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9" r:id="rId3"/>
    <p:sldId id="318" r:id="rId4"/>
    <p:sldId id="302" r:id="rId5"/>
    <p:sldId id="314" r:id="rId6"/>
    <p:sldId id="319" r:id="rId7"/>
    <p:sldId id="320" r:id="rId8"/>
    <p:sldId id="306" r:id="rId9"/>
    <p:sldId id="309" r:id="rId10"/>
    <p:sldId id="317" r:id="rId11"/>
    <p:sldId id="313" r:id="rId12"/>
    <p:sldId id="321" r:id="rId13"/>
    <p:sldId id="258" r:id="rId14"/>
  </p:sldIdLst>
  <p:sldSz cx="9144000" cy="6858000" type="screen4x3"/>
  <p:notesSz cx="6858000" cy="9144000"/>
  <p:custDataLst>
    <p:tags r:id="rId15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79E83D-639D-4AC9-9DD8-F54D2BE130DD}" type="datetimeFigureOut">
              <a:rPr lang="cs-CZ"/>
              <a:pPr>
                <a:defRPr/>
              </a:pPr>
              <a:t>22.2.2016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8516A-AECA-4ABD-9F9F-B2D4D0EBE5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435BB-C555-4191-AE0C-32E1C603C6A3}" type="datetimeFigureOut">
              <a:rPr lang="cs-CZ"/>
              <a:pPr>
                <a:defRPr/>
              </a:pPr>
              <a:t>22.2.2016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26F84-8DF3-484A-AA8B-87E77C6B8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EF661-FE38-4B79-939F-08F0A31DC9D1}" type="datetimeFigureOut">
              <a:rPr lang="cs-CZ"/>
              <a:pPr>
                <a:defRPr/>
              </a:pPr>
              <a:t>22.2.2016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CABF6-B33B-4249-ABA1-FB8F260322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3AD0F-FA42-416D-9D63-D140CC5F990F}" type="datetimeFigureOut">
              <a:rPr lang="cs-CZ"/>
              <a:pPr>
                <a:defRPr/>
              </a:pPr>
              <a:t>22.2.2016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A8569-33F3-40CE-9677-0C2C3FB148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2F4BC-DC86-4347-B341-4B7104F0897A}" type="datetimeFigureOut">
              <a:rPr lang="cs-CZ"/>
              <a:pPr>
                <a:defRPr/>
              </a:pPr>
              <a:t>22.2.2016</a:t>
            </a:fld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1ADB0C-84D0-4D3B-A3E5-4D0E02E383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9A5964-0F57-4087-B887-6CDB4241BE2A}" type="datetimeFigureOut">
              <a:rPr lang="cs-CZ"/>
              <a:pPr>
                <a:defRPr/>
              </a:pPr>
              <a:t>22.2.2016</a:t>
            </a:fld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3C2E33-2C01-45E0-80C0-052FA09453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CF28C3-683A-472D-8426-52ED5AC527A8}" type="datetimeFigureOut">
              <a:rPr lang="cs-CZ"/>
              <a:pPr>
                <a:defRPr/>
              </a:pPr>
              <a:t>22.2.2016</a:t>
            </a:fld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71B115-2DBC-413C-ABC5-42464C1861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14283-EAF9-4877-A49A-302D8BBF7046}" type="datetimeFigureOut">
              <a:rPr lang="cs-CZ"/>
              <a:pPr>
                <a:defRPr/>
              </a:pPr>
              <a:t>22.2.2016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EB58F-D37A-4389-9AB3-6FEAE6275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32E03-048C-4B60-8068-2AE4A111F8B1}" type="datetimeFigureOut">
              <a:rPr lang="cs-CZ"/>
              <a:pPr>
                <a:defRPr/>
              </a:pPr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236F561-0B37-4BDC-BF6B-403A6F6A67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32EC-8050-4A6C-B821-AB44DADA9980}" type="datetimeFigureOut">
              <a:rPr lang="cs-CZ"/>
              <a:pPr>
                <a:defRPr/>
              </a:pPr>
              <a:t>22.2.2016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BB8F1-5991-41FC-AD55-6D72F9A8C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7968F9-5FA4-41EB-B758-1A886949B617}" type="datetimeFigureOut">
              <a:rPr lang="cs-CZ"/>
              <a:pPr>
                <a:defRPr/>
              </a:pPr>
              <a:t>22.2.2016</a:t>
            </a:fld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E940DD3-B223-43CD-8E8D-C39DA66F0E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5123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BC56B1C-846E-4313-A8F9-31B5BAFB3B7E}" type="datetimeFigureOut">
              <a:rPr lang="cs-CZ"/>
              <a:pPr>
                <a:defRPr/>
              </a:pPr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3EEE03-14BA-40EA-A6AD-863AFAB04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39" r:id="rId2"/>
    <p:sldLayoutId id="2147484144" r:id="rId3"/>
    <p:sldLayoutId id="2147484145" r:id="rId4"/>
    <p:sldLayoutId id="2147484146" r:id="rId5"/>
    <p:sldLayoutId id="2147484140" r:id="rId6"/>
    <p:sldLayoutId id="2147484147" r:id="rId7"/>
    <p:sldLayoutId id="2147484141" r:id="rId8"/>
    <p:sldLayoutId id="2147484148" r:id="rId9"/>
    <p:sldLayoutId id="2147484142" r:id="rId10"/>
    <p:sldLayoutId id="21474841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.muni.cz/wphy/fyzvl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Poruchy krystalové mříže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cs-CZ" sz="2400" dirty="0" smtClean="0">
                <a:solidFill>
                  <a:schemeClr val="tx2">
                    <a:satMod val="200000"/>
                  </a:schemeClr>
                </a:solidFill>
              </a:rPr>
              <a:t>Poruchy bodové, čárové, plošné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Dislokace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76388"/>
            <a:ext cx="3886200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923" y="1484784"/>
            <a:ext cx="478155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Plošné poruchy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/>
              <a:t>	Plošné poruchy mohou být:</a:t>
            </a:r>
          </a:p>
          <a:p>
            <a:pPr algn="just"/>
            <a:r>
              <a:rPr lang="cs-CZ" sz="2800" dirty="0" smtClean="0"/>
              <a:t>na povrchu krystalů,</a:t>
            </a:r>
          </a:p>
          <a:p>
            <a:pPr algn="just"/>
            <a:r>
              <a:rPr lang="cs-CZ" sz="2800" dirty="0" smtClean="0"/>
              <a:t>hranice zrn.</a:t>
            </a:r>
          </a:p>
          <a:p>
            <a:pPr algn="just">
              <a:buNone/>
            </a:pPr>
            <a:r>
              <a:rPr lang="cs-CZ" dirty="0" smtClean="0"/>
              <a:t> Oblast </a:t>
            </a:r>
            <a:r>
              <a:rPr lang="cs-CZ" dirty="0"/>
              <a:t>mezi zrny v polykrystalech se nazývá hranice zrn. Posláním této oblasti je nějakým způsobem zajistit přechod od jednoho zrna </a:t>
            </a:r>
            <a:r>
              <a:rPr lang="cs-CZ" dirty="0" smtClean="0"/>
              <a:t>k</a:t>
            </a:r>
            <a:r>
              <a:rPr lang="cs-CZ" dirty="0"/>
              <a:t> zrnu druhému (s jinak orientovanými krystalovými rovinami). Hranice zrn dělíme </a:t>
            </a:r>
            <a:r>
              <a:rPr lang="cs-CZ" dirty="0" smtClean="0"/>
              <a:t>na: </a:t>
            </a:r>
          </a:p>
          <a:p>
            <a:pPr algn="just"/>
            <a:r>
              <a:rPr lang="cs-CZ" i="1" dirty="0" smtClean="0"/>
              <a:t>maloúhlové,</a:t>
            </a:r>
            <a:r>
              <a:rPr lang="cs-CZ" dirty="0" smtClean="0"/>
              <a:t> </a:t>
            </a:r>
          </a:p>
          <a:p>
            <a:pPr algn="just"/>
            <a:r>
              <a:rPr lang="cs-CZ" i="1" dirty="0" err="1" smtClean="0"/>
              <a:t>velkoúhlové</a:t>
            </a:r>
            <a:r>
              <a:rPr lang="cs-CZ" dirty="0"/>
              <a:t>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Hranice zrn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/>
              <a:t>	</a:t>
            </a:r>
            <a:endParaRPr lang="cs-CZ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23526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578941"/>
            <a:ext cx="4695825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674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Závěr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85813" y="1285875"/>
            <a:ext cx="8072437" cy="50704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Literatura: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[1] </a:t>
            </a:r>
            <a:r>
              <a:rPr lang="cs-CZ" sz="2400" dirty="0" err="1" smtClean="0"/>
              <a:t>Pokluda</a:t>
            </a:r>
            <a:r>
              <a:rPr lang="cs-CZ" sz="2400" dirty="0" smtClean="0"/>
              <a:t>, J., Kroupa, F., Obdržálek, L.: </a:t>
            </a:r>
            <a:r>
              <a:rPr lang="cs-CZ" sz="2400" i="1" dirty="0" smtClean="0"/>
              <a:t>Mechanické vlastnosti a struktura pevných látek</a:t>
            </a:r>
            <a:r>
              <a:rPr lang="cs-CZ" sz="2400" dirty="0" smtClean="0"/>
              <a:t>. PC-DIR spol. s r.o., Brno, 1994, 385s.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[2] Vondráček, F. </a:t>
            </a:r>
            <a:r>
              <a:rPr lang="cs-CZ" sz="2400" i="1" dirty="0" smtClean="0"/>
              <a:t>Materiály a technologie I a II</a:t>
            </a:r>
            <a:r>
              <a:rPr lang="en-US" sz="2400" dirty="0" smtClean="0"/>
              <a:t>, 19</a:t>
            </a:r>
            <a:r>
              <a:rPr lang="cs-CZ" sz="2400" dirty="0" smtClean="0"/>
              <a:t>85, 243+244s.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[3] Ptáček a kol. </a:t>
            </a:r>
            <a:r>
              <a:rPr lang="cs-CZ" sz="2400" i="1" dirty="0" smtClean="0"/>
              <a:t>Nauka o materiálu I a II</a:t>
            </a:r>
            <a:r>
              <a:rPr lang="cs-CZ" sz="2400" dirty="0" smtClean="0"/>
              <a:t>. CERM, 2003, 520+396 s.</a:t>
            </a:r>
          </a:p>
          <a:p>
            <a:pPr eaLnBrk="1" hangingPunct="1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[4] </a:t>
            </a:r>
            <a:r>
              <a:rPr lang="cs-CZ" sz="2400" i="1" dirty="0" smtClean="0">
                <a:solidFill>
                  <a:srgbClr val="FF0000"/>
                </a:solidFill>
              </a:rPr>
              <a:t>internet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http://www.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ped.muni.cz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wphy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fyzvla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endParaRPr lang="cs-CZ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cs-CZ" sz="2400" i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2400" i="1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Poruchy krystalové 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mřížky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/>
              <a:t>Až do 30. let minulého století nepovažovali vědci za důležité zabývat se otázkou, jaký vliv mají cizí atomy (příměsi a nečistoty) na vlastnosti pevných látek. Teprve výrazný pokrok v metodách, umožňujících výrobu velmi čistých materiálů se stal podnětem pro studium tohoto problému a přinesl a stále přináší velmi výrazné technologické aplikace (od slitin kovů s požadovanými mechanickými vlastnostmi až po miniaturní elektronické součástky).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r>
              <a:rPr lang="cs-CZ" dirty="0"/>
              <a:t>  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Poruchy krystalové 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mřížky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Poruchy </a:t>
            </a:r>
            <a:r>
              <a:rPr lang="cs-CZ" dirty="0"/>
              <a:t>krystalové mříže lze rozdělit podle různých hledisek. </a:t>
            </a:r>
            <a:r>
              <a:rPr lang="cs-CZ" dirty="0" smtClean="0"/>
              <a:t>Jedno z možných rozdělení je </a:t>
            </a:r>
            <a:r>
              <a:rPr lang="cs-CZ" dirty="0"/>
              <a:t>rozdělení podle dimenze, tj. na </a:t>
            </a:r>
            <a:r>
              <a:rPr lang="cs-CZ" dirty="0" smtClean="0"/>
              <a:t>poruchy:</a:t>
            </a: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bodové </a:t>
            </a:r>
            <a:r>
              <a:rPr lang="cs-CZ" dirty="0">
                <a:solidFill>
                  <a:srgbClr val="FF0000"/>
                </a:solidFill>
              </a:rPr>
              <a:t>(bezrozměrné), </a:t>
            </a:r>
            <a:endParaRPr lang="cs-CZ" dirty="0" smtClean="0">
              <a:solidFill>
                <a:srgbClr val="FF0000"/>
              </a:solidFill>
            </a:endParaRP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čárové </a:t>
            </a:r>
            <a:r>
              <a:rPr lang="cs-CZ" dirty="0">
                <a:solidFill>
                  <a:srgbClr val="FF0000"/>
                </a:solidFill>
              </a:rPr>
              <a:t>(jednorozměrné), </a:t>
            </a:r>
            <a:endParaRPr lang="cs-CZ" dirty="0" smtClean="0">
              <a:solidFill>
                <a:srgbClr val="FF0000"/>
              </a:solidFill>
            </a:endParaRP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plošné </a:t>
            </a:r>
            <a:r>
              <a:rPr lang="cs-CZ" dirty="0">
                <a:solidFill>
                  <a:srgbClr val="FF0000"/>
                </a:solidFill>
              </a:rPr>
              <a:t>(dvojrozměrné</a:t>
            </a:r>
            <a:r>
              <a:rPr lang="cs-CZ" dirty="0" smtClean="0">
                <a:solidFill>
                  <a:srgbClr val="FF0000"/>
                </a:solidFill>
              </a:rPr>
              <a:t>), </a:t>
            </a:r>
          </a:p>
          <a:p>
            <a:pPr algn="just"/>
            <a:r>
              <a:rPr lang="cs-CZ" dirty="0" smtClean="0"/>
              <a:t>objemové </a:t>
            </a:r>
            <a:r>
              <a:rPr lang="cs-CZ" dirty="0"/>
              <a:t>(trojrozměrné</a:t>
            </a:r>
            <a:r>
              <a:rPr lang="cs-CZ" dirty="0" smtClean="0"/>
              <a:t>).</a:t>
            </a:r>
            <a:endParaRPr lang="cs-CZ" dirty="0"/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r>
              <a:rPr lang="cs-CZ" dirty="0"/>
              <a:t>  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666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Bodové poruchy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dirty="0" smtClean="0"/>
              <a:t>   </a:t>
            </a:r>
            <a:r>
              <a:rPr lang="cs-CZ" sz="2800" dirty="0" smtClean="0"/>
              <a:t>Krystalovou </a:t>
            </a:r>
            <a:r>
              <a:rPr lang="cs-CZ" sz="2800" dirty="0"/>
              <a:t>mřížku je třeba chápat jako dynamický útvar. Mezi jednotlivými atomy působí síly přitažlivé a odpudivé (které si lze představit jako malé pružinky) a při jakékoliv teplotě T &gt; 0 K konají atomy kmity, jejichž amplituda roste s teplotou. </a:t>
            </a:r>
            <a:r>
              <a:rPr lang="cs-CZ" sz="2800" dirty="0" smtClean="0"/>
              <a:t>Některý </a:t>
            </a:r>
            <a:r>
              <a:rPr lang="cs-CZ" sz="2800" dirty="0"/>
              <a:t>z atomů může náhodně získat od svých sousedů tolik energie, že zpřetrhá své vazby s nimi a usadí se buď na povrchu krystalu (</a:t>
            </a:r>
            <a:r>
              <a:rPr lang="cs-CZ" sz="2800" dirty="0" err="1"/>
              <a:t>Schottkyho</a:t>
            </a:r>
            <a:r>
              <a:rPr lang="cs-CZ" sz="2800" dirty="0"/>
              <a:t> mechanismus), nebo uvnitř krystalu v místě, kde se žádný atom nenachází (</a:t>
            </a:r>
            <a:r>
              <a:rPr lang="cs-CZ" sz="2800" dirty="0" err="1"/>
              <a:t>meziuzlová</a:t>
            </a:r>
            <a:r>
              <a:rPr lang="cs-CZ" sz="2800" dirty="0"/>
              <a:t>, intersticiální poloha, </a:t>
            </a:r>
            <a:r>
              <a:rPr lang="cs-CZ" sz="2800" dirty="0" err="1"/>
              <a:t>Frenkelův</a:t>
            </a:r>
            <a:r>
              <a:rPr lang="cs-CZ" sz="2800" dirty="0"/>
              <a:t> mechanismus). Prázdné místo v krystalové mřížce se nazývá </a:t>
            </a:r>
            <a:r>
              <a:rPr lang="cs-CZ" sz="2800" dirty="0" err="1">
                <a:solidFill>
                  <a:srgbClr val="FF0000"/>
                </a:solidFill>
              </a:rPr>
              <a:t>vakance</a:t>
            </a:r>
            <a:r>
              <a:rPr lang="cs-CZ" sz="2800" dirty="0"/>
              <a:t>. 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Bodové 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poruchy - </a:t>
            </a:r>
            <a:r>
              <a:rPr lang="cs-CZ" dirty="0" err="1" smtClean="0">
                <a:solidFill>
                  <a:schemeClr val="tx2">
                    <a:satMod val="200000"/>
                  </a:schemeClr>
                </a:solidFill>
              </a:rPr>
              <a:t>vakance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dirty="0" smtClean="0"/>
              <a:t>	</a:t>
            </a:r>
            <a:r>
              <a:rPr lang="cs-CZ" dirty="0" err="1" smtClean="0">
                <a:solidFill>
                  <a:srgbClr val="FF0000"/>
                </a:solidFill>
              </a:rPr>
              <a:t>Vakance</a:t>
            </a:r>
            <a:r>
              <a:rPr lang="cs-CZ" dirty="0" smtClean="0"/>
              <a:t> (volné místo v krystalové </a:t>
            </a:r>
            <a:r>
              <a:rPr lang="cs-CZ" dirty="0" err="1" smtClean="0"/>
              <a:t>mžížce</a:t>
            </a:r>
            <a:r>
              <a:rPr lang="cs-CZ" dirty="0" smtClean="0"/>
              <a:t>).</a:t>
            </a:r>
          </a:p>
          <a:p>
            <a:pPr algn="just" eaLnBrk="1" hangingPunct="1">
              <a:buNone/>
            </a:pPr>
            <a:r>
              <a:rPr lang="cs-CZ" dirty="0"/>
              <a:t>	</a:t>
            </a:r>
            <a:r>
              <a:rPr lang="cs-CZ" dirty="0" smtClean="0"/>
              <a:t>Při </a:t>
            </a:r>
            <a:r>
              <a:rPr lang="cs-CZ" dirty="0"/>
              <a:t>každé teplotě, větší než 0 K je v krystalu přítomen jistý počet </a:t>
            </a:r>
            <a:r>
              <a:rPr lang="cs-CZ" dirty="0" err="1"/>
              <a:t>vakancí</a:t>
            </a:r>
            <a:r>
              <a:rPr lang="cs-CZ" dirty="0"/>
              <a:t> (tzv. </a:t>
            </a:r>
            <a:r>
              <a:rPr lang="cs-CZ" i="1" dirty="0"/>
              <a:t>rovnovážná koncentrace </a:t>
            </a:r>
            <a:r>
              <a:rPr lang="cs-CZ" i="1" dirty="0" err="1"/>
              <a:t>vakancí</a:t>
            </a:r>
            <a:r>
              <a:rPr lang="cs-CZ" dirty="0"/>
              <a:t>) a ten roste s teplotou exponenciálně. Jinými slovy, nelze nijakým způsobem vyrobit krystal bez </a:t>
            </a:r>
            <a:r>
              <a:rPr lang="cs-CZ" dirty="0" err="1"/>
              <a:t>vakancí</a:t>
            </a:r>
            <a:r>
              <a:rPr lang="cs-CZ" dirty="0"/>
              <a:t> (při T &gt; 0 K</a:t>
            </a:r>
            <a:r>
              <a:rPr lang="cs-CZ" dirty="0" smtClean="0"/>
              <a:t>).</a:t>
            </a:r>
          </a:p>
          <a:p>
            <a:pPr algn="just" eaLnBrk="1" hangingPunct="1">
              <a:buNone/>
            </a:pPr>
            <a:r>
              <a:rPr lang="cs-CZ" dirty="0" smtClean="0"/>
              <a:t>	</a:t>
            </a:r>
            <a:r>
              <a:rPr lang="cs-CZ" dirty="0" err="1" smtClean="0"/>
              <a:t>Vakance</a:t>
            </a:r>
            <a:r>
              <a:rPr lang="cs-CZ" dirty="0" smtClean="0"/>
              <a:t> </a:t>
            </a:r>
            <a:r>
              <a:rPr lang="cs-CZ" dirty="0"/>
              <a:t>se mohou v krystalu pohybovat (tzv. migrace </a:t>
            </a:r>
            <a:r>
              <a:rPr lang="cs-CZ" dirty="0" err="1"/>
              <a:t>vakancí</a:t>
            </a:r>
            <a:r>
              <a:rPr lang="cs-CZ" dirty="0"/>
              <a:t>) a to tím snadněji, čím je vyšší teplota krystalu.</a:t>
            </a:r>
            <a:r>
              <a:rPr lang="cs-CZ" dirty="0" smtClean="0"/>
              <a:t> </a:t>
            </a:r>
          </a:p>
          <a:p>
            <a:pPr algn="just" eaLnBrk="1" hangingPunct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Bodové 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poruchy - </a:t>
            </a:r>
            <a:r>
              <a:rPr lang="cs-CZ" dirty="0" err="1" smtClean="0">
                <a:solidFill>
                  <a:schemeClr val="tx2">
                    <a:satMod val="200000"/>
                  </a:schemeClr>
                </a:solidFill>
              </a:rPr>
              <a:t>intersticiály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cs-CZ" dirty="0" smtClean="0"/>
              <a:t>Dokonale </a:t>
            </a:r>
            <a:r>
              <a:rPr lang="cs-CZ" dirty="0"/>
              <a:t>čistý krystal (např. kovu), skládající se pouze z jednoho druhu atomů, nelze vyrobit. I velice čistý materiál </a:t>
            </a:r>
            <a:r>
              <a:rPr lang="cs-CZ" dirty="0" smtClean="0"/>
              <a:t>obsahuje </a:t>
            </a:r>
            <a:r>
              <a:rPr lang="cs-CZ" dirty="0" err="1" smtClean="0"/>
              <a:t>příměsy</a:t>
            </a:r>
            <a:r>
              <a:rPr lang="cs-CZ" dirty="0" smtClean="0"/>
              <a:t> </a:t>
            </a:r>
            <a:r>
              <a:rPr lang="cs-CZ" dirty="0"/>
              <a:t>(pokud jsou cizí atomy nežádoucí, nazýváme je </a:t>
            </a:r>
            <a:r>
              <a:rPr lang="cs-CZ" i="1" dirty="0"/>
              <a:t>nečistotami</a:t>
            </a:r>
            <a:r>
              <a:rPr lang="cs-CZ" dirty="0"/>
              <a:t>, v opačném případě </a:t>
            </a:r>
            <a:r>
              <a:rPr lang="cs-CZ" i="1" dirty="0"/>
              <a:t>příměsemi</a:t>
            </a:r>
            <a:r>
              <a:rPr lang="cs-CZ" dirty="0"/>
              <a:t>) Atom příměsi se může v krystalu nacházet buď v substituční, nebo intersticiální </a:t>
            </a:r>
            <a:r>
              <a:rPr lang="cs-CZ" dirty="0" smtClean="0"/>
              <a:t>poloze. Podle </a:t>
            </a:r>
            <a:r>
              <a:rPr lang="cs-CZ" dirty="0"/>
              <a:t>toho hovoříme o </a:t>
            </a:r>
            <a:r>
              <a:rPr lang="cs-CZ" dirty="0" smtClean="0"/>
              <a:t>slitině: </a:t>
            </a:r>
          </a:p>
          <a:p>
            <a:pPr algn="just" eaLnBrk="1" hangingPunct="1"/>
            <a:r>
              <a:rPr lang="cs-CZ" dirty="0" smtClean="0"/>
              <a:t>substituční</a:t>
            </a:r>
            <a:r>
              <a:rPr lang="cs-CZ" dirty="0"/>
              <a:t>, </a:t>
            </a:r>
            <a:endParaRPr lang="cs-CZ" dirty="0" smtClean="0"/>
          </a:p>
          <a:p>
            <a:pPr algn="just" eaLnBrk="1" hangingPunct="1"/>
            <a:r>
              <a:rPr lang="cs-CZ" dirty="0" smtClean="0"/>
              <a:t>Intersticiální. </a:t>
            </a:r>
          </a:p>
          <a:p>
            <a:pPr algn="just" eaLnBrk="1" hangingPunct="1">
              <a:buNone/>
            </a:pPr>
            <a:r>
              <a:rPr lang="cs-CZ" dirty="0" smtClean="0"/>
              <a:t>(</a:t>
            </a:r>
            <a:r>
              <a:rPr lang="cs-CZ" i="1" dirty="0"/>
              <a:t>substituční</a:t>
            </a:r>
            <a:r>
              <a:rPr lang="cs-CZ" dirty="0"/>
              <a:t>, nebo </a:t>
            </a:r>
            <a:r>
              <a:rPr lang="cs-CZ" i="1" dirty="0"/>
              <a:t>intersticiální</a:t>
            </a:r>
            <a:r>
              <a:rPr lang="cs-CZ" dirty="0"/>
              <a:t> </a:t>
            </a:r>
            <a:r>
              <a:rPr lang="cs-CZ" i="1" dirty="0"/>
              <a:t>tuhý roztok</a:t>
            </a:r>
            <a:r>
              <a:rPr lang="cs-CZ" dirty="0" smtClean="0"/>
              <a:t>). </a:t>
            </a:r>
          </a:p>
          <a:p>
            <a:pPr algn="just" eaLnBrk="1" hangingPunct="1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729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Bodové poruchy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dirty="0" smtClean="0"/>
              <a:t>   </a:t>
            </a:r>
            <a:endParaRPr lang="cs-CZ" sz="2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336232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852936"/>
            <a:ext cx="3312368" cy="3061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232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Čárové poruchy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/>
              <a:t>	Čárové poruchy - dislokace </a:t>
            </a:r>
            <a:r>
              <a:rPr lang="cs-CZ" sz="2800" dirty="0"/>
              <a:t>vznikají vždy, když v krystalu působí mechanické napětí (při tuhnutí, při plastické deformaci). Dislokace není rovnovážnou poruchou jakou je </a:t>
            </a:r>
            <a:r>
              <a:rPr lang="cs-CZ" sz="2800" dirty="0" err="1"/>
              <a:t>vakance</a:t>
            </a:r>
            <a:r>
              <a:rPr lang="cs-CZ" sz="2800" dirty="0"/>
              <a:t> a tak lze i při teplotách vyšších, než 0 K vyrobit krystal bez dislokací (i když je to náročné). Existují dva základní druhy </a:t>
            </a:r>
            <a:r>
              <a:rPr lang="cs-CZ" sz="2800" dirty="0" smtClean="0"/>
              <a:t>dislokací:</a:t>
            </a:r>
          </a:p>
          <a:p>
            <a:pPr algn="just"/>
            <a:r>
              <a:rPr lang="cs-CZ" sz="2800" i="1" dirty="0" smtClean="0"/>
              <a:t>dislokace </a:t>
            </a:r>
            <a:r>
              <a:rPr lang="cs-CZ" sz="2800" i="1" dirty="0"/>
              <a:t>hranová</a:t>
            </a:r>
            <a:r>
              <a:rPr lang="cs-CZ" sz="2800" dirty="0"/>
              <a:t> </a:t>
            </a:r>
            <a:endParaRPr lang="cs-CZ" sz="2800" dirty="0" smtClean="0"/>
          </a:p>
          <a:p>
            <a:pPr algn="just"/>
            <a:r>
              <a:rPr lang="cs-CZ" sz="2800" i="1" dirty="0" smtClean="0"/>
              <a:t>dislokace </a:t>
            </a:r>
            <a:r>
              <a:rPr lang="cs-CZ" sz="2800" i="1" dirty="0"/>
              <a:t>šroubová</a:t>
            </a:r>
            <a:r>
              <a:rPr lang="cs-CZ" sz="2800" dirty="0"/>
              <a:t>. </a:t>
            </a:r>
            <a:endParaRPr lang="cs-CZ" sz="2800" dirty="0" smtClean="0"/>
          </a:p>
          <a:p>
            <a:pPr algn="just">
              <a:buNone/>
            </a:pPr>
            <a:r>
              <a:rPr lang="cs-CZ" sz="2800" dirty="0" smtClean="0"/>
              <a:t>Dislokace</a:t>
            </a:r>
            <a:r>
              <a:rPr lang="cs-CZ" sz="2800" dirty="0"/>
              <a:t>, která má vlastnosti obou, se nazývá </a:t>
            </a:r>
            <a:r>
              <a:rPr lang="cs-CZ" sz="2800" i="1" dirty="0"/>
              <a:t>dislokace smíšená</a:t>
            </a:r>
            <a:r>
              <a:rPr lang="cs-CZ" sz="2800" dirty="0"/>
              <a:t>. </a:t>
            </a:r>
            <a:r>
              <a:rPr lang="cs-CZ" sz="2800" dirty="0" smtClean="0"/>
              <a:t> </a:t>
            </a:r>
          </a:p>
          <a:p>
            <a:pPr>
              <a:buNone/>
            </a:pPr>
            <a:r>
              <a:rPr lang="cs-CZ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Dislokace hranová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b="1" i="1" dirty="0" err="1">
                <a:solidFill>
                  <a:srgbClr val="FF0000"/>
                </a:solidFill>
              </a:rPr>
              <a:t>Burgersův</a:t>
            </a:r>
            <a:r>
              <a:rPr lang="cs-CZ" b="1" i="1" dirty="0">
                <a:solidFill>
                  <a:srgbClr val="FF0000"/>
                </a:solidFill>
              </a:rPr>
              <a:t> vektor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b</a:t>
            </a:r>
            <a:r>
              <a:rPr lang="cs-CZ" dirty="0"/>
              <a:t>, který zkonstruujeme tak, že kolem dislokace vytvoříme </a:t>
            </a:r>
            <a:r>
              <a:rPr lang="cs-CZ" i="1" dirty="0" err="1"/>
              <a:t>Burgersovu</a:t>
            </a:r>
            <a:r>
              <a:rPr lang="cs-CZ" dirty="0"/>
              <a:t> </a:t>
            </a:r>
            <a:r>
              <a:rPr lang="cs-CZ" i="1" dirty="0"/>
              <a:t>smyčku</a:t>
            </a:r>
            <a:r>
              <a:rPr lang="cs-CZ" dirty="0"/>
              <a:t>, skládající se ze stejného počtu kroků doprava jako doleva a nahoru jako dolů. Volný vektor </a:t>
            </a:r>
            <a:r>
              <a:rPr lang="cs-CZ" b="1" dirty="0"/>
              <a:t>b</a:t>
            </a:r>
            <a:r>
              <a:rPr lang="cs-CZ" dirty="0"/>
              <a:t>, který smyčku uzavírá, je kolmý na dislokační čáru (hranu nadbytečné poloroviny) a vytváří s ní tzv. </a:t>
            </a:r>
            <a:r>
              <a:rPr lang="cs-CZ" i="1" dirty="0"/>
              <a:t>skluzovou rovinu</a:t>
            </a:r>
            <a:r>
              <a:rPr lang="cs-CZ" dirty="0"/>
              <a:t>, v níž se hranová dislokace pohybuje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oruchy krystalové mříž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Poruchy krystalové mřížky&amp;quot;&quot;/&gt;&lt;property id=&quot;20307&quot; value=&quot;259&quot;/&gt;&lt;/object&gt;&lt;object type=&quot;3&quot; unique_id=&quot;10006&quot;&gt;&lt;property id=&quot;20148&quot; value=&quot;5&quot;/&gt;&lt;property id=&quot;20300&quot; value=&quot;Slide 4 - &amp;quot;Bodové poruchy&amp;quot;&quot;/&gt;&lt;property id=&quot;20307&quot; value=&quot;302&quot;/&gt;&lt;/object&gt;&lt;object type=&quot;3&quot; unique_id=&quot;10007&quot;&gt;&lt;property id=&quot;20148&quot; value=&quot;5&quot;/&gt;&lt;property id=&quot;20300&quot; value=&quot;Slide 5 - &amp;quot;Bodové poruchy - vakance&amp;quot;&quot;/&gt;&lt;property id=&quot;20307&quot; value=&quot;314&quot;/&gt;&lt;/object&gt;&lt;object type=&quot;3&quot; unique_id=&quot;10012&quot;&gt;&lt;property id=&quot;20148&quot; value=&quot;5&quot;/&gt;&lt;property id=&quot;20300&quot; value=&quot;Slide 8 - &amp;quot;Čárové poruchy&amp;quot;&quot;/&gt;&lt;property id=&quot;20307&quot; value=&quot;306&quot;/&gt;&lt;/object&gt;&lt;object type=&quot;3&quot; unique_id=&quot;10013&quot;&gt;&lt;property id=&quot;20148&quot; value=&quot;5&quot;/&gt;&lt;property id=&quot;20300&quot; value=&quot;Slide 9 - &amp;quot;Dislokace hranová&amp;quot;&quot;/&gt;&lt;property id=&quot;20307&quot; value=&quot;309&quot;/&gt;&lt;/object&gt;&lt;object type=&quot;3&quot; unique_id=&quot;10014&quot;&gt;&lt;property id=&quot;20148&quot; value=&quot;5&quot;/&gt;&lt;property id=&quot;20300&quot; value=&quot;Slide 10 - &amp;quot;Dislokace&amp;quot;&quot;/&gt;&lt;property id=&quot;20307&quot; value=&quot;317&quot;/&gt;&lt;/object&gt;&lt;object type=&quot;3&quot; unique_id=&quot;10015&quot;&gt;&lt;property id=&quot;20148&quot; value=&quot;5&quot;/&gt;&lt;property id=&quot;20300&quot; value=&quot;Slide 11 - &amp;quot;Plošné poruchy&amp;quot;&quot;/&gt;&lt;property id=&quot;20307&quot; value=&quot;313&quot;/&gt;&lt;/object&gt;&lt;object type=&quot;3&quot; unique_id=&quot;10016&quot;&gt;&lt;property id=&quot;20148&quot; value=&quot;5&quot;/&gt;&lt;property id=&quot;20300&quot; value=&quot;Slide 13 - &amp;quot;Závěr&amp;quot;&quot;/&gt;&lt;property id=&quot;20307&quot; value=&quot;258&quot;/&gt;&lt;/object&gt;&lt;object type=&quot;3&quot; unique_id=&quot;10152&quot;&gt;&lt;property id=&quot;20148&quot; value=&quot;5&quot;/&gt;&lt;property id=&quot;20300&quot; value=&quot;Slide 3 - &amp;quot;Poruchy krystalové mřížky&amp;quot;&quot;/&gt;&lt;property id=&quot;20307&quot; value=&quot;318&quot;/&gt;&lt;/object&gt;&lt;object type=&quot;3&quot; unique_id=&quot;10153&quot;&gt;&lt;property id=&quot;20148&quot; value=&quot;5&quot;/&gt;&lt;property id=&quot;20300&quot; value=&quot;Slide 6 - &amp;quot;Bodové poruchy - intersticiály&amp;quot;&quot;/&gt;&lt;property id=&quot;20307&quot; value=&quot;319&quot;/&gt;&lt;/object&gt;&lt;object type=&quot;3&quot; unique_id=&quot;10154&quot;&gt;&lt;property id=&quot;20148&quot; value=&quot;5&quot;/&gt;&lt;property id=&quot;20300&quot; value=&quot;Slide 7 - &amp;quot;Bodové poruchy&amp;quot;&quot;/&gt;&lt;property id=&quot;20307&quot; value=&quot;320&quot;/&gt;&lt;/object&gt;&lt;object type=&quot;3&quot; unique_id=&quot;10201&quot;&gt;&lt;property id=&quot;20148&quot; value=&quot;5&quot;/&gt;&lt;property id=&quot;20300&quot; value=&quot;Slide 12 - &amp;quot;Hranice zrn&amp;quot;&quot;/&gt;&lt;property id=&quot;20307&quot; value=&quot;321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2512</TotalTime>
  <Words>181</Words>
  <Application>Microsoft Office PowerPoint</Application>
  <PresentationFormat>Předvádění na obrazovce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Medián</vt:lpstr>
      <vt:lpstr>Poruchy krystalové mříže</vt:lpstr>
      <vt:lpstr>Poruchy krystalové mřížky</vt:lpstr>
      <vt:lpstr>Poruchy krystalové mřížky</vt:lpstr>
      <vt:lpstr>Bodové poruchy</vt:lpstr>
      <vt:lpstr>Bodové poruchy - vakance</vt:lpstr>
      <vt:lpstr>Bodové poruchy - intersticiály</vt:lpstr>
      <vt:lpstr>Bodové poruchy</vt:lpstr>
      <vt:lpstr>Čárové poruchy</vt:lpstr>
      <vt:lpstr>Dislokace hranová</vt:lpstr>
      <vt:lpstr>Dislokace</vt:lpstr>
      <vt:lpstr>Plošné poruchy</vt:lpstr>
      <vt:lpstr>Hranice zrn</vt:lpstr>
      <vt:lpstr>Závěr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Kovy v národním hospodářství</dc:title>
  <dc:creator>admin</dc:creator>
  <cp:lastModifiedBy>Zdenek</cp:lastModifiedBy>
  <cp:revision>246</cp:revision>
  <dcterms:created xsi:type="dcterms:W3CDTF">2009-09-11T07:09:27Z</dcterms:created>
  <dcterms:modified xsi:type="dcterms:W3CDTF">2016-02-22T14:42:59Z</dcterms:modified>
</cp:coreProperties>
</file>