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9" r:id="rId3"/>
    <p:sldId id="318" r:id="rId4"/>
    <p:sldId id="322" r:id="rId5"/>
    <p:sldId id="330" r:id="rId6"/>
    <p:sldId id="323" r:id="rId7"/>
    <p:sldId id="324" r:id="rId8"/>
    <p:sldId id="302" r:id="rId9"/>
    <p:sldId id="314" r:id="rId10"/>
    <p:sldId id="325" r:id="rId11"/>
    <p:sldId id="326" r:id="rId12"/>
    <p:sldId id="306" r:id="rId13"/>
    <p:sldId id="309" r:id="rId14"/>
    <p:sldId id="331" r:id="rId15"/>
    <p:sldId id="329" r:id="rId16"/>
    <p:sldId id="258" r:id="rId17"/>
  </p:sldIdLst>
  <p:sldSz cx="9144000" cy="6858000" type="screen4x3"/>
  <p:notesSz cx="6858000" cy="9144000"/>
  <p:custDataLst>
    <p:tags r:id="rId18"/>
  </p:custDataLst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B79E83D-639D-4AC9-9DD8-F54D2BE130DD}" type="datetimeFigureOut">
              <a:rPr lang="cs-CZ"/>
              <a:pPr>
                <a:defRPr/>
              </a:pPr>
              <a:t>4.4.2016</a:t>
            </a:fld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748516A-AECA-4ABD-9F9F-B2D4D0EBE5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435BB-C555-4191-AE0C-32E1C603C6A3}" type="datetimeFigureOut">
              <a:rPr lang="cs-CZ"/>
              <a:pPr>
                <a:defRPr/>
              </a:pPr>
              <a:t>4.4.2016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26F84-8DF3-484A-AA8B-87E77C6B86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EF661-FE38-4B79-939F-08F0A31DC9D1}" type="datetimeFigureOut">
              <a:rPr lang="cs-CZ"/>
              <a:pPr>
                <a:defRPr/>
              </a:pPr>
              <a:t>4.4.2016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CABF6-B33B-4249-ABA1-FB8F260322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3AD0F-FA42-416D-9D63-D140CC5F990F}" type="datetimeFigureOut">
              <a:rPr lang="cs-CZ"/>
              <a:pPr>
                <a:defRPr/>
              </a:pPr>
              <a:t>4.4.2016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A8569-33F3-40CE-9677-0C2C3FB148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2F4BC-DC86-4347-B341-4B7104F0897A}" type="datetimeFigureOut">
              <a:rPr lang="cs-CZ"/>
              <a:pPr>
                <a:defRPr/>
              </a:pPr>
              <a:t>4.4.2016</a:t>
            </a:fld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71ADB0C-84D0-4D3B-A3E5-4D0E02E383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69A5964-0F57-4087-B887-6CDB4241BE2A}" type="datetimeFigureOut">
              <a:rPr lang="cs-CZ"/>
              <a:pPr>
                <a:defRPr/>
              </a:pPr>
              <a:t>4.4.2016</a:t>
            </a:fld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23C2E33-2C01-45E0-80C0-052FA09453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7CF28C3-683A-472D-8426-52ED5AC527A8}" type="datetimeFigureOut">
              <a:rPr lang="cs-CZ"/>
              <a:pPr>
                <a:defRPr/>
              </a:pPr>
              <a:t>4.4.2016</a:t>
            </a:fld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F71B115-2DBC-413C-ABC5-42464C1861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14283-EAF9-4877-A49A-302D8BBF7046}" type="datetimeFigureOut">
              <a:rPr lang="cs-CZ"/>
              <a:pPr>
                <a:defRPr/>
              </a:pPr>
              <a:t>4.4.2016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EB58F-D37A-4389-9AB3-6FEAE62754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32E03-048C-4B60-8068-2AE4A111F8B1}" type="datetimeFigureOut">
              <a:rPr lang="cs-CZ"/>
              <a:pPr>
                <a:defRPr/>
              </a:pPr>
              <a:t>4.4.2016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236F561-0B37-4BDC-BF6B-403A6F6A67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B32EC-8050-4A6C-B821-AB44DADA9980}" type="datetimeFigureOut">
              <a:rPr lang="cs-CZ"/>
              <a:pPr>
                <a:defRPr/>
              </a:pPr>
              <a:t>4.4.2016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BB8F1-5991-41FC-AD55-6D72F9A8CC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37968F9-5FA4-41EB-B758-1A886949B617}" type="datetimeFigureOut">
              <a:rPr lang="cs-CZ"/>
              <a:pPr>
                <a:defRPr/>
              </a:pPr>
              <a:t>4.4.2016</a:t>
            </a:fld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8E940DD3-B223-43CD-8E8D-C39DA66F0E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5123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BC56B1C-846E-4313-A8F9-31B5BAFB3B7E}" type="datetimeFigureOut">
              <a:rPr lang="cs-CZ"/>
              <a:pPr>
                <a:defRPr/>
              </a:pPr>
              <a:t>4.4.2016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93EEE03-14BA-40EA-A6AD-863AFAB049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3" r:id="rId1"/>
    <p:sldLayoutId id="2147484139" r:id="rId2"/>
    <p:sldLayoutId id="2147484144" r:id="rId3"/>
    <p:sldLayoutId id="2147484145" r:id="rId4"/>
    <p:sldLayoutId id="2147484146" r:id="rId5"/>
    <p:sldLayoutId id="2147484140" r:id="rId6"/>
    <p:sldLayoutId id="2147484147" r:id="rId7"/>
    <p:sldLayoutId id="2147484141" r:id="rId8"/>
    <p:sldLayoutId id="2147484148" r:id="rId9"/>
    <p:sldLayoutId id="2147484142" r:id="rId10"/>
    <p:sldLayoutId id="214748414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ed.muni.cz/wphy/fyzvla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MECHANICKÉ VLASTNOSTI KOVŮ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9219" name="Podnadpis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r>
              <a:rPr lang="cs-CZ" sz="2400" dirty="0" smtClean="0">
                <a:solidFill>
                  <a:schemeClr val="tx2">
                    <a:satMod val="200000"/>
                  </a:schemeClr>
                </a:solidFill>
              </a:rPr>
              <a:t>Pružnost, plasticita, tvrdost</a:t>
            </a: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Tahový diagram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05350" y="2667000"/>
            <a:ext cx="44386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" y="1571612"/>
            <a:ext cx="4887091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Tažnost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0" indent="0" algn="just" eaLnBrk="1" hangingPunct="1">
              <a:buNone/>
            </a:pPr>
            <a:r>
              <a:rPr lang="cs-CZ" sz="2400" dirty="0" smtClean="0"/>
              <a:t>Důležitou vlastností materiálů je jejich tažnost. Je to velikost plastické deformace, kterou je třeba dodat materiálu do lomu. Materiály, u nichž je tato veličina malá, nazýváme křehkými, na rozdíl od materiálů tažných, kde je plastická deformace do lomu velká. </a:t>
            </a:r>
            <a:r>
              <a:rPr lang="cs-CZ" sz="2400" dirty="0" smtClean="0"/>
              <a:t>Tažnost </a:t>
            </a:r>
            <a:r>
              <a:rPr lang="cs-CZ" sz="2400" dirty="0" smtClean="0"/>
              <a:t>lze vyjádřit </a:t>
            </a:r>
            <a:endParaRPr lang="cs-CZ" sz="2400" dirty="0" smtClean="0"/>
          </a:p>
          <a:p>
            <a:pPr marL="0" indent="0" algn="just" eaLnBrk="1" hangingPunct="1">
              <a:buNone/>
            </a:pPr>
            <a:r>
              <a:rPr lang="cs-CZ" sz="2400" dirty="0" smtClean="0"/>
              <a:t>jako </a:t>
            </a:r>
            <a:r>
              <a:rPr lang="cs-CZ" sz="2400" dirty="0" smtClean="0"/>
              <a:t>veličinu, úměrnou ploše </a:t>
            </a:r>
            <a:endParaRPr lang="cs-CZ" sz="2400" dirty="0" smtClean="0"/>
          </a:p>
          <a:p>
            <a:pPr marL="0" indent="0" algn="just" eaLnBrk="1" hangingPunct="1">
              <a:buNone/>
            </a:pPr>
            <a:r>
              <a:rPr lang="cs-CZ" sz="2400" dirty="0" smtClean="0"/>
              <a:t>pod </a:t>
            </a:r>
            <a:r>
              <a:rPr lang="cs-CZ" sz="2400" dirty="0" smtClean="0"/>
              <a:t>příslušnými křivkami s - </a:t>
            </a:r>
            <a:r>
              <a:rPr lang="cs-CZ" sz="2400" dirty="0" err="1" smtClean="0"/>
              <a:t>e</a:t>
            </a:r>
            <a:r>
              <a:rPr lang="cs-CZ" sz="2400" dirty="0" smtClean="0"/>
              <a:t>. </a:t>
            </a:r>
            <a:endParaRPr lang="cs-CZ" sz="2400" dirty="0" smtClean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48275" y="3209925"/>
            <a:ext cx="3895725" cy="364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417298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Tažnost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>
              <a:buNone/>
            </a:pPr>
            <a:r>
              <a:rPr lang="cs-CZ" sz="2800" dirty="0" smtClean="0"/>
              <a:t>	</a:t>
            </a:r>
            <a:r>
              <a:rPr lang="cs-CZ" sz="2800" dirty="0" smtClean="0"/>
              <a:t> Z Obr. </a:t>
            </a:r>
            <a:r>
              <a:rPr lang="cs-CZ" sz="2800" dirty="0" smtClean="0"/>
              <a:t>plyne</a:t>
            </a:r>
            <a:r>
              <a:rPr lang="cs-CZ" sz="2800" dirty="0" smtClean="0"/>
              <a:t>, že tažnost je výraznou funkcí teploty</a:t>
            </a:r>
            <a:r>
              <a:rPr lang="cs-CZ" sz="2800" dirty="0" smtClean="0"/>
              <a:t>.</a:t>
            </a:r>
            <a:endParaRPr lang="cs-CZ" dirty="0" smtClean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928934"/>
            <a:ext cx="5238750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Tvrdost materiálu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>
              <a:buNone/>
            </a:pPr>
            <a:r>
              <a:rPr lang="cs-CZ" dirty="0" smtClean="0"/>
              <a:t>	</a:t>
            </a:r>
            <a:r>
              <a:rPr lang="cs-CZ" dirty="0" smtClean="0"/>
              <a:t>Tvrdost je další veličinou, charakterizující mechanické vlastnosti materiálů. </a:t>
            </a:r>
            <a:endParaRPr lang="cs-CZ" dirty="0" smtClean="0"/>
          </a:p>
          <a:p>
            <a:pPr algn="just">
              <a:buNone/>
            </a:pPr>
            <a:r>
              <a:rPr lang="cs-CZ" dirty="0" smtClean="0"/>
              <a:t>Metoda </a:t>
            </a:r>
            <a:r>
              <a:rPr lang="cs-CZ" dirty="0" smtClean="0"/>
              <a:t>užívaná zejména v mineralogii. Je založena na tzv. </a:t>
            </a:r>
            <a:r>
              <a:rPr lang="cs-CZ" dirty="0" err="1" smtClean="0"/>
              <a:t>Mohsově</a:t>
            </a:r>
            <a:r>
              <a:rPr lang="cs-CZ" dirty="0" smtClean="0"/>
              <a:t> stupnici tvrdosti, podle níž vždy následující materiál je schopen udělat vryp do materiálu předcházejícího.</a:t>
            </a:r>
          </a:p>
          <a:p>
            <a:pPr algn="just">
              <a:buNone/>
            </a:pPr>
            <a:r>
              <a:rPr lang="cs-CZ" dirty="0" err="1" smtClean="0"/>
              <a:t>Mohsova</a:t>
            </a:r>
            <a:r>
              <a:rPr lang="cs-CZ" dirty="0" smtClean="0"/>
              <a:t> </a:t>
            </a:r>
            <a:r>
              <a:rPr lang="cs-CZ" dirty="0" smtClean="0"/>
              <a:t>stupnice: mastek, sůl kamenná, vápenec, kazivec, apatit, živec, křemen, topaz, korund, diamant. 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 smtClean="0">
                <a:solidFill>
                  <a:schemeClr val="tx2">
                    <a:satMod val="200000"/>
                  </a:schemeClr>
                </a:solidFill>
              </a:rPr>
              <a:t>Zk</a:t>
            </a: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. tvrdosti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>
              <a:buNone/>
            </a:pPr>
            <a:r>
              <a:rPr lang="cs-CZ" dirty="0" smtClean="0"/>
              <a:t>	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643050"/>
            <a:ext cx="7377118" cy="4786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 smtClean="0">
                <a:solidFill>
                  <a:schemeClr val="tx2">
                    <a:satMod val="200000"/>
                  </a:schemeClr>
                </a:solidFill>
              </a:rPr>
              <a:t>Zk</a:t>
            </a: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. tvrdosti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>
              <a:buNone/>
            </a:pPr>
            <a:r>
              <a:rPr lang="cs-CZ" dirty="0" smtClean="0"/>
              <a:t>	</a:t>
            </a:r>
            <a:r>
              <a:rPr lang="cs-CZ" dirty="0" smtClean="0"/>
              <a:t>Zkoušky tvrdosti, užívané zejména v metalurgii a strojírenství mají společný princip. Tvrdost je podle nich definována jako „odpor materiálu proti vnikání jiného, tvrdšího tělesa definovaného tvaru“. Podle tvaru tohoto tělesa (tzv. </a:t>
            </a:r>
            <a:r>
              <a:rPr lang="cs-CZ" dirty="0" err="1" smtClean="0"/>
              <a:t>indentoru</a:t>
            </a:r>
            <a:r>
              <a:rPr lang="cs-CZ" dirty="0" smtClean="0"/>
              <a:t>) dělíme zkoušky tvrdosti </a:t>
            </a:r>
            <a:r>
              <a:rPr lang="cs-CZ" dirty="0" smtClean="0"/>
              <a:t>na:</a:t>
            </a:r>
            <a:endParaRPr lang="cs-CZ" dirty="0" smtClean="0"/>
          </a:p>
          <a:p>
            <a:pPr algn="just"/>
            <a:r>
              <a:rPr lang="cs-CZ" dirty="0" smtClean="0"/>
              <a:t>Tvrdost </a:t>
            </a:r>
            <a:r>
              <a:rPr lang="cs-CZ" dirty="0" smtClean="0"/>
              <a:t>podle </a:t>
            </a:r>
            <a:r>
              <a:rPr lang="cs-CZ" dirty="0" err="1" smtClean="0"/>
              <a:t>Brinella</a:t>
            </a:r>
            <a:r>
              <a:rPr lang="cs-CZ" dirty="0" smtClean="0"/>
              <a:t>. </a:t>
            </a:r>
          </a:p>
          <a:p>
            <a:pPr algn="just"/>
            <a:r>
              <a:rPr lang="cs-CZ" dirty="0" smtClean="0"/>
              <a:t>Tvrdost dle </a:t>
            </a:r>
            <a:r>
              <a:rPr lang="cs-CZ" dirty="0" err="1" smtClean="0"/>
              <a:t>Vickerse</a:t>
            </a:r>
            <a:r>
              <a:rPr lang="cs-CZ" dirty="0" smtClean="0"/>
              <a:t>.</a:t>
            </a:r>
          </a:p>
          <a:p>
            <a:pPr algn="just"/>
            <a:r>
              <a:rPr lang="cs-CZ" dirty="0" smtClean="0"/>
              <a:t>Tvrdost </a:t>
            </a:r>
            <a:r>
              <a:rPr lang="cs-CZ" dirty="0" smtClean="0"/>
              <a:t>dle </a:t>
            </a:r>
            <a:r>
              <a:rPr lang="cs-CZ" dirty="0" err="1" smtClean="0"/>
              <a:t>Rockwella</a:t>
            </a:r>
            <a:r>
              <a:rPr lang="cs-CZ" dirty="0" smtClean="0"/>
              <a:t>.</a:t>
            </a:r>
            <a:endParaRPr lang="cs-CZ" dirty="0" smtClean="0"/>
          </a:p>
          <a:p>
            <a:pPr algn="just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Závěr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686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85813" y="1285875"/>
            <a:ext cx="8072437" cy="50704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Literatura: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dirty="0" smtClean="0"/>
              <a:t>[1] </a:t>
            </a:r>
            <a:r>
              <a:rPr lang="cs-CZ" sz="2400" dirty="0" err="1" smtClean="0"/>
              <a:t>Pokluda</a:t>
            </a:r>
            <a:r>
              <a:rPr lang="cs-CZ" sz="2400" dirty="0" smtClean="0"/>
              <a:t>, J., Kroupa, F., Obdržálek, L.: </a:t>
            </a:r>
            <a:r>
              <a:rPr lang="cs-CZ" sz="2400" i="1" dirty="0" smtClean="0"/>
              <a:t>Mechanické vlastnosti a struktura pevných látek</a:t>
            </a:r>
            <a:r>
              <a:rPr lang="cs-CZ" sz="2400" dirty="0" smtClean="0"/>
              <a:t>. PC-DIR spol. s r.o., Brno, 1994, 385s.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dirty="0" smtClean="0"/>
              <a:t>[2] Vondráček, F. </a:t>
            </a:r>
            <a:r>
              <a:rPr lang="cs-CZ" sz="2400" i="1" dirty="0" smtClean="0"/>
              <a:t>Materiály a technologie I a II</a:t>
            </a:r>
            <a:r>
              <a:rPr lang="en-US" sz="2400" dirty="0" smtClean="0"/>
              <a:t>, 19</a:t>
            </a:r>
            <a:r>
              <a:rPr lang="cs-CZ" sz="2400" dirty="0" smtClean="0"/>
              <a:t>85, 243+244s.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dirty="0" smtClean="0"/>
              <a:t>[3] Ptáček a kol. </a:t>
            </a:r>
            <a:r>
              <a:rPr lang="cs-CZ" sz="2400" i="1" dirty="0" smtClean="0"/>
              <a:t>Nauka o materiálu I a II</a:t>
            </a:r>
            <a:r>
              <a:rPr lang="cs-CZ" sz="2400" dirty="0" smtClean="0"/>
              <a:t>. CERM, 2003, 520+396 s.</a:t>
            </a:r>
          </a:p>
          <a:p>
            <a:pPr eaLnBrk="1" hangingPunct="1">
              <a:buNone/>
            </a:pPr>
            <a:r>
              <a:rPr lang="cs-CZ" sz="2400" dirty="0" smtClean="0">
                <a:solidFill>
                  <a:srgbClr val="FF0000"/>
                </a:solidFill>
              </a:rPr>
              <a:t>[4] </a:t>
            </a:r>
            <a:r>
              <a:rPr lang="cs-CZ" sz="2400" i="1" dirty="0" smtClean="0">
                <a:solidFill>
                  <a:srgbClr val="FF0000"/>
                </a:solidFill>
              </a:rPr>
              <a:t>internet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smtClean="0">
                <a:solidFill>
                  <a:srgbClr val="FF0000"/>
                </a:solidFill>
                <a:hlinkClick r:id="rId2"/>
              </a:rPr>
              <a:t>http://www.</a:t>
            </a:r>
            <a:r>
              <a:rPr lang="cs-CZ" sz="2400" dirty="0" err="1" smtClean="0">
                <a:solidFill>
                  <a:srgbClr val="FF0000"/>
                </a:solidFill>
                <a:hlinkClick r:id="rId2"/>
              </a:rPr>
              <a:t>ped.muni.cz</a:t>
            </a:r>
            <a:r>
              <a:rPr lang="cs-CZ" sz="2400" dirty="0" smtClean="0">
                <a:solidFill>
                  <a:srgbClr val="FF0000"/>
                </a:solidFill>
                <a:hlinkClick r:id="rId2"/>
              </a:rPr>
              <a:t>/</a:t>
            </a:r>
            <a:r>
              <a:rPr lang="cs-CZ" sz="2400" dirty="0" err="1" smtClean="0">
                <a:solidFill>
                  <a:srgbClr val="FF0000"/>
                </a:solidFill>
                <a:hlinkClick r:id="rId2"/>
              </a:rPr>
              <a:t>wphy</a:t>
            </a:r>
            <a:r>
              <a:rPr lang="cs-CZ" sz="2400" dirty="0" smtClean="0">
                <a:solidFill>
                  <a:srgbClr val="FF0000"/>
                </a:solidFill>
                <a:hlinkClick r:id="rId2"/>
              </a:rPr>
              <a:t>/</a:t>
            </a:r>
            <a:r>
              <a:rPr lang="cs-CZ" sz="2400" dirty="0" err="1" smtClean="0">
                <a:solidFill>
                  <a:srgbClr val="FF0000"/>
                </a:solidFill>
                <a:hlinkClick r:id="rId2"/>
              </a:rPr>
              <a:t>fyzvla</a:t>
            </a:r>
            <a:r>
              <a:rPr lang="cs-CZ" sz="2400" dirty="0" smtClean="0">
                <a:solidFill>
                  <a:srgbClr val="FF0000"/>
                </a:solidFill>
                <a:hlinkClick r:id="rId2"/>
              </a:rPr>
              <a:t>/</a:t>
            </a:r>
            <a:endParaRPr lang="cs-CZ" sz="2400" dirty="0" smtClean="0">
              <a:solidFill>
                <a:srgbClr val="FF0000"/>
              </a:solidFill>
            </a:endParaRPr>
          </a:p>
          <a:p>
            <a:pPr eaLnBrk="1" hangingPunct="1">
              <a:buNone/>
            </a:pPr>
            <a:endParaRPr lang="cs-CZ" sz="2400" dirty="0" smtClean="0">
              <a:solidFill>
                <a:srgbClr val="FF0000"/>
              </a:solidFill>
            </a:endParaRPr>
          </a:p>
          <a:p>
            <a:pPr eaLnBrk="1" hangingPunct="1">
              <a:buNone/>
            </a:pPr>
            <a:endParaRPr lang="cs-CZ" sz="2400" i="1" dirty="0" smtClean="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cs-CZ" sz="2400" i="1" dirty="0" smtClean="0"/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Pružné (elastické) vlastnosti kovů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>
              <a:buNone/>
            </a:pPr>
            <a:r>
              <a:rPr lang="cs-CZ" dirty="0" smtClean="0"/>
              <a:t>	</a:t>
            </a:r>
            <a:r>
              <a:rPr lang="cs-CZ" dirty="0" smtClean="0"/>
              <a:t>Jestliže namáhané těleso zaujme po odtížení svůj původní tvar, potom říkáme, že jsme nepřekročili oblast pružné (nebo též elastické) deformace. </a:t>
            </a:r>
            <a:r>
              <a:rPr lang="cs-CZ" dirty="0" smtClean="0"/>
              <a:t>pružnou </a:t>
            </a:r>
            <a:r>
              <a:rPr lang="cs-CZ" dirty="0" smtClean="0"/>
              <a:t>deformaci uskutečnit několika způsoby:</a:t>
            </a:r>
          </a:p>
          <a:p>
            <a:pPr marL="514350" indent="-514350" algn="just"/>
            <a:r>
              <a:rPr lang="cs-CZ" dirty="0" smtClean="0"/>
              <a:t>deformací </a:t>
            </a:r>
            <a:r>
              <a:rPr lang="cs-CZ" dirty="0" smtClean="0"/>
              <a:t>v tahu (tlaku),</a:t>
            </a:r>
          </a:p>
          <a:p>
            <a:pPr marL="514350" indent="-514350" algn="just"/>
            <a:r>
              <a:rPr lang="cs-CZ" dirty="0" smtClean="0"/>
              <a:t>deformací </a:t>
            </a:r>
            <a:r>
              <a:rPr lang="cs-CZ" dirty="0" smtClean="0"/>
              <a:t>ve smyku ,</a:t>
            </a:r>
          </a:p>
          <a:p>
            <a:pPr algn="just"/>
            <a:r>
              <a:rPr lang="cs-CZ" dirty="0" smtClean="0"/>
              <a:t>všestrannou </a:t>
            </a:r>
            <a:r>
              <a:rPr lang="cs-CZ" dirty="0" smtClean="0"/>
              <a:t>deformací (v tlaku),</a:t>
            </a:r>
          </a:p>
          <a:p>
            <a:pPr algn="just"/>
            <a:r>
              <a:rPr lang="cs-CZ" dirty="0" smtClean="0"/>
              <a:t>deformací </a:t>
            </a:r>
            <a:r>
              <a:rPr lang="cs-CZ" dirty="0" smtClean="0"/>
              <a:t>v torzi – ta se dá převést na deformaci ve smyku.</a:t>
            </a:r>
          </a:p>
          <a:p>
            <a:pPr algn="just">
              <a:buNone/>
            </a:pPr>
            <a:endParaRPr lang="cs-CZ" dirty="0"/>
          </a:p>
          <a:p>
            <a:pPr algn="just">
              <a:buNone/>
            </a:pPr>
            <a:r>
              <a:rPr lang="cs-CZ" dirty="0"/>
              <a:t>            </a:t>
            </a:r>
            <a:endParaRPr lang="cs-CZ" dirty="0" smtClean="0"/>
          </a:p>
          <a:p>
            <a:pPr algn="just" eaLnBrk="1" hangingPunct="1">
              <a:buNone/>
            </a:pPr>
            <a:r>
              <a:rPr lang="cs-CZ" dirty="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Deformace v tahu, nebo tlaku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>
              <a:buNone/>
            </a:pPr>
            <a:r>
              <a:rPr lang="cs-CZ" dirty="0" smtClean="0"/>
              <a:t>	</a:t>
            </a:r>
            <a:r>
              <a:rPr lang="cs-CZ" dirty="0" smtClean="0"/>
              <a:t>P</a:t>
            </a:r>
            <a:r>
              <a:rPr lang="cs-CZ" sz="2800" dirty="0" smtClean="0"/>
              <a:t>ůsobí </a:t>
            </a:r>
            <a:r>
              <a:rPr lang="cs-CZ" sz="2800" dirty="0" smtClean="0"/>
              <a:t>– li na těleso (pro názornost těleso protáhlého tvaru délky </a:t>
            </a:r>
            <a:r>
              <a:rPr lang="cs-CZ" sz="2800" dirty="0" smtClean="0"/>
              <a:t>l</a:t>
            </a:r>
            <a:r>
              <a:rPr lang="cs-CZ" sz="1800" dirty="0" smtClean="0"/>
              <a:t>0</a:t>
            </a:r>
            <a:r>
              <a:rPr lang="cs-CZ" sz="2800" dirty="0" smtClean="0"/>
              <a:t> </a:t>
            </a:r>
            <a:r>
              <a:rPr lang="cs-CZ" sz="2800" dirty="0" smtClean="0"/>
              <a:t>ve směru podélné osy síla F, dojde k protažení tělesa o délku </a:t>
            </a:r>
            <a:r>
              <a:rPr lang="el-GR" sz="2800" dirty="0" smtClean="0"/>
              <a:t>Δ</a:t>
            </a:r>
            <a:r>
              <a:rPr lang="cs-CZ" sz="2800" dirty="0" smtClean="0"/>
              <a:t>l = </a:t>
            </a:r>
            <a:r>
              <a:rPr lang="cs-CZ" sz="2800" dirty="0" err="1" smtClean="0"/>
              <a:t>l</a:t>
            </a:r>
            <a:r>
              <a:rPr lang="cs-CZ" sz="2800" dirty="0" smtClean="0"/>
              <a:t> – l</a:t>
            </a:r>
            <a:r>
              <a:rPr lang="cs-CZ" sz="1800" dirty="0" smtClean="0"/>
              <a:t>0</a:t>
            </a:r>
            <a:r>
              <a:rPr lang="cs-CZ" sz="2800" dirty="0" smtClean="0"/>
              <a:t>. Pro malá prodloužení potom pozorujeme (stejně jako v 17. století anglický fyzik Robert </a:t>
            </a:r>
            <a:r>
              <a:rPr lang="cs-CZ" sz="2800" dirty="0" err="1" smtClean="0"/>
              <a:t>Hooke</a:t>
            </a:r>
            <a:r>
              <a:rPr lang="cs-CZ" sz="2800" dirty="0" smtClean="0"/>
              <a:t>) přímou úměrnost mezi silou a prodloužením. Abychom vyloučili vliv geometrických parametrů namáhaného vzorku (kromě původní délky l</a:t>
            </a:r>
            <a:r>
              <a:rPr lang="cs-CZ" sz="1800" dirty="0" smtClean="0"/>
              <a:t>0</a:t>
            </a:r>
            <a:r>
              <a:rPr lang="cs-CZ" sz="2800" dirty="0" smtClean="0"/>
              <a:t> též původní průřez vzorku S</a:t>
            </a:r>
            <a:r>
              <a:rPr lang="cs-CZ" sz="1800" dirty="0" smtClean="0"/>
              <a:t>0</a:t>
            </a:r>
            <a:r>
              <a:rPr lang="cs-CZ" sz="2800" dirty="0" smtClean="0"/>
              <a:t>), je vhodné zavést do zmíněné úměry bezrozměrnou veličinu . </a:t>
            </a:r>
            <a:endParaRPr lang="cs-CZ" sz="2800" dirty="0"/>
          </a:p>
          <a:p>
            <a:pPr algn="just">
              <a:buNone/>
            </a:pPr>
            <a:r>
              <a:rPr lang="cs-CZ" dirty="0"/>
              <a:t>            </a:t>
            </a:r>
            <a:endParaRPr lang="cs-CZ" dirty="0" smtClean="0"/>
          </a:p>
          <a:p>
            <a:pPr algn="just" eaLnBrk="1" hangingPunct="1">
              <a:buNone/>
            </a:pPr>
            <a:r>
              <a:rPr lang="cs-CZ" dirty="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276662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Pružná deformace v tahu a tlaku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>
              <a:buNone/>
            </a:pPr>
            <a:r>
              <a:rPr lang="cs-CZ" dirty="0" smtClean="0"/>
              <a:t>	</a:t>
            </a:r>
            <a:endParaRPr lang="cs-CZ" sz="2800" dirty="0"/>
          </a:p>
          <a:p>
            <a:pPr algn="just">
              <a:buNone/>
            </a:pPr>
            <a:r>
              <a:rPr lang="cs-CZ" dirty="0"/>
              <a:t>            </a:t>
            </a:r>
            <a:endParaRPr lang="cs-CZ" dirty="0" smtClean="0"/>
          </a:p>
          <a:p>
            <a:pPr algn="just" eaLnBrk="1" hangingPunct="1">
              <a:buNone/>
            </a:pPr>
            <a:r>
              <a:rPr lang="cs-CZ" dirty="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785926"/>
            <a:ext cx="5538408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19650" y="3214686"/>
            <a:ext cx="4324350" cy="346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76662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Pružná deformace v tahu a tlaku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>
              <a:buNone/>
            </a:pPr>
            <a:r>
              <a:rPr lang="cs-CZ" dirty="0" smtClean="0"/>
              <a:t>	</a:t>
            </a:r>
            <a:endParaRPr lang="cs-CZ" sz="2800" dirty="0"/>
          </a:p>
          <a:p>
            <a:pPr algn="just">
              <a:buNone/>
            </a:pPr>
            <a:r>
              <a:rPr lang="cs-CZ" dirty="0"/>
              <a:t>            </a:t>
            </a:r>
            <a:endParaRPr lang="cs-CZ" dirty="0" smtClean="0"/>
          </a:p>
          <a:p>
            <a:pPr algn="just" eaLnBrk="1" hangingPunct="1">
              <a:buNone/>
            </a:pPr>
            <a:r>
              <a:rPr lang="cs-CZ" dirty="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071678"/>
            <a:ext cx="3162300" cy="375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1785926"/>
            <a:ext cx="3714776" cy="3149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76662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Deformace ve smyku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>
              <a:buNone/>
            </a:pPr>
            <a:r>
              <a:rPr lang="cs-CZ" dirty="0" smtClean="0"/>
              <a:t>	</a:t>
            </a:r>
            <a:endParaRPr lang="cs-CZ" sz="2800" dirty="0"/>
          </a:p>
          <a:p>
            <a:pPr algn="just">
              <a:buNone/>
            </a:pPr>
            <a:r>
              <a:rPr lang="cs-CZ" dirty="0"/>
              <a:t>            </a:t>
            </a:r>
            <a:endParaRPr lang="cs-CZ" dirty="0" smtClean="0"/>
          </a:p>
          <a:p>
            <a:pPr algn="just" eaLnBrk="1" hangingPunct="1">
              <a:buNone/>
            </a:pPr>
            <a:r>
              <a:rPr lang="cs-CZ" dirty="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</p:txBody>
      </p:sp>
      <p:sp>
        <p:nvSpPr>
          <p:cNvPr id="6" name="Obdélník 5"/>
          <p:cNvSpPr/>
          <p:nvPr/>
        </p:nvSpPr>
        <p:spPr>
          <a:xfrm>
            <a:off x="500034" y="1643050"/>
            <a:ext cx="8286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Schéma praktického provedení deformace ve smyku (elastické)</a:t>
            </a:r>
            <a:r>
              <a:rPr lang="cs-CZ" sz="2400" dirty="0" smtClean="0"/>
              <a:t>.</a:t>
            </a:r>
            <a:endParaRPr lang="cs-CZ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857496"/>
            <a:ext cx="1914525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3429000"/>
            <a:ext cx="5724525" cy="315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76662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 Všestranný tlak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>
              <a:buNone/>
            </a:pPr>
            <a:r>
              <a:rPr lang="cs-CZ" dirty="0" smtClean="0"/>
              <a:t>          </a:t>
            </a:r>
            <a:endParaRPr lang="cs-CZ" dirty="0" smtClean="0"/>
          </a:p>
          <a:p>
            <a:pPr algn="just" eaLnBrk="1" hangingPunct="1">
              <a:buNone/>
            </a:pPr>
            <a:r>
              <a:rPr lang="cs-CZ" dirty="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</p:txBody>
      </p:sp>
      <p:sp>
        <p:nvSpPr>
          <p:cNvPr id="7" name="Obdélník 6"/>
          <p:cNvSpPr/>
          <p:nvPr/>
        </p:nvSpPr>
        <p:spPr>
          <a:xfrm>
            <a:off x="357158" y="1928802"/>
            <a:ext cx="764386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/>
              <a:t>Působí – li na dané těleso síla </a:t>
            </a:r>
            <a:r>
              <a:rPr lang="cs-CZ" sz="2800" i="1" dirty="0" smtClean="0"/>
              <a:t>F</a:t>
            </a:r>
            <a:r>
              <a:rPr lang="cs-CZ" sz="2800" dirty="0" smtClean="0"/>
              <a:t> symetricky se všech stran</a:t>
            </a:r>
            <a:endParaRPr lang="cs-CZ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2500306"/>
            <a:ext cx="2133600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Obdélník 7"/>
          <p:cNvSpPr/>
          <p:nvPr/>
        </p:nvSpPr>
        <p:spPr>
          <a:xfrm>
            <a:off x="571472" y="4643446"/>
            <a:ext cx="57150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Znalost pružných vlastností materiálů má velký význam ve strojírenství a stavebnictví (konstruktéři musí dbát toho, aby nepřekročili oblast pružné deformace). </a:t>
            </a:r>
            <a:endParaRPr lang="cs-CZ" sz="2400" dirty="0"/>
          </a:p>
        </p:txBody>
      </p:sp>
    </p:spTree>
    <p:extLst>
      <p:ext uri="{BB962C8B-B14F-4D97-AF65-F5344CB8AC3E}">
        <p14:creationId xmlns="" xmlns:p14="http://schemas.microsoft.com/office/powerpoint/2010/main" val="276662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Modul pružnosti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 eaLnBrk="1" hangingPunct="1">
              <a:buNone/>
            </a:pPr>
            <a:r>
              <a:rPr lang="cs-CZ" dirty="0" smtClean="0"/>
              <a:t>   </a:t>
            </a:r>
            <a:r>
              <a:rPr lang="cs-CZ" sz="2800" dirty="0" smtClean="0"/>
              <a:t>Moduly pružnosti a zejména jejich závislosti na různých </a:t>
            </a:r>
            <a:r>
              <a:rPr lang="cs-CZ" sz="2800" dirty="0" smtClean="0"/>
              <a:t>parametrech – </a:t>
            </a:r>
            <a:r>
              <a:rPr lang="cs-CZ" sz="2800" dirty="0" smtClean="0"/>
              <a:t>vypovídá mnohé zejména o vazebních silách mezi atomy v pevných látkách.</a:t>
            </a:r>
          </a:p>
          <a:p>
            <a:pPr algn="just" eaLnBrk="1" hangingPunct="1">
              <a:buNone/>
            </a:pPr>
            <a:r>
              <a:rPr lang="cs-CZ" sz="2800" dirty="0" smtClean="0"/>
              <a:t>Při </a:t>
            </a:r>
            <a:r>
              <a:rPr lang="cs-CZ" sz="2800" dirty="0" smtClean="0"/>
              <a:t>definování pojmu pružnost (elasticita) jsme uvedli, že po ukončení působení síly na těleso se obnoví jeho původní tvar. Tento návrat k výchozímu tvaru je velmi rychlý (daný rychlostí zvuku v materiálu tělesa). Pokud se původní tvar tělesa obnoví až po jisté delší době (vteřiny, minuty, nebo i hodiny), hovoříme o jevu </a:t>
            </a:r>
            <a:r>
              <a:rPr lang="cs-CZ" sz="2800" dirty="0" smtClean="0">
                <a:solidFill>
                  <a:srgbClr val="FF0000"/>
                </a:solidFill>
              </a:rPr>
              <a:t>anelasticity</a:t>
            </a:r>
            <a:r>
              <a:rPr lang="cs-CZ" sz="2800" dirty="0" smtClean="0"/>
              <a:t>. U kovů je anelasticita prakticky zanedbatelná, ale u některých jiných látek, jako jsou například polymery je dobře pozorovatelná. </a:t>
            </a:r>
            <a:r>
              <a:rPr lang="cs-CZ" sz="2400" dirty="0" smtClean="0"/>
              <a:t> </a:t>
            </a:r>
            <a:r>
              <a:rPr lang="cs-CZ" sz="2800" dirty="0" smtClean="0"/>
              <a:t> </a:t>
            </a: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Plastické vlastnosti kovů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 eaLnBrk="1" hangingPunct="1">
              <a:buNone/>
            </a:pPr>
            <a:r>
              <a:rPr lang="cs-CZ" dirty="0" smtClean="0"/>
              <a:t>	</a:t>
            </a:r>
            <a:r>
              <a:rPr lang="cs-CZ" sz="2800" dirty="0" smtClean="0"/>
              <a:t>Deformujeme-li například v tahu </a:t>
            </a:r>
            <a:r>
              <a:rPr lang="cs-CZ" sz="2800" dirty="0" smtClean="0"/>
              <a:t>vzorek, </a:t>
            </a:r>
            <a:r>
              <a:rPr lang="cs-CZ" sz="2800" dirty="0" smtClean="0"/>
              <a:t>získáme závislost s = f(e), na níž lze názorně demonstrovat jak oblast pružné deformace (někdy i anelasticitu), tak i oblast plastické deformace. Vidíme na ní, že počáteční přímkový úsek pružné deformace pokračuje až do přetržení oblastí plastické deformace</a:t>
            </a:r>
            <a:r>
              <a:rPr lang="cs-CZ" sz="2800" dirty="0" smtClean="0"/>
              <a:t>. </a:t>
            </a:r>
            <a:r>
              <a:rPr lang="cs-CZ" sz="2800" dirty="0" smtClean="0"/>
              <a:t>Napětí, příslušející začátku plastické deformace je technicky i z hlediska fyzikálního poznání velmi významné a nazývá se mez kluzu (neb kritické skluzové napětí</a:t>
            </a:r>
            <a:r>
              <a:rPr lang="cs-CZ" sz="2800" dirty="0" smtClean="0"/>
              <a:t>). </a:t>
            </a:r>
            <a:endParaRPr lang="cs-CZ" sz="2800" dirty="0" smtClean="0"/>
          </a:p>
          <a:p>
            <a:pPr algn="just" eaLnBrk="1" hangingPunct="1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Poruchy krystalové mříže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Poruchy krystalové mřížky&amp;quot;&quot;/&gt;&lt;property id=&quot;20307&quot; value=&quot;259&quot;/&gt;&lt;/object&gt;&lt;object type=&quot;3&quot; unique_id=&quot;10006&quot;&gt;&lt;property id=&quot;20148&quot; value=&quot;5&quot;/&gt;&lt;property id=&quot;20300&quot; value=&quot;Slide 4 - &amp;quot;Bodové poruchy&amp;quot;&quot;/&gt;&lt;property id=&quot;20307&quot; value=&quot;302&quot;/&gt;&lt;/object&gt;&lt;object type=&quot;3&quot; unique_id=&quot;10007&quot;&gt;&lt;property id=&quot;20148&quot; value=&quot;5&quot;/&gt;&lt;property id=&quot;20300&quot; value=&quot;Slide 5 - &amp;quot;Bodové poruchy - vakance&amp;quot;&quot;/&gt;&lt;property id=&quot;20307&quot; value=&quot;314&quot;/&gt;&lt;/object&gt;&lt;object type=&quot;3&quot; unique_id=&quot;10012&quot;&gt;&lt;property id=&quot;20148&quot; value=&quot;5&quot;/&gt;&lt;property id=&quot;20300&quot; value=&quot;Slide 8 - &amp;quot;Čárové poruchy&amp;quot;&quot;/&gt;&lt;property id=&quot;20307&quot; value=&quot;306&quot;/&gt;&lt;/object&gt;&lt;object type=&quot;3&quot; unique_id=&quot;10013&quot;&gt;&lt;property id=&quot;20148&quot; value=&quot;5&quot;/&gt;&lt;property id=&quot;20300&quot; value=&quot;Slide 9 - &amp;quot;Dislokace hranová&amp;quot;&quot;/&gt;&lt;property id=&quot;20307&quot; value=&quot;309&quot;/&gt;&lt;/object&gt;&lt;object type=&quot;3&quot; unique_id=&quot;10014&quot;&gt;&lt;property id=&quot;20148&quot; value=&quot;5&quot;/&gt;&lt;property id=&quot;20300&quot; value=&quot;Slide 10 - &amp;quot;Dislokace&amp;quot;&quot;/&gt;&lt;property id=&quot;20307&quot; value=&quot;317&quot;/&gt;&lt;/object&gt;&lt;object type=&quot;3&quot; unique_id=&quot;10015&quot;&gt;&lt;property id=&quot;20148&quot; value=&quot;5&quot;/&gt;&lt;property id=&quot;20300&quot; value=&quot;Slide 11 - &amp;quot;Plošné poruchy&amp;quot;&quot;/&gt;&lt;property id=&quot;20307&quot; value=&quot;313&quot;/&gt;&lt;/object&gt;&lt;object type=&quot;3&quot; unique_id=&quot;10016&quot;&gt;&lt;property id=&quot;20148&quot; value=&quot;5&quot;/&gt;&lt;property id=&quot;20300&quot; value=&quot;Slide 13 - &amp;quot;Závěr&amp;quot;&quot;/&gt;&lt;property id=&quot;20307&quot; value=&quot;258&quot;/&gt;&lt;/object&gt;&lt;object type=&quot;3&quot; unique_id=&quot;10152&quot;&gt;&lt;property id=&quot;20148&quot; value=&quot;5&quot;/&gt;&lt;property id=&quot;20300&quot; value=&quot;Slide 3 - &amp;quot;Poruchy krystalové mřížky&amp;quot;&quot;/&gt;&lt;property id=&quot;20307&quot; value=&quot;318&quot;/&gt;&lt;/object&gt;&lt;object type=&quot;3&quot; unique_id=&quot;10153&quot;&gt;&lt;property id=&quot;20148&quot; value=&quot;5&quot;/&gt;&lt;property id=&quot;20300&quot; value=&quot;Slide 6 - &amp;quot;Bodové poruchy - intersticiály&amp;quot;&quot;/&gt;&lt;property id=&quot;20307&quot; value=&quot;319&quot;/&gt;&lt;/object&gt;&lt;object type=&quot;3&quot; unique_id=&quot;10154&quot;&gt;&lt;property id=&quot;20148&quot; value=&quot;5&quot;/&gt;&lt;property id=&quot;20300&quot; value=&quot;Slide 7 - &amp;quot;Bodové poruchy&amp;quot;&quot;/&gt;&lt;property id=&quot;20307&quot; value=&quot;320&quot;/&gt;&lt;/object&gt;&lt;object type=&quot;3&quot; unique_id=&quot;10201&quot;&gt;&lt;property id=&quot;20148&quot; value=&quot;5&quot;/&gt;&lt;property id=&quot;20300&quot; value=&quot;Slide 12 - &amp;quot;Hranice zrn&amp;quot;&quot;/&gt;&lt;property id=&quot;20307&quot; value=&quot;321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2666</TotalTime>
  <Words>300</Words>
  <Application>Microsoft Office PowerPoint</Application>
  <PresentationFormat>Předvádění na obrazovce (4:3)</PresentationFormat>
  <Paragraphs>64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Medián</vt:lpstr>
      <vt:lpstr>MECHANICKÉ VLASTNOSTI KOVŮ</vt:lpstr>
      <vt:lpstr>Pružné (elastické) vlastnosti kovů</vt:lpstr>
      <vt:lpstr>Deformace v tahu, nebo tlaku</vt:lpstr>
      <vt:lpstr>Pružná deformace v tahu a tlaku</vt:lpstr>
      <vt:lpstr>Pružná deformace v tahu a tlaku</vt:lpstr>
      <vt:lpstr>Deformace ve smyku</vt:lpstr>
      <vt:lpstr> Všestranný tlak</vt:lpstr>
      <vt:lpstr>Modul pružnosti</vt:lpstr>
      <vt:lpstr>Plastické vlastnosti kovů</vt:lpstr>
      <vt:lpstr>Tahový diagram</vt:lpstr>
      <vt:lpstr>Tažnost</vt:lpstr>
      <vt:lpstr>Tažnost</vt:lpstr>
      <vt:lpstr>Tvrdost materiálu</vt:lpstr>
      <vt:lpstr>Zk. tvrdosti</vt:lpstr>
      <vt:lpstr>Zk. tvrdosti</vt:lpstr>
      <vt:lpstr>Závěr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Kovy v národním hospodářství</dc:title>
  <dc:creator>admin</dc:creator>
  <cp:lastModifiedBy>Zdeněk</cp:lastModifiedBy>
  <cp:revision>265</cp:revision>
  <dcterms:created xsi:type="dcterms:W3CDTF">2009-09-11T07:09:27Z</dcterms:created>
  <dcterms:modified xsi:type="dcterms:W3CDTF">2016-04-04T19:37:07Z</dcterms:modified>
</cp:coreProperties>
</file>