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9" r:id="rId3"/>
    <p:sldId id="318" r:id="rId4"/>
    <p:sldId id="322" r:id="rId5"/>
    <p:sldId id="330" r:id="rId6"/>
    <p:sldId id="302" r:id="rId7"/>
    <p:sldId id="314" r:id="rId8"/>
    <p:sldId id="325" r:id="rId9"/>
    <p:sldId id="326" r:id="rId10"/>
    <p:sldId id="306" r:id="rId11"/>
    <p:sldId id="331" r:id="rId12"/>
    <p:sldId id="258" r:id="rId13"/>
  </p:sldIdLst>
  <p:sldSz cx="9144000" cy="6858000" type="screen4x3"/>
  <p:notesSz cx="6858000" cy="9144000"/>
  <p:custDataLst>
    <p:tags r:id="rId14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B79E83D-639D-4AC9-9DD8-F54D2BE130DD}" type="datetimeFigureOut">
              <a:rPr lang="cs-CZ"/>
              <a:pPr>
                <a:defRPr/>
              </a:pPr>
              <a:t>11.4.2016</a:t>
            </a:fld>
            <a:endParaRPr lang="cs-CZ"/>
          </a:p>
        </p:txBody>
      </p:sp>
      <p:sp>
        <p:nvSpPr>
          <p:cNvPr id="10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748516A-AECA-4ABD-9F9F-B2D4D0EBE5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435BB-C555-4191-AE0C-32E1C603C6A3}" type="datetimeFigureOut">
              <a:rPr lang="cs-CZ"/>
              <a:pPr>
                <a:defRPr/>
              </a:pPr>
              <a:t>11.4.2016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26F84-8DF3-484A-AA8B-87E77C6B86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EF661-FE38-4B79-939F-08F0A31DC9D1}" type="datetimeFigureOut">
              <a:rPr lang="cs-CZ"/>
              <a:pPr>
                <a:defRPr/>
              </a:pPr>
              <a:t>11.4.2016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CABF6-B33B-4249-ABA1-FB8F260322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3AD0F-FA42-416D-9D63-D140CC5F990F}" type="datetimeFigureOut">
              <a:rPr lang="cs-CZ"/>
              <a:pPr>
                <a:defRPr/>
              </a:pPr>
              <a:t>11.4.2016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A8569-33F3-40CE-9677-0C2C3FB148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7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2F4BC-DC86-4347-B341-4B7104F0897A}" type="datetimeFigureOut">
              <a:rPr lang="cs-CZ"/>
              <a:pPr>
                <a:defRPr/>
              </a:pPr>
              <a:t>11.4.2016</a:t>
            </a:fld>
            <a:endParaRPr lang="cs-CZ"/>
          </a:p>
        </p:txBody>
      </p:sp>
      <p:sp>
        <p:nvSpPr>
          <p:cNvPr id="8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71ADB0C-84D0-4D3B-A3E5-4D0E02E383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69A5964-0F57-4087-B887-6CDB4241BE2A}" type="datetimeFigureOut">
              <a:rPr lang="cs-CZ"/>
              <a:pPr>
                <a:defRPr/>
              </a:pPr>
              <a:t>11.4.2016</a:t>
            </a:fld>
            <a:endParaRPr lang="cs-CZ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3C2E33-2C01-45E0-80C0-052FA09453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zápatí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7CF28C3-683A-472D-8426-52ED5AC527A8}" type="datetimeFigureOut">
              <a:rPr lang="cs-CZ"/>
              <a:pPr>
                <a:defRPr/>
              </a:pPr>
              <a:t>11.4.2016</a:t>
            </a:fld>
            <a:endParaRPr lang="cs-CZ"/>
          </a:p>
        </p:txBody>
      </p:sp>
      <p:sp>
        <p:nvSpPr>
          <p:cNvPr id="8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F71B115-2DBC-413C-ABC5-42464C1861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14283-EAF9-4877-A49A-302D8BBF7046}" type="datetimeFigureOut">
              <a:rPr lang="cs-CZ"/>
              <a:pPr>
                <a:defRPr/>
              </a:pPr>
              <a:t>11.4.2016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EB58F-D37A-4389-9AB3-6FEAE62754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32E03-048C-4B60-8068-2AE4A111F8B1}" type="datetimeFigureOut">
              <a:rPr lang="cs-CZ"/>
              <a:pPr>
                <a:defRPr/>
              </a:pPr>
              <a:t>11.4.2016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236F561-0B37-4BDC-BF6B-403A6F6A67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32EC-8050-4A6C-B821-AB44DADA9980}" type="datetimeFigureOut">
              <a:rPr lang="cs-CZ"/>
              <a:pPr>
                <a:defRPr/>
              </a:pPr>
              <a:t>11.4.2016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BB8F1-5991-41FC-AD55-6D72F9A8CC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37968F9-5FA4-41EB-B758-1A886949B617}" type="datetimeFigureOut">
              <a:rPr lang="cs-CZ"/>
              <a:pPr>
                <a:defRPr/>
              </a:pPr>
              <a:t>11.4.2016</a:t>
            </a:fld>
            <a:endParaRPr lang="cs-CZ"/>
          </a:p>
        </p:txBody>
      </p:sp>
      <p:sp>
        <p:nvSpPr>
          <p:cNvPr id="10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8E940DD3-B223-43CD-8E8D-C39DA66F0E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5123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BC56B1C-846E-4313-A8F9-31B5BAFB3B7E}" type="datetimeFigureOut">
              <a:rPr lang="cs-CZ"/>
              <a:pPr>
                <a:defRPr/>
              </a:pPr>
              <a:t>11.4.2016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93EEE03-14BA-40EA-A6AD-863AFAB049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39" r:id="rId2"/>
    <p:sldLayoutId id="2147484144" r:id="rId3"/>
    <p:sldLayoutId id="2147484145" r:id="rId4"/>
    <p:sldLayoutId id="2147484146" r:id="rId5"/>
    <p:sldLayoutId id="2147484140" r:id="rId6"/>
    <p:sldLayoutId id="2147484147" r:id="rId7"/>
    <p:sldLayoutId id="2147484141" r:id="rId8"/>
    <p:sldLayoutId id="2147484148" r:id="rId9"/>
    <p:sldLayoutId id="2147484142" r:id="rId10"/>
    <p:sldLayoutId id="21474841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d.muni.cz/wphy/fyzvl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Rovnovážné diagramy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9219" name="Podnadpis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cs-CZ" sz="2400" dirty="0" smtClean="0">
                <a:solidFill>
                  <a:schemeClr val="tx2">
                    <a:satMod val="200000"/>
                  </a:schemeClr>
                </a:solidFill>
              </a:rPr>
              <a:t>Fáze a fázové diagramy, slitiny</a:t>
            </a: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Binární slitiny – částečná rozpustnost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just">
              <a:buNone/>
            </a:pPr>
            <a:r>
              <a:rPr lang="cs-CZ" sz="2800" dirty="0" smtClean="0"/>
              <a:t>	</a:t>
            </a:r>
            <a:endParaRPr lang="cs-CZ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123950"/>
            <a:ext cx="5476875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Binární slitiny – částečná rozpustnost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just">
              <a:buNone/>
            </a:pPr>
            <a:r>
              <a:rPr lang="cs-CZ" sz="2800" dirty="0" smtClean="0"/>
              <a:t>	</a:t>
            </a:r>
            <a:endParaRPr lang="cs-CZ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39287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9025" y="2638425"/>
            <a:ext cx="551497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Závěr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686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85813" y="1285875"/>
            <a:ext cx="8072437" cy="50704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dirty="0" smtClean="0"/>
              <a:t>Literatura: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dirty="0" smtClean="0"/>
              <a:t>[1] </a:t>
            </a:r>
            <a:r>
              <a:rPr lang="cs-CZ" sz="2400" dirty="0" err="1" smtClean="0"/>
              <a:t>Pokluda</a:t>
            </a:r>
            <a:r>
              <a:rPr lang="cs-CZ" sz="2400" dirty="0" smtClean="0"/>
              <a:t>, J., Kroupa, F., Obdržálek, L.: </a:t>
            </a:r>
            <a:r>
              <a:rPr lang="cs-CZ" sz="2400" i="1" dirty="0" smtClean="0"/>
              <a:t>Mechanické vlastnosti a struktura pevných látek</a:t>
            </a:r>
            <a:r>
              <a:rPr lang="cs-CZ" sz="2400" dirty="0" smtClean="0"/>
              <a:t>. PC-DIR spol. s r.o., Brno, 1994, 385s.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dirty="0" smtClean="0"/>
              <a:t>[2] Vondráček, F. </a:t>
            </a:r>
            <a:r>
              <a:rPr lang="cs-CZ" sz="2400" i="1" dirty="0" smtClean="0"/>
              <a:t>Materiály a technologie I a II</a:t>
            </a:r>
            <a:r>
              <a:rPr lang="en-US" sz="2400" dirty="0" smtClean="0"/>
              <a:t>, 19</a:t>
            </a:r>
            <a:r>
              <a:rPr lang="cs-CZ" sz="2400" dirty="0" smtClean="0"/>
              <a:t>85, 243+244s.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dirty="0" smtClean="0"/>
              <a:t>[3] Ptáček a kol. </a:t>
            </a:r>
            <a:r>
              <a:rPr lang="cs-CZ" sz="2400" i="1" dirty="0" smtClean="0"/>
              <a:t>Nauka o materiálu I a II</a:t>
            </a:r>
            <a:r>
              <a:rPr lang="cs-CZ" sz="2400" dirty="0" smtClean="0"/>
              <a:t>. CERM, 2003, 520+396 s.</a:t>
            </a:r>
          </a:p>
          <a:p>
            <a:pPr eaLnBrk="1" hangingPunct="1"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[4] </a:t>
            </a:r>
            <a:r>
              <a:rPr lang="cs-CZ" sz="2400" i="1" dirty="0" smtClean="0">
                <a:solidFill>
                  <a:srgbClr val="FF0000"/>
                </a:solidFill>
              </a:rPr>
              <a:t>internet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hlinkClick r:id="rId2"/>
              </a:rPr>
              <a:t>http://www.</a:t>
            </a:r>
            <a:r>
              <a:rPr lang="cs-CZ" sz="2400" dirty="0" err="1" smtClean="0">
                <a:solidFill>
                  <a:srgbClr val="FF0000"/>
                </a:solidFill>
                <a:hlinkClick r:id="rId2"/>
              </a:rPr>
              <a:t>ped.muni.cz</a:t>
            </a:r>
            <a:r>
              <a:rPr lang="cs-CZ" sz="2400" dirty="0" smtClean="0">
                <a:solidFill>
                  <a:srgbClr val="FF0000"/>
                </a:solidFill>
                <a:hlinkClick r:id="rId2"/>
              </a:rPr>
              <a:t>/</a:t>
            </a:r>
            <a:r>
              <a:rPr lang="cs-CZ" sz="2400" dirty="0" err="1" smtClean="0">
                <a:solidFill>
                  <a:srgbClr val="FF0000"/>
                </a:solidFill>
                <a:hlinkClick r:id="rId2"/>
              </a:rPr>
              <a:t>wphy</a:t>
            </a:r>
            <a:r>
              <a:rPr lang="cs-CZ" sz="2400" dirty="0" smtClean="0">
                <a:solidFill>
                  <a:srgbClr val="FF0000"/>
                </a:solidFill>
                <a:hlinkClick r:id="rId2"/>
              </a:rPr>
              <a:t>/</a:t>
            </a:r>
            <a:r>
              <a:rPr lang="cs-CZ" sz="2400" dirty="0" err="1" smtClean="0">
                <a:solidFill>
                  <a:srgbClr val="FF0000"/>
                </a:solidFill>
                <a:hlinkClick r:id="rId2"/>
              </a:rPr>
              <a:t>fyzvla</a:t>
            </a:r>
            <a:r>
              <a:rPr lang="cs-CZ" sz="2400" dirty="0" smtClean="0">
                <a:solidFill>
                  <a:srgbClr val="FF0000"/>
                </a:solidFill>
                <a:hlinkClick r:id="rId2"/>
              </a:rPr>
              <a:t>/</a:t>
            </a:r>
            <a:endParaRPr lang="cs-CZ" sz="2400" dirty="0" smtClean="0">
              <a:solidFill>
                <a:srgbClr val="FF0000"/>
              </a:solidFill>
            </a:endParaRPr>
          </a:p>
          <a:p>
            <a:pPr eaLnBrk="1" hangingPunct="1">
              <a:buNone/>
            </a:pPr>
            <a:endParaRPr lang="cs-CZ" sz="2400" dirty="0" smtClean="0">
              <a:solidFill>
                <a:srgbClr val="FF0000"/>
              </a:solidFill>
            </a:endParaRPr>
          </a:p>
          <a:p>
            <a:pPr eaLnBrk="1" hangingPunct="1">
              <a:buNone/>
            </a:pPr>
            <a:endParaRPr lang="cs-CZ" sz="2400" i="1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cs-CZ" sz="2400" i="1" dirty="0" smtClean="0"/>
          </a:p>
          <a:p>
            <a:pPr eaLnBrk="1" hangingPunct="1">
              <a:buFont typeface="Wingdings" pitchFamily="2" charset="2"/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Úvod - slitiny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just">
              <a:buNone/>
            </a:pPr>
            <a:r>
              <a:rPr lang="cs-CZ" dirty="0" smtClean="0"/>
              <a:t>	</a:t>
            </a:r>
            <a:r>
              <a:rPr lang="cs-CZ" dirty="0" smtClean="0"/>
              <a:t>Fyzikální vlastnosti pevných látek (ale i kapalin a plynů) často značně závisí na přítomnosti cizích atomů, příměsí a nečistot. V případě pevných látek pak mluvíme o slitinách. </a:t>
            </a:r>
            <a:endParaRPr lang="cs-CZ" dirty="0" smtClean="0"/>
          </a:p>
          <a:p>
            <a:pPr algn="just">
              <a:buNone/>
            </a:pPr>
            <a:r>
              <a:rPr lang="cs-CZ" dirty="0" smtClean="0"/>
              <a:t>	</a:t>
            </a:r>
            <a:r>
              <a:rPr lang="cs-CZ" dirty="0" smtClean="0"/>
              <a:t>Protože </a:t>
            </a:r>
            <a:r>
              <a:rPr lang="cs-CZ" dirty="0" smtClean="0"/>
              <a:t>slitiny mívají v mnoha případech lepší vlastnosti než čisté látky, má jejich studium velký praktický význam</a:t>
            </a:r>
            <a:r>
              <a:rPr lang="cs-CZ" dirty="0" smtClean="0"/>
              <a:t>.</a:t>
            </a:r>
            <a:endParaRPr lang="cs-CZ" dirty="0" smtClean="0"/>
          </a:p>
          <a:p>
            <a:pPr algn="just">
              <a:buNone/>
            </a:pPr>
            <a:endParaRPr lang="cs-CZ" dirty="0"/>
          </a:p>
          <a:p>
            <a:pPr algn="just">
              <a:buNone/>
            </a:pPr>
            <a:r>
              <a:rPr lang="cs-CZ" dirty="0"/>
              <a:t>            </a:t>
            </a:r>
            <a:endParaRPr lang="cs-CZ" dirty="0" smtClean="0"/>
          </a:p>
          <a:p>
            <a:pPr algn="just" eaLnBrk="1" hangingPunct="1">
              <a:buNone/>
            </a:pPr>
            <a:r>
              <a:rPr lang="cs-CZ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Fáze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just">
              <a:buNone/>
            </a:pPr>
            <a:r>
              <a:rPr lang="cs-CZ" dirty="0" smtClean="0"/>
              <a:t>	</a:t>
            </a:r>
            <a:r>
              <a:rPr lang="cs-CZ" dirty="0" smtClean="0"/>
              <a:t>Podle </a:t>
            </a:r>
            <a:r>
              <a:rPr lang="cs-CZ" dirty="0" err="1" smtClean="0"/>
              <a:t>J.W.Gibbse</a:t>
            </a:r>
            <a:r>
              <a:rPr lang="cs-CZ" dirty="0" smtClean="0"/>
              <a:t> zní definice fáze následovně: </a:t>
            </a:r>
            <a:r>
              <a:rPr lang="cs-CZ" i="1" dirty="0" smtClean="0"/>
              <a:t>Jestliže soustava je v celém svém objemu jednolitá a to nejen po stránce chemického složení, ale i po stránce fyzikálního stavu, říkáme o ní, že je homogenní, nebo že se skládá z jediné fáze.</a:t>
            </a:r>
            <a:r>
              <a:rPr lang="cs-CZ" dirty="0" smtClean="0"/>
              <a:t> </a:t>
            </a:r>
          </a:p>
          <a:p>
            <a:pPr algn="just">
              <a:buNone/>
            </a:pPr>
            <a:r>
              <a:rPr lang="cs-CZ" sz="2800" dirty="0" smtClean="0"/>
              <a:t> </a:t>
            </a:r>
            <a:endParaRPr lang="cs-CZ" sz="2800" dirty="0"/>
          </a:p>
          <a:p>
            <a:pPr algn="just">
              <a:buNone/>
            </a:pPr>
            <a:r>
              <a:rPr lang="cs-CZ" dirty="0"/>
              <a:t>            </a:t>
            </a:r>
            <a:endParaRPr lang="cs-CZ" dirty="0" smtClean="0"/>
          </a:p>
          <a:p>
            <a:pPr algn="just" eaLnBrk="1" hangingPunct="1">
              <a:buNone/>
            </a:pPr>
            <a:r>
              <a:rPr lang="cs-CZ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cs-C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8"/>
            <a:ext cx="91440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6662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Fáze a roztoky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just">
              <a:buNone/>
            </a:pPr>
            <a:r>
              <a:rPr lang="cs-CZ" dirty="0" smtClean="0"/>
              <a:t>	</a:t>
            </a:r>
            <a:endParaRPr lang="cs-CZ" sz="2800" dirty="0"/>
          </a:p>
          <a:p>
            <a:pPr algn="just">
              <a:buNone/>
            </a:pPr>
            <a:r>
              <a:rPr lang="cs-CZ" dirty="0"/>
              <a:t>            </a:t>
            </a:r>
            <a:endParaRPr lang="cs-CZ" dirty="0" smtClean="0"/>
          </a:p>
          <a:p>
            <a:pPr algn="just" eaLnBrk="1" hangingPunct="1">
              <a:buNone/>
            </a:pPr>
            <a:r>
              <a:rPr lang="cs-CZ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cs-CZ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38300"/>
            <a:ext cx="668655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6662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Fázový diagram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just">
              <a:buNone/>
            </a:pPr>
            <a:r>
              <a:rPr lang="cs-CZ" dirty="0" smtClean="0"/>
              <a:t>	</a:t>
            </a:r>
            <a:endParaRPr lang="cs-CZ" sz="2800" dirty="0"/>
          </a:p>
          <a:p>
            <a:pPr algn="just">
              <a:buNone/>
            </a:pPr>
            <a:r>
              <a:rPr lang="cs-CZ" dirty="0"/>
              <a:t>            </a:t>
            </a:r>
            <a:endParaRPr lang="cs-CZ" dirty="0" smtClean="0"/>
          </a:p>
          <a:p>
            <a:pPr algn="just" eaLnBrk="1" hangingPunct="1">
              <a:buNone/>
            </a:pPr>
            <a:r>
              <a:rPr lang="cs-CZ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cs-CZ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857363"/>
            <a:ext cx="5214974" cy="501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6662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Rozpustnost ve slitinách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just" eaLnBrk="1" hangingPunct="1">
              <a:buNone/>
            </a:pPr>
            <a:r>
              <a:rPr lang="cs-CZ" dirty="0" smtClean="0"/>
              <a:t>   </a:t>
            </a:r>
            <a:r>
              <a:rPr lang="cs-CZ" sz="2800" dirty="0" smtClean="0"/>
              <a:t>Podobně jako je tomu u </a:t>
            </a:r>
            <a:r>
              <a:rPr lang="cs-CZ" sz="2800" dirty="0" smtClean="0"/>
              <a:t>kapalin, </a:t>
            </a:r>
            <a:r>
              <a:rPr lang="cs-CZ" sz="2800" dirty="0" smtClean="0"/>
              <a:t>existují i u pevných látek tři případy rozpustnosti jedné látky ve druhé:  </a:t>
            </a:r>
            <a:endParaRPr lang="cs-CZ" sz="2800" dirty="0" smtClean="0"/>
          </a:p>
          <a:p>
            <a:pPr algn="just" eaLnBrk="1" hangingPunct="1"/>
            <a:r>
              <a:rPr lang="cs-CZ" sz="2800" dirty="0" smtClean="0"/>
              <a:t>úplná </a:t>
            </a:r>
            <a:r>
              <a:rPr lang="cs-CZ" sz="2800" dirty="0" smtClean="0"/>
              <a:t>rozpustnost, </a:t>
            </a:r>
            <a:endParaRPr lang="cs-CZ" sz="2800" dirty="0" smtClean="0"/>
          </a:p>
          <a:p>
            <a:pPr algn="just" eaLnBrk="1" hangingPunct="1"/>
            <a:r>
              <a:rPr lang="cs-CZ" sz="2800" dirty="0" smtClean="0"/>
              <a:t>částečná </a:t>
            </a:r>
            <a:r>
              <a:rPr lang="cs-CZ" sz="2800" dirty="0" smtClean="0"/>
              <a:t>rozpustnost </a:t>
            </a:r>
            <a:endParaRPr lang="cs-CZ" sz="2800" dirty="0" smtClean="0"/>
          </a:p>
          <a:p>
            <a:pPr algn="just" eaLnBrk="1" hangingPunct="1"/>
            <a:r>
              <a:rPr lang="cs-CZ" sz="2800" dirty="0" smtClean="0"/>
              <a:t>nerozpustnost</a:t>
            </a:r>
            <a:r>
              <a:rPr lang="cs-CZ" sz="2800" dirty="0" smtClean="0"/>
              <a:t>. </a:t>
            </a:r>
            <a:r>
              <a:rPr lang="cs-CZ" sz="2800" dirty="0" smtClean="0"/>
              <a:t> </a:t>
            </a:r>
            <a:r>
              <a:rPr lang="cs-CZ" sz="2400" dirty="0" smtClean="0"/>
              <a:t> </a:t>
            </a:r>
            <a:r>
              <a:rPr lang="cs-CZ" sz="2800" dirty="0" smtClean="0"/>
              <a:t> </a:t>
            </a:r>
            <a:endParaRPr lang="cs-CZ" sz="28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500570"/>
            <a:ext cx="52959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Binární slitiny – úplná rozpustnost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just">
              <a:buNone/>
            </a:pPr>
            <a:r>
              <a:rPr lang="cs-CZ" dirty="0" smtClean="0"/>
              <a:t>	</a:t>
            </a:r>
            <a:r>
              <a:rPr lang="cs-CZ" sz="2800" dirty="0" smtClean="0"/>
              <a:t>V případě úplné rozpustnosti jedné látky v druhé má fázový diagram v proměnných </a:t>
            </a:r>
            <a:r>
              <a:rPr lang="cs-CZ" sz="2800" i="1" dirty="0" smtClean="0"/>
              <a:t>teplota</a:t>
            </a:r>
            <a:r>
              <a:rPr lang="cs-CZ" sz="2800" dirty="0" smtClean="0"/>
              <a:t> – </a:t>
            </a:r>
            <a:r>
              <a:rPr lang="cs-CZ" sz="2800" i="1" dirty="0" smtClean="0"/>
              <a:t>složení</a:t>
            </a:r>
            <a:r>
              <a:rPr lang="cs-CZ" sz="2800" dirty="0" smtClean="0"/>
              <a:t>  tvar, uvedený pro slitiny </a:t>
            </a:r>
            <a:r>
              <a:rPr lang="cs-CZ" sz="2800" dirty="0" err="1" smtClean="0"/>
              <a:t>CuNi</a:t>
            </a:r>
            <a:r>
              <a:rPr lang="cs-CZ" sz="2800" dirty="0" smtClean="0"/>
              <a:t>. </a:t>
            </a:r>
            <a:r>
              <a:rPr lang="cs-CZ" sz="2800" dirty="0" smtClean="0"/>
              <a:t>Jako </a:t>
            </a:r>
            <a:r>
              <a:rPr lang="cs-CZ" sz="2800" i="1" dirty="0" err="1" smtClean="0"/>
              <a:t>liquidus</a:t>
            </a:r>
            <a:r>
              <a:rPr lang="cs-CZ" sz="2800" dirty="0" smtClean="0"/>
              <a:t> je zde označena čára, rozdělující oblast kapalné fáze a oblast, v níž dochází ke krystalizaci pevné fáze (stále ve fázi kapalné). </a:t>
            </a:r>
            <a:r>
              <a:rPr lang="cs-CZ" sz="2800" i="1" dirty="0" err="1" smtClean="0"/>
              <a:t>Solidus</a:t>
            </a:r>
            <a:r>
              <a:rPr lang="cs-CZ" sz="2800" dirty="0" smtClean="0"/>
              <a:t> je název pro křivku, oddělující tuto posledně jmenovanou oblast od pevné fáze slitiny.  </a:t>
            </a:r>
            <a:r>
              <a:rPr lang="cs-CZ" sz="2800" dirty="0" smtClean="0"/>
              <a:t> </a:t>
            </a:r>
            <a:endParaRPr lang="cs-CZ" sz="2800" dirty="0" smtClean="0"/>
          </a:p>
          <a:p>
            <a:pPr algn="just" eaLnBrk="1" hangingPunct="1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Binární slitiny – úplná rozpustnost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400" y="1357298"/>
            <a:ext cx="4311841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421384"/>
            <a:ext cx="5000627" cy="416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Binární slitiny – </a:t>
            </a: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částečná </a:t>
            </a: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rozpustnost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just">
              <a:buNone/>
            </a:pPr>
            <a:r>
              <a:rPr lang="cs-CZ" sz="2800" dirty="0" smtClean="0"/>
              <a:t>V</a:t>
            </a:r>
            <a:r>
              <a:rPr lang="cs-CZ" sz="2800" dirty="0" smtClean="0"/>
              <a:t> případě částečné rozpustnosti má fázový diagram mnohem složitější </a:t>
            </a:r>
            <a:r>
              <a:rPr lang="cs-CZ" sz="2800" dirty="0" smtClean="0"/>
              <a:t>tvar</a:t>
            </a:r>
            <a:r>
              <a:rPr lang="cs-CZ" sz="2800" dirty="0" smtClean="0"/>
              <a:t>.</a:t>
            </a:r>
            <a:r>
              <a:rPr lang="cs-CZ" sz="2800" dirty="0" smtClean="0"/>
              <a:t> V TR vznikají </a:t>
            </a:r>
            <a:r>
              <a:rPr lang="cs-CZ" sz="2800" dirty="0" smtClean="0"/>
              <a:t>precipitáty (tzv. </a:t>
            </a:r>
            <a:r>
              <a:rPr lang="cs-CZ" sz="2800" i="1" dirty="0" smtClean="0"/>
              <a:t>beta</a:t>
            </a:r>
            <a:r>
              <a:rPr lang="cs-CZ" sz="2800" dirty="0" smtClean="0"/>
              <a:t> </a:t>
            </a:r>
            <a:r>
              <a:rPr lang="cs-CZ" sz="2800" dirty="0" smtClean="0"/>
              <a:t>- fáze), rozptýlené ve fázi </a:t>
            </a:r>
            <a:r>
              <a:rPr lang="cs-CZ" sz="2800" i="1" dirty="0" smtClean="0"/>
              <a:t>alfa</a:t>
            </a:r>
            <a:r>
              <a:rPr lang="cs-CZ" sz="2800" dirty="0" smtClean="0"/>
              <a:t> </a:t>
            </a:r>
            <a:r>
              <a:rPr lang="cs-CZ" sz="2800" dirty="0" smtClean="0"/>
              <a:t>(tuhý roztok). </a:t>
            </a:r>
          </a:p>
          <a:p>
            <a:pPr algn="just">
              <a:buNone/>
            </a:pPr>
            <a:r>
              <a:rPr lang="cs-CZ" sz="2800" dirty="0" smtClean="0"/>
              <a:t>Zvláštním případem je tzv. eutektická slitina takového složení, že z kapalné fáze tuhne přímo pevná fáze, aniž tuhnutí prochází oblastmi, v nichž je tuhnoucí fáze obklopena fází kapalnou</a:t>
            </a:r>
            <a:r>
              <a:rPr lang="cs-CZ" sz="2800" dirty="0" smtClean="0"/>
              <a:t>. </a:t>
            </a:r>
            <a:r>
              <a:rPr lang="cs-CZ" sz="2800" dirty="0" smtClean="0"/>
              <a:t>Složení eutektické </a:t>
            </a:r>
            <a:r>
              <a:rPr lang="cs-CZ" sz="2800" dirty="0" smtClean="0"/>
              <a:t>slitiny má </a:t>
            </a:r>
            <a:r>
              <a:rPr lang="cs-CZ" sz="2800" dirty="0" smtClean="0"/>
              <a:t>výraznou </a:t>
            </a:r>
            <a:r>
              <a:rPr lang="cs-CZ" sz="2800" dirty="0" err="1" smtClean="0"/>
              <a:t>lamelární</a:t>
            </a:r>
            <a:r>
              <a:rPr lang="cs-CZ" sz="2800" dirty="0" smtClean="0"/>
              <a:t> strukturu</a:t>
            </a:r>
            <a:r>
              <a:rPr lang="cs-CZ" sz="2800" dirty="0" smtClean="0"/>
              <a:t>.</a:t>
            </a:r>
            <a:r>
              <a:rPr lang="cs-CZ" sz="2800" dirty="0" smtClean="0"/>
              <a:t> </a:t>
            </a: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417298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Poruchy krystalové mříže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Poruchy krystalové mřížky&amp;quot;&quot;/&gt;&lt;property id=&quot;20307&quot; value=&quot;259&quot;/&gt;&lt;/object&gt;&lt;object type=&quot;3&quot; unique_id=&quot;10006&quot;&gt;&lt;property id=&quot;20148&quot; value=&quot;5&quot;/&gt;&lt;property id=&quot;20300&quot; value=&quot;Slide 4 - &amp;quot;Bodové poruchy&amp;quot;&quot;/&gt;&lt;property id=&quot;20307&quot; value=&quot;302&quot;/&gt;&lt;/object&gt;&lt;object type=&quot;3&quot; unique_id=&quot;10007&quot;&gt;&lt;property id=&quot;20148&quot; value=&quot;5&quot;/&gt;&lt;property id=&quot;20300&quot; value=&quot;Slide 5 - &amp;quot;Bodové poruchy - vakance&amp;quot;&quot;/&gt;&lt;property id=&quot;20307&quot; value=&quot;314&quot;/&gt;&lt;/object&gt;&lt;object type=&quot;3&quot; unique_id=&quot;10012&quot;&gt;&lt;property id=&quot;20148&quot; value=&quot;5&quot;/&gt;&lt;property id=&quot;20300&quot; value=&quot;Slide 8 - &amp;quot;Čárové poruchy&amp;quot;&quot;/&gt;&lt;property id=&quot;20307&quot; value=&quot;306&quot;/&gt;&lt;/object&gt;&lt;object type=&quot;3&quot; unique_id=&quot;10013&quot;&gt;&lt;property id=&quot;20148&quot; value=&quot;5&quot;/&gt;&lt;property id=&quot;20300&quot; value=&quot;Slide 9 - &amp;quot;Dislokace hranová&amp;quot;&quot;/&gt;&lt;property id=&quot;20307&quot; value=&quot;309&quot;/&gt;&lt;/object&gt;&lt;object type=&quot;3&quot; unique_id=&quot;10014&quot;&gt;&lt;property id=&quot;20148&quot; value=&quot;5&quot;/&gt;&lt;property id=&quot;20300&quot; value=&quot;Slide 10 - &amp;quot;Dislokace&amp;quot;&quot;/&gt;&lt;property id=&quot;20307&quot; value=&quot;317&quot;/&gt;&lt;/object&gt;&lt;object type=&quot;3&quot; unique_id=&quot;10015&quot;&gt;&lt;property id=&quot;20148&quot; value=&quot;5&quot;/&gt;&lt;property id=&quot;20300&quot; value=&quot;Slide 11 - &amp;quot;Plošné poruchy&amp;quot;&quot;/&gt;&lt;property id=&quot;20307&quot; value=&quot;313&quot;/&gt;&lt;/object&gt;&lt;object type=&quot;3&quot; unique_id=&quot;10016&quot;&gt;&lt;property id=&quot;20148&quot; value=&quot;5&quot;/&gt;&lt;property id=&quot;20300&quot; value=&quot;Slide 13 - &amp;quot;Závěr&amp;quot;&quot;/&gt;&lt;property id=&quot;20307&quot; value=&quot;258&quot;/&gt;&lt;/object&gt;&lt;object type=&quot;3&quot; unique_id=&quot;10152&quot;&gt;&lt;property id=&quot;20148&quot; value=&quot;5&quot;/&gt;&lt;property id=&quot;20300&quot; value=&quot;Slide 3 - &amp;quot;Poruchy krystalové mřížky&amp;quot;&quot;/&gt;&lt;property id=&quot;20307&quot; value=&quot;318&quot;/&gt;&lt;/object&gt;&lt;object type=&quot;3&quot; unique_id=&quot;10153&quot;&gt;&lt;property id=&quot;20148&quot; value=&quot;5&quot;/&gt;&lt;property id=&quot;20300&quot; value=&quot;Slide 6 - &amp;quot;Bodové poruchy - intersticiály&amp;quot;&quot;/&gt;&lt;property id=&quot;20307&quot; value=&quot;319&quot;/&gt;&lt;/object&gt;&lt;object type=&quot;3&quot; unique_id=&quot;10154&quot;&gt;&lt;property id=&quot;20148&quot; value=&quot;5&quot;/&gt;&lt;property id=&quot;20300&quot; value=&quot;Slide 7 - &amp;quot;Bodové poruchy&amp;quot;&quot;/&gt;&lt;property id=&quot;20307&quot; value=&quot;320&quot;/&gt;&lt;/object&gt;&lt;object type=&quot;3&quot; unique_id=&quot;10201&quot;&gt;&lt;property id=&quot;20148&quot; value=&quot;5&quot;/&gt;&lt;property id=&quot;20300&quot; value=&quot;Slide 12 - &amp;quot;Hranice zrn&amp;quot;&quot;/&gt;&lt;property id=&quot;20307&quot; value=&quot;321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á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2715</TotalTime>
  <Words>103</Words>
  <Application>Microsoft Office PowerPoint</Application>
  <PresentationFormat>Předvádění na obrazovce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Medián</vt:lpstr>
      <vt:lpstr>Rovnovážné diagramy</vt:lpstr>
      <vt:lpstr>Úvod - slitiny</vt:lpstr>
      <vt:lpstr>Fáze</vt:lpstr>
      <vt:lpstr>Fáze a roztoky</vt:lpstr>
      <vt:lpstr>Fázový diagram</vt:lpstr>
      <vt:lpstr>Rozpustnost ve slitinách</vt:lpstr>
      <vt:lpstr>Binární slitiny – úplná rozpustnost</vt:lpstr>
      <vt:lpstr>Binární slitiny – úplná rozpustnost</vt:lpstr>
      <vt:lpstr>Binární slitiny – částečná rozpustnost</vt:lpstr>
      <vt:lpstr>Binární slitiny – částečná rozpustnost</vt:lpstr>
      <vt:lpstr>Binární slitiny – částečná rozpustnost</vt:lpstr>
      <vt:lpstr>Závěr</vt:lpstr>
    </vt:vector>
  </TitlesOfParts>
  <Company>ATC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Kovy v národním hospodářství</dc:title>
  <dc:creator>admin</dc:creator>
  <cp:lastModifiedBy>Zdeněk</cp:lastModifiedBy>
  <cp:revision>273</cp:revision>
  <dcterms:created xsi:type="dcterms:W3CDTF">2009-09-11T07:09:27Z</dcterms:created>
  <dcterms:modified xsi:type="dcterms:W3CDTF">2016-04-11T20:29:00Z</dcterms:modified>
</cp:coreProperties>
</file>