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8" r:id="rId22"/>
    <p:sldId id="274" r:id="rId23"/>
    <p:sldId id="275" r:id="rId24"/>
    <p:sldId id="276" r:id="rId25"/>
    <p:sldId id="269" r:id="rId26"/>
    <p:sldId id="270" r:id="rId27"/>
    <p:sldId id="277" r:id="rId28"/>
    <p:sldId id="278" r:id="rId29"/>
    <p:sldId id="271" r:id="rId30"/>
    <p:sldId id="281" r:id="rId31"/>
    <p:sldId id="282" r:id="rId32"/>
    <p:sldId id="272" r:id="rId33"/>
    <p:sldId id="273" r:id="rId34"/>
    <p:sldId id="279" r:id="rId35"/>
    <p:sldId id="280" r:id="rId36"/>
    <p:sldId id="284" r:id="rId37"/>
    <p:sldId id="285" r:id="rId38"/>
    <p:sldId id="286" r:id="rId39"/>
    <p:sldId id="287" r:id="rId40"/>
    <p:sldId id="288" r:id="rId41"/>
    <p:sldId id="289" r:id="rId42"/>
    <p:sldId id="306" r:id="rId43"/>
    <p:sldId id="290" r:id="rId44"/>
    <p:sldId id="291" r:id="rId45"/>
    <p:sldId id="307" r:id="rId46"/>
    <p:sldId id="292" r:id="rId47"/>
    <p:sldId id="308" r:id="rId48"/>
    <p:sldId id="293" r:id="rId49"/>
    <p:sldId id="294" r:id="rId50"/>
    <p:sldId id="295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6" r:id="rId68"/>
    <p:sldId id="327" r:id="rId69"/>
    <p:sldId id="325" r:id="rId70"/>
    <p:sldId id="328" r:id="rId71"/>
    <p:sldId id="329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0DB8A-9671-4AB5-BD0F-8C377BA7A2D5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5FCE-D4E8-41C3-AC5B-CDD9570CCA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D0050-84ED-45A3-AA41-736A71CFF73E}" type="slidenum">
              <a:rPr lang="cs-CZ"/>
              <a:pPr/>
              <a:t>37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8AC2-F294-4852-B913-38746DBC2F5F}" type="datetimeFigureOut">
              <a:rPr lang="cs-CZ" smtClean="0"/>
              <a:pPr/>
              <a:t>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88223-3B98-4B41-98DD-055427F7B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Strategický management a marketing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a realizace plánu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Součinnost </a:t>
            </a:r>
          </a:p>
          <a:p>
            <a:r>
              <a:rPr lang="cs-CZ" b="1" dirty="0" smtClean="0"/>
              <a:t>analýzy </a:t>
            </a:r>
            <a:r>
              <a:rPr lang="cs-CZ" dirty="0" smtClean="0"/>
              <a:t>výchozí situace včetně zdrojů</a:t>
            </a:r>
          </a:p>
          <a:p>
            <a:r>
              <a:rPr lang="cs-CZ" b="1" dirty="0"/>
              <a:t>r</a:t>
            </a:r>
            <a:r>
              <a:rPr lang="cs-CZ" b="1" dirty="0" smtClean="0"/>
              <a:t>ozhodování</a:t>
            </a:r>
            <a:r>
              <a:rPr lang="cs-CZ" dirty="0" smtClean="0"/>
              <a:t> o volbě některého z možných postupů za definitivní</a:t>
            </a:r>
          </a:p>
          <a:p>
            <a:r>
              <a:rPr lang="cs-CZ" b="1" dirty="0"/>
              <a:t>i</a:t>
            </a:r>
            <a:r>
              <a:rPr lang="cs-CZ" b="1" dirty="0" smtClean="0"/>
              <a:t>mplementace</a:t>
            </a:r>
            <a:r>
              <a:rPr lang="cs-CZ" dirty="0" smtClean="0"/>
              <a:t> resp. </a:t>
            </a:r>
            <a:r>
              <a:rPr lang="cs-CZ" b="1" dirty="0" smtClean="0"/>
              <a:t>postupná realizace </a:t>
            </a:r>
            <a:r>
              <a:rPr lang="cs-CZ" dirty="0" smtClean="0"/>
              <a:t>v konkrétních podmínkách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základní(</a:t>
            </a:r>
            <a:r>
              <a:rPr lang="cs-CZ" b="1" dirty="0" err="1" smtClean="0"/>
              <a:t>goal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Jednoznačně</a:t>
            </a:r>
            <a:r>
              <a:rPr lang="cs-CZ" dirty="0" smtClean="0"/>
              <a:t> formulovány</a:t>
            </a:r>
          </a:p>
          <a:p>
            <a:r>
              <a:rPr lang="cs-CZ" dirty="0" smtClean="0"/>
              <a:t>Stanoven </a:t>
            </a:r>
            <a:r>
              <a:rPr lang="cs-CZ" b="1" dirty="0" smtClean="0"/>
              <a:t>způsob</a:t>
            </a:r>
            <a:r>
              <a:rPr lang="cs-CZ" dirty="0" smtClean="0"/>
              <a:t> jejich dosažení – měření</a:t>
            </a:r>
          </a:p>
          <a:p>
            <a:r>
              <a:rPr lang="cs-CZ" b="1" dirty="0" smtClean="0"/>
              <a:t>Časový</a:t>
            </a:r>
            <a:r>
              <a:rPr lang="cs-CZ" dirty="0" smtClean="0"/>
              <a:t> horizont realizace</a:t>
            </a:r>
          </a:p>
          <a:p>
            <a:r>
              <a:rPr lang="cs-CZ" b="1" dirty="0" smtClean="0"/>
              <a:t>Vazby</a:t>
            </a:r>
            <a:r>
              <a:rPr lang="cs-CZ" dirty="0" smtClean="0"/>
              <a:t> na </a:t>
            </a:r>
            <a:r>
              <a:rPr lang="cs-CZ" b="1" dirty="0" smtClean="0"/>
              <a:t>návazné</a:t>
            </a:r>
            <a:r>
              <a:rPr lang="cs-CZ" dirty="0" smtClean="0"/>
              <a:t> – podmiňující cíle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Podnikatelská strategie (</a:t>
            </a:r>
            <a:r>
              <a:rPr lang="cs-CZ" b="1" dirty="0" err="1" smtClean="0"/>
              <a:t>ps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plánovací informační základnou pro stanovení cílů rozvoje firmy a postupů pro jejich dosažení</a:t>
            </a:r>
          </a:p>
          <a:p>
            <a:r>
              <a:rPr lang="cs-CZ" dirty="0" smtClean="0"/>
              <a:t>Je otevřeným systémem sladěných záměrů a předpokladů pro rychlé a efektivní reakce na měnící se možnosti podnikatelského uplatnění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Moderní sloupy západní manažerské literatury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cs-CZ" b="1" dirty="0" smtClean="0"/>
              <a:t>H. Igor </a:t>
            </a:r>
            <a:r>
              <a:rPr lang="cs-CZ" b="1" dirty="0" err="1" smtClean="0"/>
              <a:t>Ansoff</a:t>
            </a:r>
            <a:endParaRPr lang="cs-CZ" b="1" dirty="0" smtClean="0"/>
          </a:p>
          <a:p>
            <a:r>
              <a:rPr lang="cs-CZ" b="1" dirty="0" err="1" smtClean="0"/>
              <a:t>Gary</a:t>
            </a:r>
            <a:r>
              <a:rPr lang="cs-CZ" b="1" dirty="0" smtClean="0"/>
              <a:t> </a:t>
            </a:r>
            <a:r>
              <a:rPr lang="cs-CZ" b="1" dirty="0" err="1" smtClean="0"/>
              <a:t>Hammel</a:t>
            </a:r>
            <a:r>
              <a:rPr lang="cs-CZ" b="1" dirty="0" smtClean="0"/>
              <a:t> a C.K. </a:t>
            </a:r>
            <a:r>
              <a:rPr lang="cs-CZ" b="1" dirty="0" err="1" smtClean="0"/>
              <a:t>Prahalada</a:t>
            </a:r>
            <a:endParaRPr lang="cs-CZ" b="1" dirty="0" smtClean="0"/>
          </a:p>
          <a:p>
            <a:r>
              <a:rPr lang="cs-CZ" b="1" dirty="0" smtClean="0"/>
              <a:t>Michael E. Porter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 smtClean="0"/>
              <a:t>Výborná učebnice:</a:t>
            </a:r>
          </a:p>
          <a:p>
            <a:pPr>
              <a:buNone/>
            </a:pPr>
            <a:r>
              <a:rPr lang="cs-CZ" dirty="0" smtClean="0"/>
              <a:t>John A. </a:t>
            </a:r>
            <a:r>
              <a:rPr lang="cs-CZ" dirty="0" err="1" smtClean="0"/>
              <a:t>Pearce</a:t>
            </a:r>
            <a:r>
              <a:rPr lang="cs-CZ" dirty="0" smtClean="0"/>
              <a:t> a Richard B. Robinson: Strategické řízení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H. Igor </a:t>
            </a:r>
            <a:r>
              <a:rPr lang="cs-CZ" b="1" dirty="0" err="1" smtClean="0"/>
              <a:t>Ansoff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Implanting</a:t>
            </a:r>
            <a:r>
              <a:rPr lang="cs-CZ" b="1" dirty="0" smtClean="0"/>
              <a:t> </a:t>
            </a:r>
            <a:r>
              <a:rPr lang="cs-CZ" b="1" dirty="0" err="1" smtClean="0"/>
              <a:t>Strategic</a:t>
            </a:r>
            <a:r>
              <a:rPr lang="cs-CZ" b="1" dirty="0" smtClean="0"/>
              <a:t> Management </a:t>
            </a:r>
            <a:r>
              <a:rPr lang="cs-CZ" dirty="0" smtClean="0"/>
              <a:t>( „Zavádění strategického řízení“)</a:t>
            </a:r>
          </a:p>
          <a:p>
            <a:r>
              <a:rPr lang="cs-CZ" dirty="0" smtClean="0"/>
              <a:t>1984, inovace 1990</a:t>
            </a:r>
          </a:p>
          <a:p>
            <a:r>
              <a:rPr lang="cs-CZ" dirty="0" smtClean="0"/>
              <a:t>Rozpracování postupů identifikace signálů podnikatelských příležitostí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Gary Hammel a C.K. Prahalada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Competing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Future</a:t>
            </a:r>
            <a:r>
              <a:rPr lang="cs-CZ" b="1" dirty="0" smtClean="0"/>
              <a:t> </a:t>
            </a:r>
            <a:r>
              <a:rPr lang="cs-CZ" dirty="0" smtClean="0"/>
              <a:t>(„Soutěžení o budoucnost“)</a:t>
            </a:r>
          </a:p>
          <a:p>
            <a:r>
              <a:rPr lang="cs-CZ" dirty="0" smtClean="0"/>
              <a:t>1994</a:t>
            </a:r>
          </a:p>
          <a:p>
            <a:r>
              <a:rPr lang="cs-CZ" dirty="0" smtClean="0"/>
              <a:t>Strategické vytváření a zhodnocení podnikatelských příležitostí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Michael E. Porter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Competitive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“ </a:t>
            </a:r>
            <a:r>
              <a:rPr lang="cs-CZ" dirty="0" smtClean="0"/>
              <a:t>(„Konkurenční strategie“) 1980</a:t>
            </a:r>
          </a:p>
          <a:p>
            <a:r>
              <a:rPr lang="cs-CZ" b="1" dirty="0" smtClean="0"/>
              <a:t>„</a:t>
            </a:r>
            <a:r>
              <a:rPr lang="cs-CZ" b="1" dirty="0" err="1" smtClean="0"/>
              <a:t>Competitive</a:t>
            </a:r>
            <a:r>
              <a:rPr lang="cs-CZ" b="1" dirty="0" smtClean="0"/>
              <a:t> </a:t>
            </a:r>
            <a:r>
              <a:rPr lang="cs-CZ" b="1" dirty="0" err="1" smtClean="0"/>
              <a:t>Advantage</a:t>
            </a:r>
            <a:r>
              <a:rPr lang="cs-CZ" b="1" dirty="0" smtClean="0"/>
              <a:t> </a:t>
            </a:r>
            <a:r>
              <a:rPr lang="cs-CZ" dirty="0" smtClean="0"/>
              <a:t>(„Konkurenční výhoda“)1985</a:t>
            </a:r>
          </a:p>
          <a:p>
            <a:pPr>
              <a:buNone/>
            </a:pPr>
            <a:r>
              <a:rPr lang="cs-CZ" dirty="0" smtClean="0"/>
              <a:t>Vymezení působení konkurenčních sil, volba konkurenčních strategií, rozbor hodnotového řetězce, vytváření konkurenčních výhod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Vázána na podnikatelský celek (podnik, firmu)</a:t>
            </a:r>
          </a:p>
          <a:p>
            <a:r>
              <a:rPr lang="cs-CZ" dirty="0" smtClean="0"/>
              <a:t>Rozkládá se (dekomponuje)na dílčí části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– celopodniková strategie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strategy</a:t>
            </a:r>
            <a:r>
              <a:rPr lang="cs-CZ" dirty="0" smtClean="0"/>
              <a:t> – oborová s.</a:t>
            </a:r>
          </a:p>
          <a:p>
            <a:r>
              <a:rPr lang="cs-CZ" dirty="0" err="1" smtClean="0"/>
              <a:t>Functional</a:t>
            </a:r>
            <a:r>
              <a:rPr lang="cs-CZ" dirty="0" smtClean="0"/>
              <a:t> s. – dílčí, funkcionální s.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 - tvorba a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Vzájemně se podmiňující celek dílčích etap</a:t>
            </a:r>
          </a:p>
          <a:p>
            <a:r>
              <a:rPr lang="cs-CZ" dirty="0" smtClean="0"/>
              <a:t>Sedm základních etap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Sedm základních etap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A. Stanovení </a:t>
            </a:r>
            <a:r>
              <a:rPr lang="cs-CZ" b="1" dirty="0" smtClean="0"/>
              <a:t>poslání </a:t>
            </a:r>
            <a:r>
              <a:rPr lang="cs-CZ" dirty="0" smtClean="0"/>
              <a:t>– mise firmy</a:t>
            </a:r>
          </a:p>
          <a:p>
            <a:r>
              <a:rPr lang="cs-CZ" dirty="0" smtClean="0"/>
              <a:t>B. </a:t>
            </a:r>
            <a:r>
              <a:rPr lang="cs-CZ" b="1" dirty="0" smtClean="0"/>
              <a:t>Rozbor výchozího </a:t>
            </a:r>
            <a:r>
              <a:rPr lang="cs-CZ" dirty="0" smtClean="0"/>
              <a:t>stavu – silných a slabých stránek firmy</a:t>
            </a:r>
          </a:p>
          <a:p>
            <a:r>
              <a:rPr lang="cs-CZ" dirty="0" smtClean="0"/>
              <a:t>C. </a:t>
            </a:r>
            <a:r>
              <a:rPr lang="cs-CZ" b="1" dirty="0" smtClean="0"/>
              <a:t>Rozbor zdrojů </a:t>
            </a:r>
            <a:r>
              <a:rPr lang="cs-CZ" dirty="0" smtClean="0"/>
              <a:t>a vytvoření specifických podnikatelských předností firmy</a:t>
            </a:r>
          </a:p>
          <a:p>
            <a:r>
              <a:rPr lang="cs-CZ" dirty="0" smtClean="0"/>
              <a:t>D. Stanovení </a:t>
            </a:r>
            <a:r>
              <a:rPr lang="cs-CZ" b="1" dirty="0" smtClean="0"/>
              <a:t>soustavy cílů</a:t>
            </a:r>
          </a:p>
          <a:p>
            <a:r>
              <a:rPr lang="cs-CZ" dirty="0" smtClean="0"/>
              <a:t>E. </a:t>
            </a:r>
            <a:r>
              <a:rPr lang="cs-CZ" b="1" dirty="0" smtClean="0"/>
              <a:t>Formulace scénářů </a:t>
            </a:r>
            <a:r>
              <a:rPr lang="cs-CZ" dirty="0" smtClean="0"/>
              <a:t>a </a:t>
            </a:r>
            <a:r>
              <a:rPr lang="cs-CZ" b="1" dirty="0" smtClean="0"/>
              <a:t>výběr</a:t>
            </a:r>
            <a:r>
              <a:rPr lang="cs-CZ" dirty="0" smtClean="0"/>
              <a:t> vhodné podnikatelské strategie</a:t>
            </a:r>
          </a:p>
          <a:p>
            <a:r>
              <a:rPr lang="cs-CZ" dirty="0" smtClean="0"/>
              <a:t>F. </a:t>
            </a:r>
            <a:r>
              <a:rPr lang="cs-CZ" b="1" dirty="0" smtClean="0"/>
              <a:t>Prověření</a:t>
            </a:r>
            <a:r>
              <a:rPr lang="cs-CZ" dirty="0" smtClean="0"/>
              <a:t> vhodnosti zvolené strategie</a:t>
            </a:r>
          </a:p>
          <a:p>
            <a:r>
              <a:rPr lang="cs-CZ" dirty="0" smtClean="0"/>
              <a:t>G. </a:t>
            </a:r>
            <a:r>
              <a:rPr lang="cs-CZ" b="1" dirty="0" smtClean="0"/>
              <a:t>Realizace</a:t>
            </a:r>
            <a:r>
              <a:rPr lang="cs-CZ" dirty="0" smtClean="0"/>
              <a:t> strategie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soustavná činnost prováděná </a:t>
            </a:r>
            <a:r>
              <a:rPr lang="cs-CZ" dirty="0"/>
              <a:t>samostatně </a:t>
            </a:r>
            <a:r>
              <a:rPr lang="cs-CZ" dirty="0" smtClean="0"/>
              <a:t>podnikatelem  vlastním </a:t>
            </a:r>
            <a:r>
              <a:rPr lang="cs-CZ" dirty="0"/>
              <a:t>jménem a na vlastní </a:t>
            </a:r>
            <a:r>
              <a:rPr lang="cs-CZ" dirty="0" smtClean="0"/>
              <a:t>odpovědnost za </a:t>
            </a:r>
            <a:r>
              <a:rPr lang="cs-CZ" dirty="0"/>
              <a:t>účelem dosažení </a:t>
            </a:r>
            <a:r>
              <a:rPr lang="cs-CZ" dirty="0" smtClean="0"/>
              <a:t>zisku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A. Stanovení poslání – mise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Navazuje na vizi </a:t>
            </a:r>
          </a:p>
          <a:p>
            <a:r>
              <a:rPr lang="cs-CZ" dirty="0" smtClean="0"/>
              <a:t>Má sjednocovat představu vlastníků, vedení a pracovníků</a:t>
            </a:r>
          </a:p>
          <a:p>
            <a:r>
              <a:rPr lang="cs-CZ" dirty="0" smtClean="0"/>
              <a:t>Základní záměry, ekonomický účel a společenský smysl budoucí podnikatelské činnosti</a:t>
            </a:r>
          </a:p>
          <a:p>
            <a:r>
              <a:rPr lang="cs-CZ" dirty="0" smtClean="0"/>
              <a:t>Deklarováno vrcholovým vedením</a:t>
            </a:r>
          </a:p>
          <a:p>
            <a:r>
              <a:rPr lang="cs-CZ" dirty="0" smtClean="0"/>
              <a:t>Pro vlastní kolektiv spolupracovníků i pro ostatní partnery – akcionáře, státní správu, dodavatele, banky,…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</a:t>
            </a:r>
            <a:r>
              <a:rPr lang="cs-CZ" dirty="0" smtClean="0"/>
              <a:t> </a:t>
            </a:r>
            <a:r>
              <a:rPr lang="cs-CZ" b="1" dirty="0" smtClean="0"/>
              <a:t>Rozbor výchozího stavu – silných a slabých stránek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Vhodné postupy porovnání s možnou konkurencí</a:t>
            </a:r>
          </a:p>
          <a:p>
            <a:r>
              <a:rPr lang="cs-CZ" dirty="0" smtClean="0"/>
              <a:t>Kritické vyhodnocení: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Reálné pozice firmy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Informací o rozhodujícím podnikatelském okolí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Informací o předpokladech využití případných podnikatelských příležitostí, tj. vyhodnocení silných a slabých stránek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Hodnotový řetězec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Nástroj k zajištění (dlouhodobé) konkurenční výhody</a:t>
            </a:r>
          </a:p>
          <a:p>
            <a:r>
              <a:rPr lang="cs-CZ" dirty="0" smtClean="0"/>
              <a:t>Návazný soubor činností, jejichž účelem je připravovat, vyrábět, prodávat a službami podporovat výrobek na trhu</a:t>
            </a:r>
          </a:p>
          <a:p>
            <a:r>
              <a:rPr lang="cs-CZ" dirty="0" smtClean="0"/>
              <a:t>Rozčleňuje podnik do strategicky významných činností</a:t>
            </a:r>
          </a:p>
          <a:p>
            <a:r>
              <a:rPr lang="cs-CZ" dirty="0" smtClean="0"/>
              <a:t>Dává orientaci, jak cílevědomě vytvářet konkurenční výhodu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konkurenční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Identifikují rozdíly v hodnotových řetězcích: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Nízké náklady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Výrazná diferenciace vůči významné konkurenci některými přednostmi, které ocení zákazník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Porterovy</a:t>
            </a:r>
            <a:r>
              <a:rPr lang="cs-CZ" b="1" dirty="0" smtClean="0"/>
              <a:t> generické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Vůdčí postavení při nízkých nákladech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Vůdčí postavení při diferenciaci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Koncentrační strategie (na náklady nebo na diferenciaci)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C.</a:t>
            </a:r>
            <a:r>
              <a:rPr lang="cs-CZ" sz="3200" dirty="0" smtClean="0"/>
              <a:t> </a:t>
            </a:r>
            <a:r>
              <a:rPr lang="cs-CZ" sz="3200" b="1" dirty="0" smtClean="0"/>
              <a:t>Rozbor zdrojových možností rozvoje a vytvoření specifických podnikatelských předností firmy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Posouzení silných a slabých stránek a konkurenčních výhod a nevýhod v souvislosti se zdrojovými předpoklady</a:t>
            </a:r>
          </a:p>
          <a:p>
            <a:r>
              <a:rPr lang="cs-CZ" dirty="0" smtClean="0"/>
              <a:t>Vytvoření konkurenční pozice na uvažovaných podnikatelských polích pro určitý časový horizont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D. Stanovení soustavy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je třeba sladit, tj. vyloučit konfliktnost</a:t>
            </a:r>
          </a:p>
          <a:p>
            <a:r>
              <a:rPr lang="cs-CZ" dirty="0" smtClean="0"/>
              <a:t>Úkol pro vrcholový management</a:t>
            </a:r>
          </a:p>
          <a:p>
            <a:r>
              <a:rPr lang="cs-CZ" dirty="0" smtClean="0"/>
              <a:t>Pro každý cíl určit parametry: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Obsahová náplň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Časový horizont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Vyjádření způsobu dosažení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Vyjádření způsobu měření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Vazba na soustavu plánů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zájmů interních a externích skupin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628800"/>
            <a:ext cx="31683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Zájmové skupiny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1628800"/>
            <a:ext cx="43204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Zájmy ovlivňující cíle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971600" y="1916832"/>
            <a:ext cx="31683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vlastníci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71600" y="2348880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řídící pracovníci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71600" y="3068960"/>
            <a:ext cx="31683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ostatní pracovníci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971600" y="4077072"/>
            <a:ext cx="31683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dodavatelé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71600" y="4797152"/>
            <a:ext cx="31683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zákazníci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971600" y="537321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stát, společnost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 flipV="1">
            <a:off x="971600" y="6237311"/>
            <a:ext cx="31683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139952" y="1916832"/>
            <a:ext cx="43204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zisk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zhodnocení kapitálu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2348880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pravomoc, vliv, prestiž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finanční ohodnocení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3068960"/>
            <a:ext cx="43204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mzdy a platy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pracovní zařazení, uplatnění kvalifikace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zařazení v kolektivu, mezilidské vztahy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39952" y="4077072"/>
            <a:ext cx="43204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stabilní možnosti prodeje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prodejní podmínky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 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139952" y="4797152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prodej kvalitního zboží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výhodné ceny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platební podmínky</a:t>
            </a:r>
            <a:endParaRPr lang="cs-CZ" sz="1400" dirty="0"/>
          </a:p>
        </p:txBody>
      </p:sp>
      <p:sp>
        <p:nvSpPr>
          <p:cNvPr id="18" name="Obdélník 17"/>
          <p:cNvSpPr/>
          <p:nvPr/>
        </p:nvSpPr>
        <p:spPr>
          <a:xfrm>
            <a:off x="4139952" y="5373216"/>
            <a:ext cx="43204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daňový přínos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zajištění pracovních příležitostí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sociální jistoty a služby</a:t>
            </a:r>
          </a:p>
          <a:p>
            <a:pPr algn="ctr">
              <a:buFont typeface="Arial" pitchFamily="34" charset="0"/>
              <a:buChar char="•"/>
            </a:pPr>
            <a:r>
              <a:rPr lang="cs-CZ" sz="1400" dirty="0" smtClean="0"/>
              <a:t>přínos pro společnost</a:t>
            </a:r>
            <a:endParaRPr lang="cs-CZ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E. Formulace scénářů a výběr</a:t>
            </a:r>
            <a:r>
              <a:rPr lang="cs-CZ" dirty="0" smtClean="0"/>
              <a:t> </a:t>
            </a:r>
            <a:r>
              <a:rPr lang="cs-CZ" b="1" dirty="0" smtClean="0"/>
              <a:t>vhodné podnikatelské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</a:t>
            </a:r>
            <a:r>
              <a:rPr lang="cs-CZ" b="1" dirty="0" smtClean="0"/>
              <a:t>celku</a:t>
            </a:r>
            <a:r>
              <a:rPr lang="cs-CZ" dirty="0" smtClean="0"/>
              <a:t> i </a:t>
            </a:r>
            <a:r>
              <a:rPr lang="cs-CZ" b="1" dirty="0" smtClean="0"/>
              <a:t>dílčích</a:t>
            </a:r>
            <a:r>
              <a:rPr lang="cs-CZ" dirty="0" smtClean="0"/>
              <a:t> diferencovaných strategií jednotlivých oborů (</a:t>
            </a:r>
            <a:r>
              <a:rPr lang="cs-CZ" b="1" dirty="0" smtClean="0"/>
              <a:t>business s.</a:t>
            </a:r>
            <a:r>
              <a:rPr lang="cs-CZ" dirty="0" smtClean="0"/>
              <a:t>) a oblastí činnosti (</a:t>
            </a:r>
            <a:r>
              <a:rPr lang="cs-CZ" b="1" dirty="0" err="1" smtClean="0"/>
              <a:t>functional</a:t>
            </a:r>
            <a:r>
              <a:rPr lang="cs-CZ" b="1" dirty="0" smtClean="0"/>
              <a:t> s.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Podnik</a:t>
            </a:r>
            <a:r>
              <a:rPr lang="cs-CZ" dirty="0" smtClean="0"/>
              <a:t> vystupuje jako </a:t>
            </a:r>
            <a:r>
              <a:rPr lang="cs-CZ" b="1" dirty="0" smtClean="0"/>
              <a:t>organizačně ucelená jednotka</a:t>
            </a:r>
            <a:r>
              <a:rPr lang="cs-CZ" dirty="0" smtClean="0"/>
              <a:t>. Jeho vnitřní články (útvary, divize, pracovní skupiny…) mají pouze podmíněnou samostatnost, danou rozsahem delegování pravomoci a odpovědnosti z podnikového vedení. Jednotlivé podniky se od sebe vzájemně liší ať už velikostí (od několika desítek zaměstnanců až po několik tisíc), tak svým zaměřením (výroba, správa, služby atd.).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oborů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Ofenzivní strategie</a:t>
            </a:r>
          </a:p>
          <a:p>
            <a:r>
              <a:rPr lang="cs-CZ" dirty="0" smtClean="0"/>
              <a:t>Strategie „druhého nejlepšího“</a:t>
            </a:r>
          </a:p>
          <a:p>
            <a:r>
              <a:rPr lang="cs-CZ" dirty="0" smtClean="0"/>
              <a:t>Strategie defenzivní</a:t>
            </a:r>
          </a:p>
          <a:p>
            <a:r>
              <a:rPr lang="cs-CZ" dirty="0" smtClean="0"/>
              <a:t>Strategie zůstatkové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Functional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Marketingové s.</a:t>
            </a:r>
          </a:p>
          <a:p>
            <a:r>
              <a:rPr lang="cs-CZ" dirty="0" smtClean="0"/>
              <a:t>Finanční s.</a:t>
            </a:r>
          </a:p>
          <a:p>
            <a:r>
              <a:rPr lang="cs-CZ" dirty="0" smtClean="0"/>
              <a:t>Výrobní s.</a:t>
            </a:r>
          </a:p>
          <a:p>
            <a:r>
              <a:rPr lang="cs-CZ" dirty="0" smtClean="0"/>
              <a:t>Výzkumně – vývojové s.</a:t>
            </a:r>
          </a:p>
          <a:p>
            <a:r>
              <a:rPr lang="cs-CZ" dirty="0" smtClean="0"/>
              <a:t>Personální s.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F. Prověření vhodnosti zvolené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Princip navigační změny</a:t>
            </a:r>
            <a:r>
              <a:rPr lang="cs-CZ" dirty="0" smtClean="0"/>
              <a:t> – reakce na měnící se podmínky (příležitosti, hrozby konkurence)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G. Realizace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Přeměna záměrů na realitu podnikatelské praxe</a:t>
            </a:r>
          </a:p>
          <a:p>
            <a:r>
              <a:rPr lang="cs-CZ" dirty="0" smtClean="0"/>
              <a:t>Záměry se mohou účelově adaptovat na měnící se podmínky</a:t>
            </a:r>
          </a:p>
          <a:p>
            <a:r>
              <a:rPr lang="cs-CZ" dirty="0" smtClean="0"/>
              <a:t>Průběžné vyhodnocování plnění strategie a případné přehodnocování iteračním procesem dříve zmíněných etap</a:t>
            </a:r>
          </a:p>
          <a:p>
            <a:r>
              <a:rPr lang="cs-CZ" dirty="0" smtClean="0"/>
              <a:t>V hospodářské realitě dochází k prolínání jednotlivých uvedených etap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6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Zdroje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Jedinečnost produktu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Technická úroveň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pracovníků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Špatná pověst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Kvalita produktu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Podmínky trhu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Chyby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Politická situace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Dotační tituly 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Ofenzivní přístup z pozice síly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všechny příležitosti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silného postavení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WO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Opatrný přístup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Posilování pozice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Sdílet příležitost se spolehlivým spojencem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Nebezpečí (T)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Silná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Diskriminační opatření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Riziko nestability trhu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Využít pozice síly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blokování nebezpečí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 zastrašení konkurence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Rezervy vůči riziku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Přístup WT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Ustoupit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Kompromisy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Spokojit se s málem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Likvidovat </a:t>
                      </a:r>
                      <a:r>
                        <a:rPr lang="cs-CZ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podnikatelský záměr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Rozdílnost přístupu podnikatelského jednání v průběhu životního cyklu výroby</a:t>
            </a:r>
            <a:endParaRPr lang="cs-CZ" sz="36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22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48680">
                <a:tc>
                  <a:txBody>
                    <a:bodyPr/>
                    <a:lstStyle/>
                    <a:p>
                      <a:r>
                        <a:rPr lang="cs-CZ" sz="800" dirty="0" smtClean="0"/>
                        <a:t>                     Odhad průběhu</a:t>
                      </a:r>
                      <a:r>
                        <a:rPr lang="cs-CZ" sz="800" baseline="0" dirty="0" smtClean="0"/>
                        <a:t> </a:t>
                      </a:r>
                      <a:endParaRPr lang="cs-CZ" sz="800" dirty="0" smtClean="0"/>
                    </a:p>
                    <a:p>
                      <a:endParaRPr lang="cs-CZ" sz="800" dirty="0" smtClean="0"/>
                    </a:p>
                    <a:p>
                      <a:r>
                        <a:rPr lang="cs-CZ" sz="800" dirty="0" smtClean="0"/>
                        <a:t>                              prodeje</a:t>
                      </a:r>
                    </a:p>
                    <a:p>
                      <a:r>
                        <a:rPr lang="cs-CZ" sz="800" dirty="0" smtClean="0"/>
                        <a:t>Podnikatel-</a:t>
                      </a:r>
                    </a:p>
                    <a:p>
                      <a:r>
                        <a:rPr lang="cs-CZ" sz="800" dirty="0" err="1" smtClean="0"/>
                        <a:t>ský</a:t>
                      </a:r>
                      <a:r>
                        <a:rPr lang="cs-CZ" sz="800" dirty="0" smtClean="0"/>
                        <a:t> přístup</a:t>
                      </a:r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zavedení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růst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zralost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nasycení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pokles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</a:p>
                    <a:p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Maxi-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Získat či blokovat odbytová 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Ofenzivně obsazovat odbytová 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Ofenzivně udržovat odbytové možnosti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Zhodnotit odbytové pozice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Zabezpečovat další výrobkovou generaci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Maxi-mini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Zachytit se na odbytovém poli, vytvářet rezervní varianty odbytu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obsadit méně nebezpečná odbytová pole, jistit se proti riziku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pozice síly udržovat zavedený odbyt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pozice síly zhodnocovat odbyt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Zabezpečovat pole pro další výrobkovou generaci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Mini-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Navazovat odbytovou koalici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Dělit se o projednané odbytové možnosti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zhodnotit možný odbyt, opatrnost v investicích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Využít disponibilní příležitosti podle pozice a zájmu konkurence či partnerů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Podle konkurence buď ustoupit nebo se snažit zabezpečit budoucí odbyt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WT</a:t>
                      </a:r>
                    </a:p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Mini-mini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Opatrně navazovat odbytové 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podílet na rozdělení odbytových polí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Snažit se využít odbytové možnosti, ale bez nároků na velké dodatečné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Koalice nebo ústup (podle konkurence)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Podle jednání konkurence a partnerů se podílet na odbytu nebo vyklidit pole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467544" y="1700808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olný tvar 14"/>
          <p:cNvSpPr/>
          <p:nvPr/>
        </p:nvSpPr>
        <p:spPr>
          <a:xfrm>
            <a:off x="1835696" y="1916831"/>
            <a:ext cx="6077710" cy="407623"/>
          </a:xfrm>
          <a:custGeom>
            <a:avLst/>
            <a:gdLst>
              <a:gd name="connsiteX0" fmla="*/ 0 w 6067514"/>
              <a:gd name="connsiteY0" fmla="*/ 341832 h 341832"/>
              <a:gd name="connsiteX1" fmla="*/ 4418175 w 6067514"/>
              <a:gd name="connsiteY1" fmla="*/ 0 h 341832"/>
              <a:gd name="connsiteX2" fmla="*/ 4418175 w 6067514"/>
              <a:gd name="connsiteY2" fmla="*/ 0 h 341832"/>
              <a:gd name="connsiteX3" fmla="*/ 5990601 w 6067514"/>
              <a:gd name="connsiteY3" fmla="*/ 290557 h 341832"/>
              <a:gd name="connsiteX4" fmla="*/ 5990601 w 6067514"/>
              <a:gd name="connsiteY4" fmla="*/ 290557 h 341832"/>
              <a:gd name="connsiteX5" fmla="*/ 6067514 w 6067514"/>
              <a:gd name="connsiteY5" fmla="*/ 273466 h 3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7514" h="341832">
                <a:moveTo>
                  <a:pt x="0" y="341832"/>
                </a:moveTo>
                <a:lnTo>
                  <a:pt x="4418175" y="0"/>
                </a:lnTo>
                <a:lnTo>
                  <a:pt x="4418175" y="0"/>
                </a:lnTo>
                <a:lnTo>
                  <a:pt x="5990601" y="290557"/>
                </a:lnTo>
                <a:lnTo>
                  <a:pt x="5990601" y="290557"/>
                </a:lnTo>
                <a:lnTo>
                  <a:pt x="6067514" y="27346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dle aspektu agresivity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759204" cy="3896147"/>
          </a:xfrm>
        </p:spPr>
        <p:txBody>
          <a:bodyPr>
            <a:noAutofit/>
          </a:bodyPr>
          <a:lstStyle/>
          <a:p>
            <a:r>
              <a:rPr lang="cs-CZ" altLang="ko-KR" sz="3600" dirty="0"/>
              <a:t>Strategie ofenzivní </a:t>
            </a:r>
          </a:p>
          <a:p>
            <a:r>
              <a:rPr lang="cs-CZ" altLang="ko-KR" sz="3600" dirty="0"/>
              <a:t>Strategie </a:t>
            </a:r>
            <a:r>
              <a:rPr lang="en-US" altLang="ko-KR" sz="3600" dirty="0">
                <a:ea typeface="굴림" charset="-127"/>
              </a:rPr>
              <a:t>"</a:t>
            </a:r>
            <a:r>
              <a:rPr lang="cs-CZ" altLang="ko-KR" sz="3600" dirty="0"/>
              <a:t>druhého nejlepšího</a:t>
            </a:r>
            <a:r>
              <a:rPr lang="en-US" altLang="ko-KR" sz="3600" dirty="0">
                <a:ea typeface="굴림" charset="-127"/>
              </a:rPr>
              <a:t>"</a:t>
            </a:r>
            <a:r>
              <a:rPr lang="cs-CZ" altLang="ko-KR" sz="3600" dirty="0"/>
              <a:t> na trhu </a:t>
            </a:r>
          </a:p>
          <a:p>
            <a:r>
              <a:rPr lang="cs-CZ" altLang="ko-KR" sz="3600" dirty="0"/>
              <a:t>Strategie defenzivní </a:t>
            </a:r>
          </a:p>
          <a:p>
            <a:r>
              <a:rPr lang="cs-CZ" altLang="ko-KR" sz="3600" dirty="0"/>
              <a:t>Zůstatková strategie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ofenzivní</a:t>
            </a:r>
            <a:endParaRPr lang="cs-CZ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75228" cy="504949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Podnik </a:t>
            </a:r>
            <a:r>
              <a:rPr lang="cs-CZ" dirty="0"/>
              <a:t>první ve výrobě nového produktu  </a:t>
            </a:r>
          </a:p>
          <a:p>
            <a:r>
              <a:rPr lang="cs-CZ" dirty="0"/>
              <a:t>Podmínka: </a:t>
            </a:r>
          </a:p>
          <a:p>
            <a:pPr lvl="1"/>
            <a:r>
              <a:rPr lang="cs-CZ" sz="3200" dirty="0"/>
              <a:t>Silná výzkumná a vývojová základna</a:t>
            </a:r>
          </a:p>
          <a:p>
            <a:pPr lvl="1"/>
            <a:r>
              <a:rPr lang="cs-CZ" sz="3200" dirty="0"/>
              <a:t>Úspěšná komercializace podniku</a:t>
            </a:r>
          </a:p>
          <a:p>
            <a:r>
              <a:rPr lang="cs-CZ" dirty="0"/>
              <a:t>Rizika a neúspěchy plynou z:</a:t>
            </a:r>
          </a:p>
          <a:p>
            <a:pPr lvl="1"/>
            <a:r>
              <a:rPr lang="cs-CZ" sz="3200" dirty="0"/>
              <a:t>Nedostatečné marketingové zajištění</a:t>
            </a:r>
          </a:p>
          <a:p>
            <a:pPr lvl="1"/>
            <a:r>
              <a:rPr lang="cs-CZ" sz="3200" dirty="0"/>
              <a:t>Nesprávné konstrukční a technologické řešení</a:t>
            </a:r>
          </a:p>
          <a:p>
            <a:pPr lvl="1"/>
            <a:r>
              <a:rPr lang="cs-CZ" sz="3200" dirty="0"/>
              <a:t>Nezajištění potřebných zdrojů </a:t>
            </a:r>
          </a:p>
          <a:p>
            <a:pPr lvl="1">
              <a:buFontTx/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Strategie druhého nejlepšího na trhu</a:t>
            </a:r>
            <a:endParaRPr lang="cs-CZ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687196" cy="4466059"/>
          </a:xfrm>
        </p:spPr>
        <p:txBody>
          <a:bodyPr/>
          <a:lstStyle/>
          <a:p>
            <a:r>
              <a:rPr lang="cs-CZ" sz="3600" dirty="0" smtClean="0"/>
              <a:t>Mírně </a:t>
            </a:r>
            <a:r>
              <a:rPr lang="cs-CZ" sz="3600" dirty="0"/>
              <a:t>ofenzivní, strategie </a:t>
            </a:r>
            <a:r>
              <a:rPr lang="cs-CZ" sz="3600" dirty="0" err="1"/>
              <a:t>follow</a:t>
            </a:r>
            <a:r>
              <a:rPr lang="cs-CZ" sz="3600" dirty="0"/>
              <a:t> </a:t>
            </a:r>
            <a:r>
              <a:rPr lang="cs-CZ" sz="3600" dirty="0" err="1"/>
              <a:t>me</a:t>
            </a:r>
            <a:endParaRPr lang="cs-CZ" sz="3600" dirty="0"/>
          </a:p>
          <a:p>
            <a:r>
              <a:rPr lang="cs-CZ" sz="3600" dirty="0"/>
              <a:t>Firma v těsném závěsu za vedoucím podnikem</a:t>
            </a:r>
          </a:p>
          <a:p>
            <a:r>
              <a:rPr lang="cs-CZ" sz="3600" dirty="0"/>
              <a:t>Flexibilní reakce na tržní změny</a:t>
            </a:r>
          </a:p>
          <a:p>
            <a:r>
              <a:rPr lang="cs-CZ" sz="3600" dirty="0"/>
              <a:t>Náklady na výzkum a marketing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Podniky mají několik charakteristických vlastností. Můžeme je popsat, dle potřeby, z několika hledisek:</a:t>
            </a:r>
          </a:p>
          <a:p>
            <a:r>
              <a:rPr lang="cs-CZ" b="1" dirty="0" smtClean="0"/>
              <a:t>1. výrobně-technického</a:t>
            </a:r>
            <a:r>
              <a:rPr lang="cs-CZ" dirty="0" smtClean="0"/>
              <a:t> - technická samostatnost; podnik je technologicky relativně uzavřený celek. Z tohoto hlediska jde o systém </a:t>
            </a:r>
            <a:r>
              <a:rPr lang="cs-CZ" b="1" dirty="0" smtClean="0"/>
              <a:t>spojení lidí a výrobních prostředků v procesu</a:t>
            </a:r>
            <a:r>
              <a:rPr lang="cs-CZ" dirty="0" smtClean="0"/>
              <a:t>. Podnik ke své práci potřebuje pracovníky a výrobní zařízení, dále energii, pohonné hmoty, suroviny, hotové výrobky jiných firem nezbytné k realizaci svých cílů.</a:t>
            </a:r>
          </a:p>
          <a:p>
            <a:r>
              <a:rPr lang="cs-CZ" b="1" dirty="0" smtClean="0"/>
              <a:t>2. sociologického</a:t>
            </a:r>
            <a:r>
              <a:rPr lang="cs-CZ" i="1" dirty="0" smtClean="0"/>
              <a:t> </a:t>
            </a:r>
            <a:r>
              <a:rPr lang="cs-CZ" dirty="0" smtClean="0"/>
              <a:t>-  kolektiv lidí, soubor vzájemných mezilidských vztahů, prostředí, v němž se rozvíjí sociální vztahy všech jeho členů (zaměstnanců i zaměstnavatelů). Vytváří se zde pocit </a:t>
            </a:r>
            <a:r>
              <a:rPr lang="cs-CZ" b="1" dirty="0" smtClean="0"/>
              <a:t>sounáležitosti</a:t>
            </a:r>
            <a:r>
              <a:rPr lang="cs-CZ" dirty="0" smtClean="0"/>
              <a:t> s podnikem, </a:t>
            </a:r>
            <a:r>
              <a:rPr lang="cs-CZ" b="1" dirty="0" smtClean="0"/>
              <a:t>zainteresovanosti</a:t>
            </a:r>
            <a:r>
              <a:rPr lang="cs-CZ" dirty="0" smtClean="0"/>
              <a:t> na jeho činnosti, pocit </a:t>
            </a:r>
            <a:r>
              <a:rPr lang="cs-CZ" b="1" dirty="0" smtClean="0"/>
              <a:t>hrdosti</a:t>
            </a:r>
            <a:r>
              <a:rPr lang="cs-CZ" dirty="0" smtClean="0"/>
              <a:t> na vykonanou práci, ale i </a:t>
            </a:r>
            <a:r>
              <a:rPr lang="cs-CZ" b="1" dirty="0" smtClean="0"/>
              <a:t>odpovědnost</a:t>
            </a:r>
            <a:r>
              <a:rPr lang="cs-CZ" dirty="0" smtClean="0"/>
              <a:t> za správné fungování celého podniku.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defenzivní</a:t>
            </a:r>
            <a:endParaRPr lang="cs-CZ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615188" cy="4762351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Hromadná </a:t>
            </a:r>
            <a:r>
              <a:rPr lang="cs-CZ" sz="3600" dirty="0"/>
              <a:t>produkce již zavedených produktů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/>
              <a:t>Inovace produktů</a:t>
            </a: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zůstatková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Realizace ve zbytkových oblastech trhu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Porterových</a:t>
            </a:r>
            <a:r>
              <a:rPr lang="cs-CZ" b="1" dirty="0" smtClean="0"/>
              <a:t> 5 konkurenčních sil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vstupu nových konkurentů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Hrozba substituce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kupujících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Vyjednávací schopnost dodavatelů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Rivalita mezi současnými konkurenty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Porterovy</a:t>
            </a:r>
            <a:r>
              <a:rPr lang="cs-CZ" b="1" dirty="0" smtClean="0"/>
              <a:t> generické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Vůdčí postavení při nízkých nákladech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Vůdčí postavení při diferenciaci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Koncentrační strategie (na náklady nebo na diferenciaci)</a:t>
            </a:r>
            <a:endParaRPr lang="cs-CZ" sz="3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Rozvojové strategie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Neustálé inovace vedou k prosazení podniku na trhu</a:t>
            </a:r>
          </a:p>
          <a:p>
            <a:r>
              <a:rPr lang="cs-CZ" sz="3600" dirty="0"/>
              <a:t>Reaktivní</a:t>
            </a:r>
          </a:p>
          <a:p>
            <a:pPr lvl="1"/>
            <a:r>
              <a:rPr lang="cs-CZ" sz="3600" dirty="0"/>
              <a:t>Reagují na potřeby trhu</a:t>
            </a:r>
          </a:p>
          <a:p>
            <a:r>
              <a:rPr lang="cs-CZ" sz="3600" dirty="0"/>
              <a:t>Kreativní</a:t>
            </a:r>
          </a:p>
          <a:p>
            <a:pPr lvl="1"/>
            <a:r>
              <a:rPr lang="cs-CZ" sz="3600" dirty="0"/>
              <a:t>Vyvíjení nových výrobků</a:t>
            </a:r>
          </a:p>
          <a:p>
            <a:pPr lvl="1"/>
            <a:r>
              <a:rPr lang="cs-CZ" sz="3600" dirty="0"/>
              <a:t>Zvýšení kvality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strategií</a:t>
            </a:r>
            <a:endParaRPr lang="cs-CZ" b="1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/>
              <a:t>Strategie dle aspektu agresivity</a:t>
            </a:r>
          </a:p>
          <a:p>
            <a:r>
              <a:rPr lang="cs-CZ" sz="3600" dirty="0" err="1"/>
              <a:t>Porterovy</a:t>
            </a:r>
            <a:r>
              <a:rPr lang="cs-CZ" sz="3600" dirty="0"/>
              <a:t> generické strategie</a:t>
            </a:r>
          </a:p>
          <a:p>
            <a:r>
              <a:rPr lang="cs-CZ" sz="3600" dirty="0"/>
              <a:t>Rozvojové strategie</a:t>
            </a:r>
          </a:p>
          <a:p>
            <a:r>
              <a:rPr lang="cs-CZ" sz="3600" dirty="0"/>
              <a:t>Strategie na úrovni 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Strategie na úrovni řízení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84388"/>
            <a:ext cx="8229600" cy="4041775"/>
          </a:xfrm>
        </p:spPr>
        <p:txBody>
          <a:bodyPr>
            <a:normAutofit/>
          </a:bodyPr>
          <a:lstStyle/>
          <a:p>
            <a:r>
              <a:rPr lang="cs-CZ" sz="3600" dirty="0"/>
              <a:t>Strategie na úrovni korporace</a:t>
            </a:r>
          </a:p>
          <a:p>
            <a:r>
              <a:rPr lang="cs-CZ" sz="3600" dirty="0"/>
              <a:t>Strategie na úrovni podniku – byznysu</a:t>
            </a:r>
          </a:p>
          <a:p>
            <a:r>
              <a:rPr lang="cs-CZ" sz="3600" dirty="0"/>
              <a:t>Strategie na funkční úrovni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na úrovni korporace</a:t>
            </a:r>
            <a:endParaRPr lang="cs-CZ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Strategie </a:t>
            </a:r>
            <a:r>
              <a:rPr lang="cs-CZ" sz="2800" dirty="0"/>
              <a:t>stability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Růstová strategie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Přímá expanze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Vertikální integrace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Horizontální diverzifikace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Laterální diverzifikace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Strategie zpomalení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Společné rysy podniků a firem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3. organizačního </a:t>
            </a:r>
            <a:r>
              <a:rPr lang="cs-CZ" dirty="0" smtClean="0"/>
              <a:t>- každý podnik má svoji specifickou organizační strukturu. </a:t>
            </a:r>
          </a:p>
          <a:p>
            <a:r>
              <a:rPr lang="cs-CZ" b="1" dirty="0" smtClean="0"/>
              <a:t>4. právního </a:t>
            </a:r>
            <a:r>
              <a:rPr lang="cs-CZ" dirty="0" smtClean="0"/>
              <a:t>- podnik se nachází v právním prostředí, řídí se psanými i nepsanými zákony země, v níž působí. Je právnickou (případně, zřídka i fyzickou) osobou, která disponuje </a:t>
            </a:r>
            <a:r>
              <a:rPr lang="cs-CZ" b="1" dirty="0" smtClean="0"/>
              <a:t>právní subjektivitou</a:t>
            </a:r>
            <a:r>
              <a:rPr lang="cs-CZ" dirty="0" smtClean="0"/>
              <a:t>, z čehož pro něj plyne celá řada práv, ale i povinností.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ekonomického </a:t>
            </a:r>
            <a:r>
              <a:rPr lang="cs-CZ" dirty="0" smtClean="0"/>
              <a:t>– princip samofinancování- financování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Strategie na úrovni podniku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Strategické byznys jednotky</a:t>
            </a:r>
          </a:p>
          <a:p>
            <a:r>
              <a:rPr lang="cs-CZ" sz="3600" dirty="0" smtClean="0"/>
              <a:t>Konkurenční výhody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Functional</a:t>
            </a:r>
            <a:r>
              <a:rPr lang="cs-CZ" b="1" dirty="0" smtClean="0"/>
              <a:t> </a:t>
            </a:r>
            <a:r>
              <a:rPr lang="cs-CZ" b="1" dirty="0" err="1" smtClean="0"/>
              <a:t>strategies</a:t>
            </a:r>
            <a:r>
              <a:rPr lang="cs-CZ" b="1" dirty="0" smtClean="0"/>
              <a:t> – podle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Marketingové s.</a:t>
            </a:r>
          </a:p>
          <a:p>
            <a:r>
              <a:rPr lang="cs-CZ" dirty="0" smtClean="0"/>
              <a:t>Finanční s.</a:t>
            </a:r>
          </a:p>
          <a:p>
            <a:r>
              <a:rPr lang="cs-CZ" dirty="0" smtClean="0"/>
              <a:t>Výrobní s.</a:t>
            </a:r>
          </a:p>
          <a:p>
            <a:r>
              <a:rPr lang="cs-CZ" dirty="0" smtClean="0"/>
              <a:t>Výzkumně – vývojové s.</a:t>
            </a:r>
          </a:p>
          <a:p>
            <a:r>
              <a:rPr lang="cs-CZ" dirty="0" smtClean="0"/>
              <a:t>Personální s.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Pružina podnikatelské aktivity</a:t>
            </a:r>
          </a:p>
          <a:p>
            <a:r>
              <a:rPr lang="cs-CZ" dirty="0" smtClean="0"/>
              <a:t>Podstatný zdroj podnikatelského rizika</a:t>
            </a:r>
          </a:p>
          <a:p>
            <a:r>
              <a:rPr lang="cs-CZ" dirty="0" smtClean="0"/>
              <a:t>Jak s konkurencí: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Žít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Zápolit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Vyhnout se jí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Spolupracovat s 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Systémově organizované informační zajištění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Nutné pro znalost záměrů a možností konkurence</a:t>
            </a:r>
          </a:p>
          <a:p>
            <a:r>
              <a:rPr lang="cs-CZ" dirty="0" smtClean="0"/>
              <a:t>Nutné pro strategické i taktické rozhodování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Informace pro strategické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Rozvoj potencionálních podnikatelských příležitostí</a:t>
            </a:r>
          </a:p>
          <a:p>
            <a:r>
              <a:rPr lang="cs-CZ" dirty="0" smtClean="0"/>
              <a:t>Snaha konkurenčně významných partnerů participovat na nich</a:t>
            </a:r>
          </a:p>
          <a:p>
            <a:r>
              <a:rPr lang="cs-CZ" dirty="0" smtClean="0"/>
              <a:t>Oblast – podnikatelských cílů, silných a slabých stránek, nových služeb, výzkumu,vývoje, změn rozsahu výroby a </a:t>
            </a:r>
            <a:r>
              <a:rPr lang="cs-CZ" dirty="0" err="1" smtClean="0"/>
              <a:t>technicko</a:t>
            </a:r>
            <a:r>
              <a:rPr lang="cs-CZ" dirty="0" smtClean="0"/>
              <a:t> –ekonomických parametrů (kvalita, dodací lhůty, cena,náklady,…)</a:t>
            </a:r>
          </a:p>
          <a:p>
            <a:r>
              <a:rPr lang="cs-CZ" dirty="0" smtClean="0"/>
              <a:t>Východisko pro </a:t>
            </a:r>
            <a:r>
              <a:rPr lang="cs-CZ" b="1" dirty="0" smtClean="0"/>
              <a:t>rozhodnutí – jak žít s konkurencí</a:t>
            </a:r>
            <a:endParaRPr lang="cs-CZ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Informace pro taktické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operativních marketingových příležitostech a hrozbách – </a:t>
            </a:r>
            <a:r>
              <a:rPr lang="cs-CZ" b="1" dirty="0" smtClean="0"/>
              <a:t>4P</a:t>
            </a:r>
            <a:endParaRPr lang="cs-CZ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 návazných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Propojení všech tří dimenzí činnosti firmy:</a:t>
            </a:r>
          </a:p>
          <a:p>
            <a:r>
              <a:rPr lang="cs-CZ" dirty="0" smtClean="0"/>
              <a:t>Vertikální dimenze (propojení v hierarchii)</a:t>
            </a:r>
          </a:p>
          <a:p>
            <a:r>
              <a:rPr lang="cs-CZ" dirty="0" smtClean="0"/>
              <a:t>Horizontální dimenze (specifikace dílčích plánů na různé jednotky stejné úrovně)</a:t>
            </a:r>
          </a:p>
          <a:p>
            <a:r>
              <a:rPr lang="cs-CZ" dirty="0" smtClean="0"/>
              <a:t>Časová dimenze (specifikuje horizont provádění a kontroly dílčích plánů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Vymezuje se  tak plánovací prostor </a:t>
            </a:r>
            <a:r>
              <a:rPr lang="cs-CZ" b="1" dirty="0" smtClean="0"/>
              <a:t>– </a:t>
            </a:r>
            <a:r>
              <a:rPr lang="cs-CZ" b="1" dirty="0" err="1" smtClean="0"/>
              <a:t>planning</a:t>
            </a:r>
            <a:r>
              <a:rPr lang="cs-CZ" b="1" dirty="0" smtClean="0"/>
              <a:t> </a:t>
            </a:r>
            <a:r>
              <a:rPr lang="cs-CZ" b="1" dirty="0" err="1" smtClean="0"/>
              <a:t>place</a:t>
            </a:r>
            <a:endParaRPr lang="cs-CZ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Řízení podle cílů - MBO</a:t>
            </a:r>
            <a:br>
              <a:rPr lang="cs-CZ" b="1" dirty="0" smtClean="0"/>
            </a:br>
            <a:r>
              <a:rPr lang="cs-CZ" b="1" dirty="0" smtClean="0"/>
              <a:t>„Management by </a:t>
            </a:r>
            <a:r>
              <a:rPr lang="cs-CZ" b="1" dirty="0" err="1" smtClean="0"/>
              <a:t>objectives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Procesu </a:t>
            </a:r>
            <a:r>
              <a:rPr lang="cs-CZ" b="1" dirty="0" smtClean="0"/>
              <a:t>formulování cílů </a:t>
            </a:r>
            <a:r>
              <a:rPr lang="cs-CZ" dirty="0" smtClean="0"/>
              <a:t>na jednotlivých hierarchických úrovních se vždy účastní </a:t>
            </a:r>
            <a:r>
              <a:rPr lang="cs-CZ" b="1" dirty="0" smtClean="0"/>
              <a:t>vedoucí</a:t>
            </a:r>
            <a:r>
              <a:rPr lang="cs-CZ" dirty="0" smtClean="0"/>
              <a:t> pracovníci </a:t>
            </a:r>
            <a:r>
              <a:rPr lang="cs-CZ" b="1" dirty="0" smtClean="0"/>
              <a:t>nižší úrovně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Jsou stanovena pravidla pro zajištění </a:t>
            </a:r>
            <a:r>
              <a:rPr lang="cs-CZ" b="1" dirty="0" smtClean="0"/>
              <a:t>zpětné vazby</a:t>
            </a:r>
            <a:r>
              <a:rPr lang="cs-CZ" dirty="0" smtClean="0"/>
              <a:t> a </a:t>
            </a:r>
            <a:r>
              <a:rPr lang="cs-CZ" b="1" dirty="0" smtClean="0"/>
              <a:t>kontrolu plnění </a:t>
            </a:r>
            <a:r>
              <a:rPr lang="cs-CZ" dirty="0" smtClean="0"/>
              <a:t>cílů jednotlivých úrovní</a:t>
            </a:r>
          </a:p>
          <a:p>
            <a:r>
              <a:rPr lang="cs-CZ" dirty="0" smtClean="0"/>
              <a:t>Z úrovně </a:t>
            </a:r>
            <a:r>
              <a:rPr lang="cs-CZ" b="1" dirty="0" smtClean="0"/>
              <a:t>plnění cílů </a:t>
            </a:r>
            <a:r>
              <a:rPr lang="cs-CZ" dirty="0" smtClean="0"/>
              <a:t>se ve vertikální dimenzi řízení vyvozují příslušné </a:t>
            </a:r>
            <a:r>
              <a:rPr lang="cs-CZ" b="1" dirty="0" smtClean="0"/>
              <a:t>závěry</a:t>
            </a:r>
            <a:endParaRPr lang="cs-CZ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Varianty soustavy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263691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Charakter cílů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139952" y="2636912"/>
            <a:ext cx="22105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Úroveň vedoucích pracovníků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11560" y="3140968"/>
            <a:ext cx="50405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Hierarchie řízení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115616" y="3140968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Poslání firmy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5616" y="3429000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Strategické cíle firmy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5616" y="3933056"/>
            <a:ext cx="30243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funkčních oblastí – výroby, prodeje….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115616" y="4869160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organizačních útvarů – divize, závody…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15616" y="5517232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dílčích organ. útvarů – úseky, odbory, provozy…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6021288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 jednotlivých pracovišť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139952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Správní rada, majitel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139952" y="357301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Vrcholové vedení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139952" y="4149080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středních úrovní řízení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139952" y="5661248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Vedoucí pracovníci nejnižších úrovní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hlediska investičních cílů a záměrů se strategie dělí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 hlediska investičních cílů a záměrů se strategie dělí na:</a:t>
            </a:r>
          </a:p>
          <a:p>
            <a:r>
              <a:rPr lang="cs-CZ" dirty="0" smtClean="0"/>
              <a:t>růstové (</a:t>
            </a:r>
            <a:r>
              <a:rPr lang="cs-CZ" i="1" dirty="0" err="1" smtClean="0"/>
              <a:t>growth</a:t>
            </a:r>
            <a:r>
              <a:rPr lang="cs-CZ" i="1" dirty="0" smtClean="0"/>
              <a:t>);</a:t>
            </a:r>
          </a:p>
          <a:p>
            <a:r>
              <a:rPr lang="cs-CZ" dirty="0" smtClean="0"/>
              <a:t>stabilizační/obranné (</a:t>
            </a:r>
            <a:r>
              <a:rPr lang="cs-CZ" i="1" dirty="0" smtClean="0"/>
              <a:t>hold/</a:t>
            </a:r>
            <a:r>
              <a:rPr lang="cs-CZ" i="1" dirty="0" err="1" smtClean="0"/>
              <a:t>defend</a:t>
            </a:r>
            <a:r>
              <a:rPr lang="cs-CZ" i="1" dirty="0" smtClean="0"/>
              <a:t>);</a:t>
            </a:r>
          </a:p>
          <a:p>
            <a:r>
              <a:rPr lang="cs-CZ" dirty="0" smtClean="0"/>
              <a:t>zvratové (</a:t>
            </a:r>
            <a:r>
              <a:rPr lang="cs-CZ" i="1" dirty="0" err="1" smtClean="0"/>
              <a:t>turnabout</a:t>
            </a:r>
            <a:r>
              <a:rPr lang="cs-CZ" i="1" dirty="0" smtClean="0"/>
              <a:t>/</a:t>
            </a:r>
            <a:r>
              <a:rPr lang="cs-CZ" i="1" dirty="0" err="1" smtClean="0"/>
              <a:t>turnaround</a:t>
            </a:r>
            <a:r>
              <a:rPr lang="cs-CZ" i="1" dirty="0" smtClean="0"/>
              <a:t>);</a:t>
            </a:r>
          </a:p>
          <a:p>
            <a:r>
              <a:rPr lang="cs-CZ" dirty="0" err="1" smtClean="0"/>
              <a:t>útlumove</a:t>
            </a:r>
            <a:r>
              <a:rPr lang="cs-CZ" dirty="0" smtClean="0"/>
              <a:t>/sklizeni (</a:t>
            </a:r>
            <a:r>
              <a:rPr lang="cs-CZ" i="1" dirty="0" err="1" smtClean="0"/>
              <a:t>harvest</a:t>
            </a:r>
            <a:r>
              <a:rPr lang="cs-CZ" i="1" dirty="0" smtClean="0"/>
              <a:t>);</a:t>
            </a:r>
          </a:p>
          <a:p>
            <a:r>
              <a:rPr lang="pl-PL" dirty="0" smtClean="0"/>
              <a:t>strategie na ukončení podnikání (</a:t>
            </a:r>
            <a:r>
              <a:rPr lang="pl-PL" i="1" dirty="0" smtClean="0"/>
              <a:t>divest/liquidate)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b="1" dirty="0" smtClean="0"/>
              <a:t>účel (cíle, poslání)</a:t>
            </a:r>
            <a:r>
              <a:rPr lang="cs-CZ" dirty="0" smtClean="0"/>
              <a:t> řízeného procesu nebo organizační jednotky</a:t>
            </a:r>
          </a:p>
          <a:p>
            <a:r>
              <a:rPr lang="cs-CZ" dirty="0" smtClean="0"/>
              <a:t>Stanovení cesty, jak ho ve stanoveném čase a na požadované úrovni dosáhnout</a:t>
            </a:r>
          </a:p>
          <a:p>
            <a:r>
              <a:rPr lang="cs-CZ" dirty="0" smtClean="0"/>
              <a:t>Podstatné východisko úspěšné podnikatelské činnosti</a:t>
            </a:r>
          </a:p>
          <a:p>
            <a:r>
              <a:rPr lang="cs-CZ" dirty="0" smtClean="0"/>
              <a:t>Dělení podle různých hledisek, užívají se současně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růstová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používají firmy, které mají produkty a trhy na začátku životního cyklu nebo ve fázi před stadiem zralosti </a:t>
            </a:r>
          </a:p>
          <a:p>
            <a:r>
              <a:rPr lang="cs-CZ" dirty="0" smtClean="0"/>
              <a:t>vyžaduje vyšší investice</a:t>
            </a:r>
          </a:p>
          <a:p>
            <a:r>
              <a:rPr lang="cs-CZ" dirty="0" smtClean="0"/>
              <a:t>spojena s vyšší rizikovostí a krátkodobě může vést k nižší efektivitě</a:t>
            </a:r>
          </a:p>
          <a:p>
            <a:r>
              <a:rPr lang="cs-CZ" dirty="0" smtClean="0"/>
              <a:t>jedním z postupů, jak rozhodovat o strategii růstu, je </a:t>
            </a:r>
            <a:r>
              <a:rPr lang="cs-CZ" dirty="0" err="1" smtClean="0"/>
              <a:t>Ansoffova</a:t>
            </a:r>
            <a:r>
              <a:rPr lang="cs-CZ" dirty="0" smtClean="0"/>
              <a:t> matice </a:t>
            </a:r>
          </a:p>
          <a:p>
            <a:r>
              <a:rPr lang="pl-PL" dirty="0" smtClean="0"/>
              <a:t>uskutečňuje několika formami: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err="1" smtClean="0"/>
              <a:t>vlastnimi</a:t>
            </a:r>
            <a:r>
              <a:rPr lang="cs-CZ" dirty="0" smtClean="0"/>
              <a:t> silami (</a:t>
            </a:r>
            <a:r>
              <a:rPr lang="cs-CZ" i="1" dirty="0" err="1" smtClean="0"/>
              <a:t>internal</a:t>
            </a:r>
            <a:r>
              <a:rPr lang="cs-CZ" i="1" dirty="0" smtClean="0"/>
              <a:t> </a:t>
            </a:r>
            <a:r>
              <a:rPr lang="cs-CZ" i="1" dirty="0" err="1" smtClean="0"/>
              <a:t>development</a:t>
            </a:r>
            <a:r>
              <a:rPr lang="cs-CZ" i="1" dirty="0" smtClean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smtClean="0"/>
              <a:t>spoluprací nebo vytvářením strategických aliancí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stabilizační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používány firmami, které jsou spokojeny se svým výkonem a soustřeďují se na plnění stanovených cílů</a:t>
            </a:r>
          </a:p>
          <a:p>
            <a:r>
              <a:rPr lang="cs-CZ" dirty="0" smtClean="0"/>
              <a:t>Mají dvě alternativy, a to </a:t>
            </a:r>
          </a:p>
          <a:p>
            <a:r>
              <a:rPr lang="cs-CZ" b="1" dirty="0" smtClean="0"/>
              <a:t>udržení zákazníků</a:t>
            </a:r>
          </a:p>
          <a:p>
            <a:r>
              <a:rPr lang="pl-PL" b="1" dirty="0" smtClean="0"/>
              <a:t>reagování na činnosti konkurentů</a:t>
            </a:r>
            <a:endParaRPr lang="pl-PL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udržení (holding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zachovat současný podíl na trhu </a:t>
            </a:r>
          </a:p>
          <a:p>
            <a:r>
              <a:rPr lang="cs-CZ" dirty="0" smtClean="0"/>
              <a:t>současná</a:t>
            </a:r>
            <a:r>
              <a:rPr lang="cs-CZ" i="1" dirty="0" smtClean="0"/>
              <a:t> </a:t>
            </a:r>
            <a:r>
              <a:rPr lang="cs-CZ" dirty="0" smtClean="0"/>
              <a:t>úroveň vstupních zdrojů a manažerské snahy nebudou zvýšeny, což znamená, že funkční strategie bude pokračovat tak, jak byla prováděna dříve, a se stejnou úrovní nákladů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Obranné strategie (</a:t>
            </a:r>
            <a:r>
              <a:rPr lang="cs-CZ" b="1" dirty="0" err="1" smtClean="0"/>
              <a:t>defending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pravděpodobnosti napadení firmy konkurentem </a:t>
            </a:r>
          </a:p>
          <a:p>
            <a:r>
              <a:rPr lang="cs-CZ" dirty="0" smtClean="0"/>
              <a:t>f</a:t>
            </a:r>
            <a:r>
              <a:rPr lang="cs-CZ" smtClean="0"/>
              <a:t>irmy </a:t>
            </a:r>
            <a:r>
              <a:rPr lang="cs-CZ" dirty="0" smtClean="0"/>
              <a:t>mohou použít více způsobů obrany:</a:t>
            </a:r>
          </a:p>
          <a:p>
            <a:r>
              <a:rPr lang="cs-CZ" dirty="0" smtClean="0"/>
              <a:t>zvýšení strukturálních překážek, zesílení hrozby odvetných opatření, snížení motivace k napadení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zvratové (</a:t>
            </a:r>
            <a:r>
              <a:rPr lang="cs-CZ" b="1" dirty="0" err="1" smtClean="0"/>
              <a:t>turnabout</a:t>
            </a:r>
            <a:r>
              <a:rPr lang="cs-CZ" b="1" dirty="0" smtClean="0"/>
              <a:t>/</a:t>
            </a:r>
            <a:r>
              <a:rPr lang="cs-CZ" b="1" dirty="0" err="1" smtClean="0"/>
              <a:t>turnaround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mají firmě pomoci zastavit pokles míry zisku, tržního podílu, tržní ceny akcii atd., tedy určitého úpadku</a:t>
            </a:r>
          </a:p>
          <a:p>
            <a:r>
              <a:rPr lang="cs-CZ" dirty="0" smtClean="0"/>
              <a:t>nejčastějšími příčinami je nevyhovující management firmy, špatné finanční řízení, nesprávný odhad poptávky, nezdařilá expanze, vstup nových konkurentů </a:t>
            </a:r>
            <a:r>
              <a:rPr lang="cs-CZ" dirty="0" err="1" smtClean="0"/>
              <a:t>atd</a:t>
            </a:r>
            <a:endParaRPr lang="cs-CZ" dirty="0" smtClean="0"/>
          </a:p>
          <a:p>
            <a:r>
              <a:rPr lang="cs-CZ" dirty="0" smtClean="0"/>
              <a:t>firma na tento stav může reagovat použitím několika zvratových strategií: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změnou managementu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snižováním nákladů a zvyšováním efektivnosti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zeštíhlením firmy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vstupem na nové trhy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vytvářením nových tržních segmentů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transformací podniku na základě tvorby nového poslání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útlumová/sklízení (</a:t>
            </a:r>
            <a:r>
              <a:rPr lang="cs-CZ" b="1" dirty="0" err="1" smtClean="0"/>
              <a:t>harvesting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vhodná pro firmy na zralých a stagnujících </a:t>
            </a:r>
            <a:r>
              <a:rPr lang="pl-PL" dirty="0" smtClean="0"/>
              <a:t>trzích</a:t>
            </a:r>
          </a:p>
          <a:p>
            <a:r>
              <a:rPr lang="pl-PL" dirty="0" smtClean="0"/>
              <a:t>zaměřena na maximalizaci obchodních výsledků</a:t>
            </a:r>
          </a:p>
          <a:p>
            <a:r>
              <a:rPr lang="pl-PL" dirty="0" smtClean="0"/>
              <a:t>zahrnuje kontrolované </a:t>
            </a:r>
            <a:r>
              <a:rPr lang="cs-CZ" dirty="0" smtClean="0"/>
              <a:t>snížení míry investic tak, aby bylo dosaženo zlepšení krátkodobých finančních toků</a:t>
            </a:r>
          </a:p>
          <a:p>
            <a:r>
              <a:rPr lang="cs-CZ" dirty="0" smtClean="0"/>
              <a:t>snižování tržního podílu</a:t>
            </a:r>
          </a:p>
          <a:p>
            <a:r>
              <a:rPr lang="cs-CZ" dirty="0" smtClean="0"/>
              <a:t>snižování zásob aj. </a:t>
            </a:r>
          </a:p>
          <a:p>
            <a:r>
              <a:rPr lang="cs-CZ" dirty="0" smtClean="0"/>
              <a:t>strategii používají firmy, které budou muset s největší </a:t>
            </a:r>
            <a:r>
              <a:rPr lang="cs-CZ" dirty="0" err="1" smtClean="0"/>
              <a:t>pravděpodobnosí</a:t>
            </a:r>
            <a:r>
              <a:rPr lang="cs-CZ" dirty="0" smtClean="0"/>
              <a:t> zrušit své aktivity na některých trzích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na ukončení podnikání (</a:t>
            </a:r>
            <a:r>
              <a:rPr lang="cs-CZ" b="1" dirty="0" err="1" smtClean="0"/>
              <a:t>divest</a:t>
            </a:r>
            <a:r>
              <a:rPr lang="cs-CZ" b="1" dirty="0" smtClean="0"/>
              <a:t>/</a:t>
            </a:r>
            <a:r>
              <a:rPr lang="cs-CZ" b="1" dirty="0" err="1" smtClean="0"/>
              <a:t>liquidate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 používány v souvislosti </a:t>
            </a:r>
            <a:r>
              <a:rPr lang="pl-PL" dirty="0" smtClean="0"/>
              <a:t>s prodejem nebo likvidací firmy</a:t>
            </a:r>
          </a:p>
          <a:p>
            <a:r>
              <a:rPr lang="cs-CZ" dirty="0" smtClean="0"/>
              <a:t>úzce souvisí se strategií ústupu z trhu</a:t>
            </a:r>
          </a:p>
          <a:p>
            <a:r>
              <a:rPr lang="cs-CZ" dirty="0" smtClean="0"/>
              <a:t>Strategie zaměřená na prodej</a:t>
            </a:r>
          </a:p>
          <a:p>
            <a:r>
              <a:rPr lang="cs-CZ" dirty="0" smtClean="0"/>
              <a:t>Strategie zaměřené na likvidaci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zaměřená na prodej (</a:t>
            </a:r>
            <a:r>
              <a:rPr lang="cs-CZ" b="1" dirty="0" err="1" smtClean="0"/>
              <a:t>divest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 být realizována dříve, než dojde k úpadku firmy</a:t>
            </a:r>
          </a:p>
          <a:p>
            <a:r>
              <a:rPr lang="cs-CZ" dirty="0" smtClean="0"/>
              <a:t>prodej firmy může byt uskutečněn tak, že se firma prodává celá nebo po částech </a:t>
            </a:r>
          </a:p>
          <a:p>
            <a:r>
              <a:rPr lang="cs-CZ" dirty="0" smtClean="0"/>
              <a:t>likvidace firmy může byt dobrovolná, kdy dojde k dobrovolnému ukončení podnikání</a:t>
            </a:r>
          </a:p>
          <a:p>
            <a:r>
              <a:rPr lang="cs-CZ" dirty="0" smtClean="0"/>
              <a:t>nucená -například na základě rozhodnutí soudu v důsledku předlužení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 zaměřené na likvidaci (</a:t>
            </a:r>
            <a:r>
              <a:rPr lang="cs-CZ" b="1" dirty="0" err="1" smtClean="0"/>
              <a:t>liquidate</a:t>
            </a:r>
            <a:r>
              <a:rPr lang="cs-CZ" b="1" dirty="0" smtClean="0"/>
              <a:t> </a:t>
            </a:r>
            <a:r>
              <a:rPr lang="cs-CZ" b="1" dirty="0" err="1" smtClean="0"/>
              <a:t>strategy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mohou mít dvě formy: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skutečnou </a:t>
            </a:r>
            <a:r>
              <a:rPr lang="pl-PL" dirty="0" smtClean="0"/>
              <a:t>likvidaci firmy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formální zánik firmy/podniku fúzí, změnou právni formy apod.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ústupu z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může být realizována rušením výroby některých produktů </a:t>
            </a:r>
          </a:p>
          <a:p>
            <a:r>
              <a:rPr lang="cs-CZ" dirty="0" smtClean="0"/>
              <a:t>opouštěním některých trhů</a:t>
            </a:r>
          </a:p>
          <a:p>
            <a:r>
              <a:rPr lang="cs-CZ" dirty="0" smtClean="0"/>
              <a:t>propouštěním zaměstnanců</a:t>
            </a:r>
          </a:p>
          <a:p>
            <a:r>
              <a:rPr lang="cs-CZ" dirty="0" smtClean="0"/>
              <a:t>omezováním vývoje apod. </a:t>
            </a:r>
          </a:p>
          <a:p>
            <a:r>
              <a:rPr lang="cs-CZ" dirty="0" smtClean="0"/>
              <a:t>existují tři možné strategie: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divestace (divestment) – zbavov</a:t>
            </a:r>
            <a:r>
              <a:rPr lang="cs-CZ" dirty="0" smtClean="0"/>
              <a:t>á</a:t>
            </a:r>
            <a:r>
              <a:rPr lang="it-IT" dirty="0" smtClean="0"/>
              <a:t>ni se majetku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revitalizace/restrukturalizace (</a:t>
            </a:r>
            <a:r>
              <a:rPr lang="cs-CZ" dirty="0" err="1" smtClean="0"/>
              <a:t>turnaround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likvidace (</a:t>
            </a:r>
            <a:r>
              <a:rPr lang="cs-CZ" dirty="0" err="1" smtClean="0"/>
              <a:t>liquidation</a:t>
            </a:r>
            <a:r>
              <a:rPr lang="cs-CZ" dirty="0" smtClean="0"/>
              <a:t>) – firma opustí upadající trh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Podle </a:t>
            </a:r>
            <a:r>
              <a:rPr lang="cs-CZ" b="1" dirty="0"/>
              <a:t>š</a:t>
            </a:r>
            <a:r>
              <a:rPr lang="cs-CZ" b="1" dirty="0" smtClean="0"/>
              <a:t>íře záběru – komplexnosti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 firmy – nejobecnější</a:t>
            </a:r>
          </a:p>
          <a:p>
            <a:r>
              <a:rPr lang="cs-CZ" dirty="0" smtClean="0"/>
              <a:t>Plány závodů, provozů, oddělení, odborů…</a:t>
            </a:r>
          </a:p>
          <a:p>
            <a:r>
              <a:rPr lang="cs-CZ" dirty="0" smtClean="0"/>
              <a:t>Plán dílčí činnosti – podoba konkrétních úkolů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Strategické sítě</a:t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 err="1" smtClean="0"/>
              <a:t>strategic</a:t>
            </a:r>
            <a:r>
              <a:rPr lang="cs-CZ" b="1" dirty="0" smtClean="0"/>
              <a:t> network)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představují nejúčinnější způsob, jak nejlépe obstát ve stále větší konkurenční soutěži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</a:t>
            </a:r>
            <a:r>
              <a:rPr lang="cs-CZ" b="1" smtClean="0"/>
              <a:t>působy </a:t>
            </a:r>
            <a:r>
              <a:rPr lang="cs-CZ" b="1" dirty="0" smtClean="0"/>
              <a:t>vytváření strategických sítí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joint </a:t>
            </a:r>
            <a:r>
              <a:rPr lang="cs-CZ" b="1" dirty="0" err="1" smtClean="0"/>
              <a:t>venture</a:t>
            </a:r>
            <a:r>
              <a:rPr lang="cs-CZ" dirty="0" smtClean="0"/>
              <a:t> - podniky zůstávají nezávislé, ale vzniká podnik třetí, ve kterém </a:t>
            </a:r>
            <a:r>
              <a:rPr lang="it-IT" dirty="0" smtClean="0"/>
              <a:t>se děl</a:t>
            </a:r>
            <a:r>
              <a:rPr lang="cs-CZ" dirty="0" smtClean="0"/>
              <a:t>í</a:t>
            </a:r>
            <a:r>
              <a:rPr lang="it-IT" dirty="0" smtClean="0"/>
              <a:t> majetkov</a:t>
            </a:r>
            <a:r>
              <a:rPr lang="cs-CZ" dirty="0" smtClean="0"/>
              <a:t>ý</a:t>
            </a:r>
            <a:r>
              <a:rPr lang="it-IT" dirty="0" smtClean="0"/>
              <a:t> pod</a:t>
            </a:r>
            <a:r>
              <a:rPr lang="cs-CZ" dirty="0" smtClean="0"/>
              <a:t>í</a:t>
            </a:r>
            <a:r>
              <a:rPr lang="it-IT" dirty="0" smtClean="0"/>
              <a:t>l a rozhodovac</a:t>
            </a:r>
            <a:r>
              <a:rPr lang="cs-CZ" dirty="0" smtClean="0"/>
              <a:t>í</a:t>
            </a:r>
            <a:r>
              <a:rPr lang="it-IT" dirty="0" smtClean="0"/>
              <a:t> pravomoci</a:t>
            </a:r>
          </a:p>
          <a:p>
            <a:r>
              <a:rPr lang="cs-CZ" b="1" dirty="0" err="1" smtClean="0"/>
              <a:t>licencing</a:t>
            </a:r>
            <a:r>
              <a:rPr lang="cs-CZ" b="1" dirty="0" smtClean="0"/>
              <a:t>  - </a:t>
            </a:r>
            <a:r>
              <a:rPr lang="cs-CZ" dirty="0" smtClean="0"/>
              <a:t>propůjčení práva k využívání nehmotného vlastnictví, jež zůstává v majetku původního vlastníka</a:t>
            </a:r>
          </a:p>
          <a:p>
            <a:r>
              <a:rPr lang="cs-CZ" b="1" dirty="0" err="1" smtClean="0"/>
              <a:t>převzeti</a:t>
            </a:r>
            <a:r>
              <a:rPr lang="cs-CZ" b="1" dirty="0" smtClean="0"/>
              <a:t> (akvizice) -</a:t>
            </a:r>
            <a:r>
              <a:rPr lang="cs-CZ" dirty="0" smtClean="0"/>
              <a:t>více podniků se dohodne odkoupit majetkový podíl v jedné nebo více společnostech, aby získaly přístup k novým trhům, výrobkům,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zdrojům, výzkumům, zvýšeni hodnoty akcií atd.;</a:t>
            </a:r>
          </a:p>
          <a:p>
            <a:r>
              <a:rPr lang="cs-CZ" b="1" dirty="0" err="1" smtClean="0"/>
              <a:t>franšizing</a:t>
            </a:r>
            <a:r>
              <a:rPr lang="cs-CZ" b="1" dirty="0" smtClean="0"/>
              <a:t> - </a:t>
            </a:r>
            <a:r>
              <a:rPr lang="cs-CZ" dirty="0" smtClean="0"/>
              <a:t>určitý druh licenční smlouvy</a:t>
            </a:r>
          </a:p>
          <a:p>
            <a:r>
              <a:rPr lang="cs-CZ" b="1" dirty="0" smtClean="0"/>
              <a:t>sloučení (fúze) - </a:t>
            </a:r>
            <a:r>
              <a:rPr lang="cs-CZ" dirty="0" smtClean="0"/>
              <a:t>více podniků spojuje účelově zdroje, aktiva,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apod., a vzniká tak podnik třetí, ve kterém se dělí majetkový podíl a pravomoc rozhodovat </a:t>
            </a:r>
            <a:r>
              <a:rPr lang="pl-PL" dirty="0" smtClean="0"/>
              <a:t>dle dohody, staré podniky pak zaniknou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Spotřebitelsky orientovaná marketingová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prozkoumání potřeb trhu, a tedy ne z produkčních možností firmy, a směřuje k uspokojení těchto potřeb</a:t>
            </a:r>
          </a:p>
          <a:p>
            <a:r>
              <a:rPr lang="cs-CZ" dirty="0" smtClean="0"/>
              <a:t>zboží a služby jsou chápány jako prostředky směřující k uspokojení potřeb, nikoliv jako konečné potřeby</a:t>
            </a:r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Cílově orientovaná marketingová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zaměřena na splnění hlavních cílů </a:t>
            </a:r>
            <a:r>
              <a:rPr lang="pl-PL" dirty="0" smtClean="0"/>
              <a:t>firmy</a:t>
            </a:r>
          </a:p>
          <a:p>
            <a:r>
              <a:rPr lang="pl-PL" dirty="0" smtClean="0"/>
              <a:t>těmito cíli mohou být např. zisk, stanovené procento podílu firmy na trhu,</a:t>
            </a:r>
            <a:r>
              <a:rPr lang="cs-CZ" dirty="0" smtClean="0"/>
              <a:t>obrat atd.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Integrovaný marketingový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dochází ke koordinaci všech činností spojených s produkcí zboží či služeb</a:t>
            </a:r>
          </a:p>
          <a:p>
            <a:r>
              <a:rPr lang="cs-CZ" dirty="0" smtClean="0"/>
              <a:t>zahrnují vývoj produktu, výzkum a rozvoj</a:t>
            </a:r>
            <a:r>
              <a:rPr lang="cs-CZ" smtClean="0"/>
              <a:t>, výrobu</a:t>
            </a:r>
            <a:r>
              <a:rPr lang="cs-CZ" dirty="0" smtClean="0"/>
              <a:t>, finance, marketing, personalistiku, kontrolu atd.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funkční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Oblast:</a:t>
            </a:r>
          </a:p>
          <a:p>
            <a:r>
              <a:rPr lang="cs-CZ" dirty="0" smtClean="0"/>
              <a:t> Výroby</a:t>
            </a:r>
          </a:p>
          <a:p>
            <a:r>
              <a:rPr lang="cs-CZ" dirty="0" smtClean="0"/>
              <a:t>Zdrojového zajištění</a:t>
            </a:r>
          </a:p>
          <a:p>
            <a:r>
              <a:rPr lang="cs-CZ" dirty="0" smtClean="0"/>
              <a:t>Prodeje</a:t>
            </a:r>
          </a:p>
          <a:p>
            <a:r>
              <a:rPr lang="cs-CZ" dirty="0" smtClean="0"/>
              <a:t>Finančních výsledků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Koncepce</a:t>
            </a:r>
            <a:br>
              <a:rPr lang="pl-PL" b="1" dirty="0" smtClean="0"/>
            </a:br>
            <a:r>
              <a:rPr lang="cs-CZ" b="1" dirty="0" smtClean="0"/>
              <a:t>společenského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centru pozornosti stojí řešení aktuálních problémů </a:t>
            </a:r>
          </a:p>
          <a:p>
            <a:r>
              <a:rPr lang="cs-CZ" dirty="0" smtClean="0"/>
              <a:t>vzniká v důsledku kritiky marketingové koncepce, které je vyčítána dravost v uspokojování vyvolávání </a:t>
            </a:r>
            <a:r>
              <a:rPr lang="pl-PL" dirty="0" smtClean="0"/>
              <a:t>potřeb a přání bez ohledu na společnost jako takovou</a:t>
            </a:r>
            <a:endParaRPr lang="cs-CZ" b="1" dirty="0" smtClean="0"/>
          </a:p>
          <a:p>
            <a:r>
              <a:rPr lang="cs-CZ" dirty="0" smtClean="0"/>
              <a:t>cílem je zlepšeni kvality života a společenská odpovědnost</a:t>
            </a:r>
          </a:p>
          <a:p>
            <a:r>
              <a:rPr lang="pl-PL" dirty="0" smtClean="0"/>
              <a:t>představuje dobrovolný </a:t>
            </a:r>
            <a:r>
              <a:rPr lang="cs-CZ" dirty="0" smtClean="0"/>
              <a:t>závazek firem chovat se v rámci svého fungování odpovědně k životnímu prostředí i ke společnosti, kde podnikají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sociálně ekologická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modifikací koncepce společenského marketingu</a:t>
            </a:r>
          </a:p>
          <a:p>
            <a:r>
              <a:rPr lang="cs-CZ" dirty="0" smtClean="0"/>
              <a:t>důležitou roli v ní hraje státní, nepřímá podpora ekologicky čisté nabídky, a zejména pak poptávky</a:t>
            </a:r>
          </a:p>
          <a:p>
            <a:r>
              <a:rPr lang="cs-CZ" dirty="0" smtClean="0"/>
              <a:t>iniciuje vznik nových technologií, materiálů a výrobků s cílem životní prostředí nejen chránit, ale podílet se i na jeho regeneraci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Sociálně etická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modifikace</a:t>
            </a:r>
          </a:p>
          <a:p>
            <a:r>
              <a:rPr lang="cs-CZ" dirty="0" smtClean="0"/>
              <a:t>přináší nové pohledy na problémy podnikání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Holistický marketingový koncept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 na vývoji, designu a implementaci marketingových programů, procesů a aktivit, přičemž uznává jejich šíři a vzájemné závislosti</a:t>
            </a:r>
          </a:p>
          <a:p>
            <a:r>
              <a:rPr lang="cs-CZ" dirty="0" smtClean="0"/>
              <a:t>Holistický marketing uznává, že v marketingu záleží na všem – a že široký a integrovaný pohled je </a:t>
            </a:r>
            <a:r>
              <a:rPr lang="cs-CZ" smtClean="0"/>
              <a:t>často nezbytný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Vztahový marketing (</a:t>
            </a:r>
            <a:r>
              <a:rPr lang="cs-CZ" b="1" dirty="0" err="1" smtClean="0"/>
              <a:t>relationship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má </a:t>
            </a:r>
            <a:r>
              <a:rPr lang="cs-CZ" dirty="0" smtClean="0"/>
              <a:t>za </a:t>
            </a:r>
            <a:r>
              <a:rPr lang="cs-CZ" dirty="0" smtClean="0"/>
              <a:t>cíl vybudování vzájemně výhodných vztahů </a:t>
            </a:r>
            <a:r>
              <a:rPr lang="cs-CZ" dirty="0" smtClean="0"/>
              <a:t>s </a:t>
            </a:r>
            <a:r>
              <a:rPr lang="cs-CZ" dirty="0" smtClean="0"/>
              <a:t>klíčově důležitými </a:t>
            </a:r>
            <a:r>
              <a:rPr lang="cs-CZ" dirty="0" smtClean="0"/>
              <a:t>stranami – </a:t>
            </a:r>
            <a:r>
              <a:rPr lang="cs-CZ" dirty="0" smtClean="0"/>
              <a:t>zákazníky</a:t>
            </a:r>
            <a:r>
              <a:rPr lang="cs-CZ" dirty="0" smtClean="0"/>
              <a:t>, dodavateli, distributory a </a:t>
            </a:r>
            <a:r>
              <a:rPr lang="cs-CZ" dirty="0" smtClean="0"/>
              <a:t>dalšími marketingovými </a:t>
            </a:r>
            <a:r>
              <a:rPr lang="pl-PL" dirty="0" smtClean="0"/>
              <a:t>partnery</a:t>
            </a:r>
            <a:r>
              <a:rPr lang="pl-PL" dirty="0" smtClean="0"/>
              <a:t>, aby </a:t>
            </a:r>
            <a:r>
              <a:rPr lang="pl-PL" dirty="0" smtClean="0"/>
              <a:t>získal </a:t>
            </a:r>
            <a:r>
              <a:rPr lang="pl-PL" dirty="0" smtClean="0"/>
              <a:t>a udržel s nimi </a:t>
            </a:r>
            <a:r>
              <a:rPr lang="pl-PL" dirty="0" smtClean="0"/>
              <a:t>obchodní vztahy </a:t>
            </a:r>
            <a:endParaRPr lang="pl-PL" dirty="0" smtClean="0"/>
          </a:p>
          <a:p>
            <a:r>
              <a:rPr lang="cs-CZ" dirty="0" smtClean="0"/>
              <a:t>konečným výstupem vztahového </a:t>
            </a:r>
            <a:r>
              <a:rPr lang="cs-CZ" dirty="0" smtClean="0"/>
              <a:t>marketingu je </a:t>
            </a:r>
            <a:r>
              <a:rPr lang="cs-CZ" dirty="0" smtClean="0"/>
              <a:t>jedinečné aktivum každé </a:t>
            </a:r>
            <a:r>
              <a:rPr lang="cs-CZ" dirty="0" smtClean="0"/>
              <a:t>společnosti </a:t>
            </a:r>
            <a:r>
              <a:rPr lang="cs-CZ" dirty="0" smtClean="0"/>
              <a:t>označované </a:t>
            </a:r>
            <a:r>
              <a:rPr lang="cs-CZ" dirty="0" smtClean="0"/>
              <a:t>jako </a:t>
            </a:r>
            <a:r>
              <a:rPr lang="cs-CZ" b="1" dirty="0" smtClean="0"/>
              <a:t>marketingová síť </a:t>
            </a:r>
            <a:r>
              <a:rPr lang="cs-CZ" dirty="0" smtClean="0"/>
              <a:t>a </a:t>
            </a:r>
            <a:r>
              <a:rPr lang="cs-CZ" dirty="0" smtClean="0"/>
              <a:t>skládající </a:t>
            </a:r>
            <a:r>
              <a:rPr lang="cs-CZ" dirty="0" smtClean="0"/>
              <a:t>se </a:t>
            </a:r>
            <a:r>
              <a:rPr lang="cs-CZ" b="1" dirty="0" smtClean="0"/>
              <a:t>z firmy a </a:t>
            </a:r>
            <a:r>
              <a:rPr lang="cs-CZ" b="1" dirty="0" smtClean="0"/>
              <a:t>ji podporujících zainteresovaných </a:t>
            </a:r>
            <a:r>
              <a:rPr lang="cs-CZ" b="1" dirty="0" smtClean="0"/>
              <a:t>subjektů </a:t>
            </a:r>
            <a:r>
              <a:rPr lang="cs-CZ" dirty="0" smtClean="0"/>
              <a:t>– </a:t>
            </a:r>
            <a:r>
              <a:rPr lang="cs-CZ" dirty="0" smtClean="0"/>
              <a:t>zákazníků</a:t>
            </a:r>
            <a:r>
              <a:rPr lang="cs-CZ" dirty="0" smtClean="0"/>
              <a:t>, zaměstnanců…, se </a:t>
            </a:r>
            <a:r>
              <a:rPr lang="cs-CZ" dirty="0" smtClean="0"/>
              <a:t>kterými </a:t>
            </a:r>
            <a:r>
              <a:rPr lang="cs-CZ" dirty="0" smtClean="0"/>
              <a:t>se </a:t>
            </a:r>
            <a:r>
              <a:rPr lang="cs-CZ" dirty="0" smtClean="0"/>
              <a:t>jí podařilo navázat vzájemně prospěšné obchodní vztahy</a:t>
            </a:r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Integrovaný marketing (</a:t>
            </a:r>
            <a:r>
              <a:rPr lang="cs-CZ" b="1" dirty="0" err="1" smtClean="0"/>
              <a:t>integrated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 smtClean="0"/>
              <a:t>organizaci </a:t>
            </a:r>
            <a:r>
              <a:rPr lang="cs-CZ" dirty="0" smtClean="0"/>
              <a:t>nastává </a:t>
            </a:r>
            <a:r>
              <a:rPr lang="cs-CZ" dirty="0" smtClean="0"/>
              <a:t>ve </a:t>
            </a:r>
            <a:r>
              <a:rPr lang="cs-CZ" dirty="0" smtClean="0"/>
              <a:t>chvíli</a:t>
            </a:r>
            <a:r>
              <a:rPr lang="cs-CZ" dirty="0" smtClean="0"/>
              <a:t>, kdy </a:t>
            </a:r>
            <a:r>
              <a:rPr lang="cs-CZ" dirty="0" err="1" smtClean="0"/>
              <a:t>marketeři</a:t>
            </a:r>
            <a:r>
              <a:rPr lang="cs-CZ" dirty="0" smtClean="0"/>
              <a:t> připravují marketingové </a:t>
            </a:r>
            <a:r>
              <a:rPr lang="cs-CZ" dirty="0" smtClean="0"/>
              <a:t>aktivity a </a:t>
            </a:r>
            <a:r>
              <a:rPr lang="cs-CZ" dirty="0" smtClean="0"/>
              <a:t>chystají marketingové </a:t>
            </a:r>
            <a:r>
              <a:rPr lang="cs-CZ" dirty="0" smtClean="0"/>
              <a:t>programy </a:t>
            </a:r>
            <a:r>
              <a:rPr lang="cs-CZ" dirty="0" smtClean="0"/>
              <a:t>vytvářející, komunikující </a:t>
            </a:r>
            <a:r>
              <a:rPr lang="cs-CZ" dirty="0" smtClean="0"/>
              <a:t>a </a:t>
            </a:r>
            <a:r>
              <a:rPr lang="cs-CZ" dirty="0" smtClean="0"/>
              <a:t>poskytující </a:t>
            </a:r>
            <a:r>
              <a:rPr lang="cs-CZ" dirty="0" smtClean="0"/>
              <a:t>hodnotu </a:t>
            </a:r>
            <a:r>
              <a:rPr lang="cs-CZ" dirty="0" smtClean="0"/>
              <a:t>zákazníkům </a:t>
            </a:r>
            <a:r>
              <a:rPr lang="cs-CZ" dirty="0" smtClean="0"/>
              <a:t>s </a:t>
            </a:r>
            <a:r>
              <a:rPr lang="cs-CZ" dirty="0" smtClean="0"/>
              <a:t>vědomím </a:t>
            </a:r>
            <a:r>
              <a:rPr lang="cs-CZ" dirty="0" smtClean="0"/>
              <a:t>toho, že „celek je </a:t>
            </a:r>
            <a:r>
              <a:rPr lang="cs-CZ" dirty="0" smtClean="0"/>
              <a:t>větší než součet </a:t>
            </a:r>
            <a:r>
              <a:rPr lang="cs-CZ" dirty="0" smtClean="0"/>
              <a:t>jeho </a:t>
            </a:r>
            <a:r>
              <a:rPr lang="cs-CZ" dirty="0" smtClean="0"/>
              <a:t>jednotlivých částí</a:t>
            </a:r>
          </a:p>
          <a:p>
            <a:r>
              <a:rPr lang="cs-CZ" dirty="0" smtClean="0"/>
              <a:t>integrovány musí být </a:t>
            </a:r>
            <a:r>
              <a:rPr lang="cs-CZ" dirty="0" smtClean="0"/>
              <a:t>i </a:t>
            </a:r>
            <a:r>
              <a:rPr lang="cs-CZ" dirty="0" smtClean="0"/>
              <a:t>jednotlivé marketingové dílčí </a:t>
            </a:r>
            <a:r>
              <a:rPr lang="cs-CZ" dirty="0" smtClean="0"/>
              <a:t>mixy a </a:t>
            </a:r>
            <a:r>
              <a:rPr lang="cs-CZ" dirty="0" smtClean="0"/>
              <a:t>marketingový </a:t>
            </a:r>
            <a:r>
              <a:rPr lang="cs-CZ" dirty="0" smtClean="0"/>
              <a:t>mix jako </a:t>
            </a:r>
            <a:r>
              <a:rPr lang="cs-CZ" dirty="0" smtClean="0"/>
              <a:t>celek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Interní marketing (</a:t>
            </a:r>
            <a:r>
              <a:rPr lang="cs-CZ" b="1" dirty="0" err="1" smtClean="0"/>
              <a:t>internal</a:t>
            </a:r>
            <a:r>
              <a:rPr lang="cs-CZ" b="1" dirty="0" smtClean="0"/>
              <a:t> marketing)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zajišťuje</a:t>
            </a:r>
            <a:r>
              <a:rPr lang="cs-CZ" dirty="0" smtClean="0"/>
              <a:t>, aby </a:t>
            </a:r>
            <a:r>
              <a:rPr lang="cs-CZ" dirty="0" smtClean="0"/>
              <a:t>každý </a:t>
            </a:r>
            <a:r>
              <a:rPr lang="cs-CZ" dirty="0" smtClean="0"/>
              <a:t>ve firmě </a:t>
            </a:r>
            <a:r>
              <a:rPr lang="cs-CZ" dirty="0" smtClean="0"/>
              <a:t>zastával vhodné marketingové zásady</a:t>
            </a:r>
            <a:r>
              <a:rPr lang="cs-CZ" dirty="0" smtClean="0"/>
              <a:t>, </a:t>
            </a:r>
            <a:r>
              <a:rPr lang="cs-CZ" dirty="0" smtClean="0"/>
              <a:t>zvláště vedení</a:t>
            </a:r>
          </a:p>
          <a:p>
            <a:r>
              <a:rPr lang="cs-CZ" dirty="0" smtClean="0"/>
              <a:t>má </a:t>
            </a:r>
            <a:r>
              <a:rPr lang="cs-CZ" dirty="0" smtClean="0"/>
              <a:t>za </a:t>
            </a:r>
            <a:r>
              <a:rPr lang="cs-CZ" dirty="0" smtClean="0"/>
              <a:t>úkol přijímat</a:t>
            </a:r>
            <a:r>
              <a:rPr lang="cs-CZ" dirty="0" smtClean="0"/>
              <a:t>, </a:t>
            </a:r>
            <a:r>
              <a:rPr lang="cs-CZ" dirty="0" smtClean="0"/>
              <a:t>zaučovat a </a:t>
            </a:r>
            <a:r>
              <a:rPr lang="cs-CZ" dirty="0" smtClean="0"/>
              <a:t>motivovat </a:t>
            </a:r>
            <a:r>
              <a:rPr lang="cs-CZ" dirty="0" smtClean="0"/>
              <a:t>schopné </a:t>
            </a:r>
            <a:r>
              <a:rPr lang="cs-CZ" dirty="0" smtClean="0"/>
              <a:t>zaměstnance, </a:t>
            </a:r>
            <a:r>
              <a:rPr lang="cs-CZ" dirty="0" smtClean="0"/>
              <a:t>kteří chtějí </a:t>
            </a:r>
            <a:r>
              <a:rPr lang="cs-CZ" dirty="0" smtClean="0"/>
              <a:t>dobře sloužit </a:t>
            </a:r>
            <a:r>
              <a:rPr lang="cs-CZ" dirty="0" smtClean="0"/>
              <a:t>zákazníkům </a:t>
            </a:r>
          </a:p>
          <a:p>
            <a:r>
              <a:rPr lang="cs-CZ" dirty="0" smtClean="0"/>
              <a:t>j</a:t>
            </a:r>
            <a:r>
              <a:rPr lang="cs-CZ" dirty="0" smtClean="0"/>
              <a:t>e nutné </a:t>
            </a:r>
            <a:r>
              <a:rPr lang="cs-CZ" dirty="0" smtClean="0"/>
              <a:t>si </a:t>
            </a:r>
            <a:r>
              <a:rPr lang="cs-CZ" dirty="0" smtClean="0"/>
              <a:t>uvědomit, že </a:t>
            </a:r>
            <a:r>
              <a:rPr lang="cs-CZ" dirty="0" smtClean="0"/>
              <a:t>marketing </a:t>
            </a:r>
            <a:r>
              <a:rPr lang="cs-CZ" dirty="0" smtClean="0"/>
              <a:t>není </a:t>
            </a:r>
            <a:r>
              <a:rPr lang="cs-CZ" dirty="0" smtClean="0"/>
              <a:t>jen </a:t>
            </a:r>
            <a:r>
              <a:rPr lang="cs-CZ" dirty="0" smtClean="0"/>
              <a:t>záležitostí jediného pracovníka </a:t>
            </a:r>
            <a:r>
              <a:rPr lang="cs-CZ" dirty="0" smtClean="0"/>
              <a:t>nebo </a:t>
            </a:r>
            <a:r>
              <a:rPr lang="cs-CZ" dirty="0" smtClean="0"/>
              <a:t>oddělení </a:t>
            </a:r>
            <a:r>
              <a:rPr lang="cs-CZ" dirty="0" smtClean="0"/>
              <a:t>či </a:t>
            </a:r>
            <a:r>
              <a:rPr lang="cs-CZ" dirty="0" smtClean="0"/>
              <a:t>útvaru</a:t>
            </a:r>
            <a:r>
              <a:rPr lang="cs-CZ" dirty="0" smtClean="0"/>
              <a:t>, </a:t>
            </a:r>
            <a:r>
              <a:rPr lang="cs-CZ" dirty="0" smtClean="0"/>
              <a:t>ale je záležitostí všech</a:t>
            </a:r>
          </a:p>
          <a:p>
            <a:r>
              <a:rPr lang="cs-CZ" dirty="0" smtClean="0"/>
              <a:t>p</a:t>
            </a:r>
            <a:r>
              <a:rPr lang="cs-CZ" dirty="0" smtClean="0"/>
              <a:t>rostupuje vizí, misí </a:t>
            </a:r>
            <a:r>
              <a:rPr lang="cs-CZ" dirty="0" smtClean="0"/>
              <a:t>a </a:t>
            </a:r>
            <a:r>
              <a:rPr lang="cs-CZ" dirty="0" smtClean="0"/>
              <a:t>celým strategickým plánováním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Sdílený </a:t>
            </a:r>
            <a:r>
              <a:rPr lang="cs-CZ" b="1" dirty="0" smtClean="0"/>
              <a:t>marketing (cause-</a:t>
            </a:r>
            <a:br>
              <a:rPr lang="cs-CZ" b="1" dirty="0" smtClean="0"/>
            </a:br>
            <a:r>
              <a:rPr lang="cs-CZ" b="1" dirty="0" smtClean="0"/>
              <a:t>-</a:t>
            </a:r>
            <a:r>
              <a:rPr lang="cs-CZ" b="1" dirty="0" err="1" smtClean="0"/>
              <a:t>related</a:t>
            </a:r>
            <a:r>
              <a:rPr lang="cs-CZ" b="1" dirty="0" smtClean="0"/>
              <a:t> marketing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dirty="0" smtClean="0"/>
              <a:t>alší forma společenského pojetí marketingu</a:t>
            </a:r>
          </a:p>
          <a:p>
            <a:r>
              <a:rPr lang="cs-CZ" dirty="0" smtClean="0"/>
              <a:t>podporuje řešení problémů určité cílové </a:t>
            </a:r>
            <a:r>
              <a:rPr lang="cs-CZ" dirty="0" smtClean="0"/>
              <a:t>skupiny ve </a:t>
            </a:r>
            <a:r>
              <a:rPr lang="cs-CZ" dirty="0" smtClean="0"/>
              <a:t>společnosti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řiklad: program </a:t>
            </a:r>
            <a:r>
              <a:rPr lang="cs-CZ" dirty="0" smtClean="0"/>
              <a:t>společnosti </a:t>
            </a:r>
            <a:r>
              <a:rPr lang="cs-CZ" dirty="0" err="1" smtClean="0"/>
              <a:t>Avon</a:t>
            </a:r>
            <a:r>
              <a:rPr lang="cs-CZ" dirty="0" smtClean="0"/>
              <a:t>, </a:t>
            </a:r>
            <a:r>
              <a:rPr lang="cs-CZ" dirty="0" smtClean="0"/>
              <a:t>zaměřený </a:t>
            </a:r>
            <a:r>
              <a:rPr lang="cs-CZ" dirty="0" smtClean="0"/>
              <a:t>na „taženi proti rakovině prsu</a:t>
            </a:r>
            <a:r>
              <a:rPr lang="cs-CZ" dirty="0" smtClean="0"/>
              <a:t>“</a:t>
            </a:r>
            <a:endParaRPr lang="cs-CZ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Marketingová koncepce (marketing </a:t>
            </a:r>
            <a:r>
              <a:rPr lang="cs-CZ" b="1" dirty="0" err="1" smtClean="0"/>
              <a:t>conception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</a:t>
            </a:r>
            <a:r>
              <a:rPr lang="cs-CZ" dirty="0" smtClean="0"/>
              <a:t>z </a:t>
            </a:r>
            <a:r>
              <a:rPr lang="cs-CZ" dirty="0" smtClean="0"/>
              <a:t>hypotézy</a:t>
            </a:r>
            <a:r>
              <a:rPr lang="cs-CZ" dirty="0" smtClean="0"/>
              <a:t>, že firma jako celek by </a:t>
            </a:r>
            <a:r>
              <a:rPr lang="cs-CZ" dirty="0" smtClean="0"/>
              <a:t>měla zaměřit své úsilí </a:t>
            </a:r>
            <a:r>
              <a:rPr lang="cs-CZ" dirty="0" smtClean="0"/>
              <a:t>na </a:t>
            </a:r>
            <a:r>
              <a:rPr lang="cs-CZ" dirty="0" smtClean="0"/>
              <a:t>uspokojování cílového zákazníka </a:t>
            </a:r>
            <a:r>
              <a:rPr lang="cs-CZ" dirty="0" smtClean="0"/>
              <a:t>se </a:t>
            </a:r>
            <a:r>
              <a:rPr lang="cs-CZ" dirty="0" smtClean="0"/>
              <a:t>ziskem </a:t>
            </a:r>
          </a:p>
          <a:p>
            <a:r>
              <a:rPr lang="cs-CZ" dirty="0" smtClean="0"/>
              <a:t>spočívá </a:t>
            </a:r>
            <a:r>
              <a:rPr lang="cs-CZ" dirty="0" smtClean="0"/>
              <a:t>na čtyřech </a:t>
            </a:r>
            <a:r>
              <a:rPr lang="cs-CZ" dirty="0" smtClean="0"/>
              <a:t>hlavních pilířích</a:t>
            </a:r>
            <a:r>
              <a:rPr lang="cs-CZ" dirty="0" smtClean="0"/>
              <a:t>: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 soustředění </a:t>
            </a:r>
            <a:r>
              <a:rPr lang="cs-CZ" dirty="0" smtClean="0"/>
              <a:t>se na trh,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</a:t>
            </a:r>
            <a:r>
              <a:rPr lang="cs-CZ" dirty="0" smtClean="0"/>
              <a:t>rientaci </a:t>
            </a:r>
            <a:r>
              <a:rPr lang="pl-PL" dirty="0" smtClean="0"/>
              <a:t>na zakaznika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koordinovaném marketingu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výnosnosti</a:t>
            </a: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</a:t>
            </a:r>
            <a:r>
              <a:rPr lang="cs-CZ" b="1" dirty="0" smtClean="0"/>
              <a:t>kruhy základních marketingových </a:t>
            </a:r>
            <a:r>
              <a:rPr lang="cs-CZ" b="1" dirty="0" smtClean="0"/>
              <a:t>konceptů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potřeba, </a:t>
            </a:r>
            <a:r>
              <a:rPr lang="cs-CZ" dirty="0" smtClean="0"/>
              <a:t>přání, poptávka</a:t>
            </a:r>
            <a:endParaRPr lang="cs-CZ" dirty="0" smtClean="0"/>
          </a:p>
          <a:p>
            <a:r>
              <a:rPr lang="en-US" dirty="0" smtClean="0"/>
              <a:t>c</a:t>
            </a:r>
            <a:r>
              <a:rPr lang="cs-CZ" dirty="0" smtClean="0"/>
              <a:t>í</a:t>
            </a:r>
            <a:r>
              <a:rPr lang="en-US" dirty="0" err="1" smtClean="0"/>
              <a:t>lov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trhy</a:t>
            </a:r>
            <a:r>
              <a:rPr lang="en-US" dirty="0" smtClean="0"/>
              <a:t>, positioning a </a:t>
            </a:r>
            <a:r>
              <a:rPr lang="en-US" smtClean="0"/>
              <a:t>segmentace</a:t>
            </a:r>
            <a:endParaRPr lang="en-US" dirty="0" smtClean="0"/>
          </a:p>
          <a:p>
            <a:r>
              <a:rPr lang="cs-CZ" dirty="0" smtClean="0"/>
              <a:t>nabídky </a:t>
            </a:r>
            <a:r>
              <a:rPr lang="cs-CZ" dirty="0" smtClean="0"/>
              <a:t>a </a:t>
            </a:r>
            <a:r>
              <a:rPr lang="cs-CZ" dirty="0" smtClean="0"/>
              <a:t>značky</a:t>
            </a:r>
            <a:endParaRPr lang="cs-CZ" dirty="0" smtClean="0"/>
          </a:p>
          <a:p>
            <a:r>
              <a:rPr lang="cs-CZ" dirty="0" smtClean="0"/>
              <a:t>hodnota </a:t>
            </a:r>
            <a:r>
              <a:rPr lang="cs-CZ" dirty="0" smtClean="0"/>
              <a:t>a </a:t>
            </a:r>
            <a:r>
              <a:rPr lang="cs-CZ" dirty="0" smtClean="0"/>
              <a:t>uspokojení</a:t>
            </a:r>
            <a:endParaRPr lang="cs-CZ" dirty="0" smtClean="0"/>
          </a:p>
          <a:p>
            <a:r>
              <a:rPr lang="cs-CZ" dirty="0" smtClean="0"/>
              <a:t>marketingové kanály</a:t>
            </a:r>
            <a:endParaRPr lang="cs-CZ" dirty="0" smtClean="0"/>
          </a:p>
          <a:p>
            <a:r>
              <a:rPr lang="cs-CZ" dirty="0" smtClean="0"/>
              <a:t>dodavatelský řetězec</a:t>
            </a:r>
            <a:endParaRPr lang="cs-CZ" dirty="0" smtClean="0"/>
          </a:p>
          <a:p>
            <a:r>
              <a:rPr lang="cs-CZ" dirty="0" smtClean="0"/>
              <a:t>konkurence</a:t>
            </a:r>
            <a:endParaRPr lang="cs-CZ" dirty="0" smtClean="0"/>
          </a:p>
          <a:p>
            <a:r>
              <a:rPr lang="cs-CZ" dirty="0" smtClean="0"/>
              <a:t>marketingové prostředí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Podle časového horizontu realizace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3124</Words>
  <Application>Microsoft Office PowerPoint</Application>
  <PresentationFormat>Předvádění na obrazovce (4:3)</PresentationFormat>
  <Paragraphs>538</Paragraphs>
  <Slides>89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89</vt:i4>
      </vt:variant>
    </vt:vector>
  </HeadingPairs>
  <TitlesOfParts>
    <vt:vector size="90" baseType="lpstr">
      <vt:lpstr>Motiv sady Office</vt:lpstr>
      <vt:lpstr>Strategický management a marketing</vt:lpstr>
      <vt:lpstr>Podnikání</vt:lpstr>
      <vt:lpstr>Podnik</vt:lpstr>
      <vt:lpstr>Společné rysy podniků a firem</vt:lpstr>
      <vt:lpstr>Společné rysy podniků a firem</vt:lpstr>
      <vt:lpstr>Plán</vt:lpstr>
      <vt:lpstr> Podle šíře záběru – komplexnosti</vt:lpstr>
      <vt:lpstr>Podle funkční oblasti</vt:lpstr>
      <vt:lpstr>Podle časového horizontu realizace</vt:lpstr>
      <vt:lpstr>Tvorba a realizace plánu</vt:lpstr>
      <vt:lpstr>Cíle základní(goal)</vt:lpstr>
      <vt:lpstr>Podnikatelská strategie (ps)</vt:lpstr>
      <vt:lpstr>Moderní sloupy západní manažerské literatury</vt:lpstr>
      <vt:lpstr>H. Igor Ansoff</vt:lpstr>
      <vt:lpstr>Gary Hammel a C.K. Prahalada</vt:lpstr>
      <vt:lpstr>Michael E. Porter</vt:lpstr>
      <vt:lpstr>PS</vt:lpstr>
      <vt:lpstr>PS - tvorba a realizace</vt:lpstr>
      <vt:lpstr>Sedm základních etap</vt:lpstr>
      <vt:lpstr>A. Stanovení poslání – mise firmy</vt:lpstr>
      <vt:lpstr>B. Rozbor výchozího stavu – silných a slabých stránek firmy</vt:lpstr>
      <vt:lpstr>Hodnotový řetězec</vt:lpstr>
      <vt:lpstr>Zdroj konkurenční výhody</vt:lpstr>
      <vt:lpstr>Porterovy generické strategie</vt:lpstr>
      <vt:lpstr>C. Rozbor zdrojových možností rozvoje a vytvoření specifických podnikatelských předností firmy</vt:lpstr>
      <vt:lpstr>D. Stanovení soustavy cílů</vt:lpstr>
      <vt:lpstr>Varianty soustavy cílů</vt:lpstr>
      <vt:lpstr>Příklady zájmů interních a externích skupin</vt:lpstr>
      <vt:lpstr>E. Formulace scénářů a výběr vhodné podnikatelské strategie</vt:lpstr>
      <vt:lpstr>Business strategies – podle oborů</vt:lpstr>
      <vt:lpstr>Functional strategies – podle činností</vt:lpstr>
      <vt:lpstr>F. Prověření vhodnosti zvolené strategie</vt:lpstr>
      <vt:lpstr>G. Realizace strategie</vt:lpstr>
      <vt:lpstr>SWOT</vt:lpstr>
      <vt:lpstr>Rozdílnost přístupu podnikatelského jednání v průběhu životního cyklu výroby</vt:lpstr>
      <vt:lpstr>Typy strategií</vt:lpstr>
      <vt:lpstr>Strategie dle aspektu agresivity</vt:lpstr>
      <vt:lpstr>Strategie ofenzivní</vt:lpstr>
      <vt:lpstr>Strategie druhého nejlepšího na trhu</vt:lpstr>
      <vt:lpstr>Strategie defenzivní</vt:lpstr>
      <vt:lpstr>Strategie zůstatková</vt:lpstr>
      <vt:lpstr>Typy strategií</vt:lpstr>
      <vt:lpstr>Porterových 5 konkurenčních sil</vt:lpstr>
      <vt:lpstr>Porterovy generické strategie</vt:lpstr>
      <vt:lpstr>Typy strategií</vt:lpstr>
      <vt:lpstr>Rozvojové strategie</vt:lpstr>
      <vt:lpstr>Typy strategií</vt:lpstr>
      <vt:lpstr>Strategie na úrovni řízení</vt:lpstr>
      <vt:lpstr>Strategie na úrovni korporace</vt:lpstr>
      <vt:lpstr>Strategie na úrovni podniku</vt:lpstr>
      <vt:lpstr>Functional strategies – podle činností</vt:lpstr>
      <vt:lpstr>Konkurence</vt:lpstr>
      <vt:lpstr>Systémově organizované informační zajištění</vt:lpstr>
      <vt:lpstr>Informace pro strategické rozhodování</vt:lpstr>
      <vt:lpstr>Informace pro taktické rozhodování</vt:lpstr>
      <vt:lpstr>Soustava návazných plánů</vt:lpstr>
      <vt:lpstr>Řízení podle cílů - MBO „Management by objectives“</vt:lpstr>
      <vt:lpstr>Varianty soustavy cílů</vt:lpstr>
      <vt:lpstr>Z hlediska investičních cílů a záměrů se strategie dělí na:</vt:lpstr>
      <vt:lpstr>Strategie růstová</vt:lpstr>
      <vt:lpstr>Strategie stabilizační</vt:lpstr>
      <vt:lpstr>Strategie udržení (holding strategy)</vt:lpstr>
      <vt:lpstr>Obranné strategie (defending strategy)</vt:lpstr>
      <vt:lpstr>Strategie zvratové (turnabout/turnaround)</vt:lpstr>
      <vt:lpstr>Strategie útlumová/sklízení (harvesting strategy) </vt:lpstr>
      <vt:lpstr>Strategie na ukončení podnikání (divest/liquidate strategy) </vt:lpstr>
      <vt:lpstr>Strategie zaměřená na prodej (divest strategy) </vt:lpstr>
      <vt:lpstr>Strategie zaměřené na likvidaci (liquidate strategy)</vt:lpstr>
      <vt:lpstr>Strategie ústupu z trhu</vt:lpstr>
      <vt:lpstr>Strategické sítě (strategic network)</vt:lpstr>
      <vt:lpstr>Způsoby vytváření strategických sítí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Spotřebitelsky orientovaná marketingová koncepce</vt:lpstr>
      <vt:lpstr>Cílově orientovaná marketingová koncepce</vt:lpstr>
      <vt:lpstr>Integrovaný marketingový přístup</vt:lpstr>
      <vt:lpstr>Koncepce společenského marketingu</vt:lpstr>
      <vt:lpstr>sociálně ekologická koncepce</vt:lpstr>
      <vt:lpstr>Sociálně etická koncepce</vt:lpstr>
      <vt:lpstr>Holistický marketingový koncept</vt:lpstr>
      <vt:lpstr>Vztahový marketing (relationship marketing)</vt:lpstr>
      <vt:lpstr>Integrovaný marketing (integrated marketing)</vt:lpstr>
      <vt:lpstr>Interní marketing (internal marketing)</vt:lpstr>
      <vt:lpstr>Sdílený marketing (cause- -related marketing)</vt:lpstr>
      <vt:lpstr>Marketingová koncepce (marketing conception)</vt:lpstr>
      <vt:lpstr>Okruhy základních marketingových konceptů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a marketing</dc:title>
  <dc:creator>Javorova Barbora</dc:creator>
  <cp:lastModifiedBy>Javorova Barbora</cp:lastModifiedBy>
  <cp:revision>19</cp:revision>
  <dcterms:created xsi:type="dcterms:W3CDTF">2016-04-08T11:44:37Z</dcterms:created>
  <dcterms:modified xsi:type="dcterms:W3CDTF">2016-05-06T22:22:17Z</dcterms:modified>
</cp:coreProperties>
</file>