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6" r:id="rId5"/>
    <p:sldId id="259" r:id="rId6"/>
    <p:sldId id="260" r:id="rId7"/>
    <p:sldId id="285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8" r:id="rId31"/>
    <p:sldId id="289" r:id="rId32"/>
    <p:sldId id="287" r:id="rId33"/>
    <p:sldId id="290" r:id="rId34"/>
    <p:sldId id="291" r:id="rId35"/>
    <p:sldId id="292" r:id="rId36"/>
    <p:sldId id="293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77091-AA22-47C7-8966-07B6699217B4}" type="datetimeFigureOut">
              <a:rPr lang="cs-CZ" smtClean="0"/>
              <a:pPr/>
              <a:t>19.3.2016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záznamů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typ dokumentu</a:t>
            </a:r>
          </a:p>
          <a:p>
            <a:r>
              <a:rPr lang="cs-CZ" dirty="0" smtClean="0"/>
              <a:t>Poskytují důkazy o shodě s požadavky QMS</a:t>
            </a:r>
          </a:p>
          <a:p>
            <a:r>
              <a:rPr lang="cs-CZ" dirty="0" smtClean="0"/>
              <a:t>Poskytují důkazy o efektivním fungování QMS</a:t>
            </a:r>
          </a:p>
          <a:p>
            <a:r>
              <a:rPr lang="cs-CZ" dirty="0" smtClean="0"/>
              <a:t>Dokumentovaný postup o nakládání se záznamy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Osobní angažovanost </a:t>
            </a:r>
            <a:r>
              <a:rPr lang="cs-CZ" dirty="0" smtClean="0"/>
              <a:t>při uplatňování QMS</a:t>
            </a:r>
          </a:p>
          <a:p>
            <a:r>
              <a:rPr lang="cs-CZ" dirty="0" smtClean="0"/>
              <a:t>Stanovování </a:t>
            </a:r>
            <a:r>
              <a:rPr lang="cs-CZ" b="1" dirty="0" smtClean="0"/>
              <a:t>politiky jakosti</a:t>
            </a:r>
          </a:p>
          <a:p>
            <a:r>
              <a:rPr lang="cs-CZ" dirty="0" smtClean="0"/>
              <a:t>Zajistit stanovování </a:t>
            </a:r>
            <a:r>
              <a:rPr lang="cs-CZ" b="1" dirty="0" smtClean="0"/>
              <a:t>cílů jakosti</a:t>
            </a:r>
          </a:p>
          <a:p>
            <a:r>
              <a:rPr lang="cs-CZ" dirty="0" smtClean="0"/>
              <a:t>Provádět </a:t>
            </a:r>
            <a:r>
              <a:rPr lang="cs-CZ" b="1" dirty="0" smtClean="0"/>
              <a:t>přezkoumávání</a:t>
            </a:r>
            <a:r>
              <a:rPr lang="cs-CZ" dirty="0" smtClean="0"/>
              <a:t> managementu</a:t>
            </a:r>
          </a:p>
          <a:p>
            <a:r>
              <a:rPr lang="cs-CZ" dirty="0" smtClean="0"/>
              <a:t>Zajistit </a:t>
            </a:r>
            <a:r>
              <a:rPr lang="cs-CZ" b="1" dirty="0" smtClean="0"/>
              <a:t>zdroje</a:t>
            </a:r>
          </a:p>
          <a:p>
            <a:r>
              <a:rPr lang="cs-CZ" dirty="0" smtClean="0"/>
              <a:t>Zajistit stanovování a plnění </a:t>
            </a:r>
            <a:r>
              <a:rPr lang="cs-CZ" b="1" dirty="0" smtClean="0"/>
              <a:t>požadavků zákazníka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Odpovědnost managementu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Zajistit </a:t>
            </a:r>
            <a:r>
              <a:rPr lang="cs-CZ" b="1" dirty="0" smtClean="0"/>
              <a:t>plánování</a:t>
            </a:r>
            <a:r>
              <a:rPr lang="cs-CZ" dirty="0" smtClean="0"/>
              <a:t> požadavků QMS</a:t>
            </a:r>
          </a:p>
          <a:p>
            <a:r>
              <a:rPr lang="cs-CZ" dirty="0" smtClean="0"/>
              <a:t>Udržovat </a:t>
            </a:r>
            <a:r>
              <a:rPr lang="cs-CZ" b="1" dirty="0" smtClean="0"/>
              <a:t>integritu</a:t>
            </a:r>
            <a:r>
              <a:rPr lang="cs-CZ" dirty="0" smtClean="0"/>
              <a:t> systému QMS</a:t>
            </a:r>
          </a:p>
          <a:p>
            <a:r>
              <a:rPr lang="cs-CZ" dirty="0" smtClean="0"/>
              <a:t>Jasně stanovit </a:t>
            </a:r>
            <a:r>
              <a:rPr lang="cs-CZ" b="1" dirty="0" smtClean="0"/>
              <a:t>pravomoci</a:t>
            </a:r>
            <a:r>
              <a:rPr lang="cs-CZ" dirty="0" smtClean="0"/>
              <a:t> a </a:t>
            </a:r>
            <a:r>
              <a:rPr lang="cs-CZ" b="1" dirty="0" smtClean="0"/>
              <a:t>odpovědnosti</a:t>
            </a:r>
          </a:p>
          <a:p>
            <a:r>
              <a:rPr lang="cs-CZ" dirty="0" smtClean="0"/>
              <a:t>Určit </a:t>
            </a:r>
            <a:r>
              <a:rPr lang="cs-CZ" b="1" dirty="0" smtClean="0"/>
              <a:t>představitele managementu </a:t>
            </a:r>
            <a:r>
              <a:rPr lang="cs-CZ" dirty="0" smtClean="0"/>
              <a:t>odpovědného za QMS – předkládá </a:t>
            </a:r>
            <a:r>
              <a:rPr lang="cs-CZ" b="1" dirty="0" smtClean="0"/>
              <a:t>zprávy </a:t>
            </a:r>
            <a:r>
              <a:rPr lang="cs-CZ" dirty="0" smtClean="0"/>
              <a:t>vrcholovému vedení</a:t>
            </a:r>
          </a:p>
          <a:p>
            <a:r>
              <a:rPr lang="cs-CZ" dirty="0" smtClean="0"/>
              <a:t>Zajistit efektivní </a:t>
            </a:r>
            <a:r>
              <a:rPr lang="cs-CZ" b="1" dirty="0" smtClean="0"/>
              <a:t>komunikaci </a:t>
            </a:r>
            <a:r>
              <a:rPr lang="cs-CZ" dirty="0" smtClean="0"/>
              <a:t>v organizaci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Přezkoumávání systému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zajištění kontinuity vhodnosti, přiměřenosti a efektivnosti</a:t>
            </a:r>
          </a:p>
          <a:p>
            <a:r>
              <a:rPr lang="cs-CZ" dirty="0" smtClean="0"/>
              <a:t>Zahrnuje posouzení příležitostí pro zlepšení a potřebu změn</a:t>
            </a:r>
          </a:p>
          <a:p>
            <a:r>
              <a:rPr lang="cs-CZ" dirty="0" smtClean="0"/>
              <a:t>Záznamy z přezkoumání se musí udržovat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Vstupy pro přezkoumání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Výsledky auditů</a:t>
            </a:r>
          </a:p>
          <a:p>
            <a:r>
              <a:rPr lang="cs-CZ" dirty="0" smtClean="0"/>
              <a:t>Zpětná vazba od zákazníka</a:t>
            </a:r>
          </a:p>
          <a:p>
            <a:r>
              <a:rPr lang="cs-CZ" dirty="0" smtClean="0"/>
              <a:t>Výkonnost procesů a kvalita produktu</a:t>
            </a:r>
          </a:p>
          <a:p>
            <a:r>
              <a:rPr lang="cs-CZ" dirty="0" smtClean="0"/>
              <a:t>Stav preventivních opatření a opatření k nápravě</a:t>
            </a:r>
          </a:p>
          <a:p>
            <a:r>
              <a:rPr lang="cs-CZ" dirty="0" smtClean="0"/>
              <a:t>Následná opatření z předchozích přezkoumání</a:t>
            </a:r>
          </a:p>
          <a:p>
            <a:r>
              <a:rPr lang="cs-CZ" dirty="0" smtClean="0"/>
              <a:t>Změny, které mohou ovlivnit QMS</a:t>
            </a:r>
          </a:p>
          <a:p>
            <a:r>
              <a:rPr lang="cs-CZ" dirty="0" smtClean="0"/>
              <a:t>Doporučení ke zlepšování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Výstupy z přezkoumání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Rozhodnutí a opatření, která vedou ke:</a:t>
            </a:r>
          </a:p>
          <a:p>
            <a:r>
              <a:rPr lang="cs-CZ" dirty="0" smtClean="0"/>
              <a:t>Zlepšování efektivnosti QMS</a:t>
            </a:r>
          </a:p>
          <a:p>
            <a:r>
              <a:rPr lang="cs-CZ" dirty="0" smtClean="0"/>
              <a:t>Zlepšování procesů</a:t>
            </a:r>
          </a:p>
          <a:p>
            <a:r>
              <a:rPr lang="cs-CZ" dirty="0" smtClean="0"/>
              <a:t>Zlepšování produktu ve vztahu k požadavkům zákazníka</a:t>
            </a:r>
          </a:p>
          <a:p>
            <a:r>
              <a:rPr lang="cs-CZ" dirty="0" smtClean="0"/>
              <a:t>Efektivnějšímu využívání zdrojů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Lidské</a:t>
            </a:r>
          </a:p>
          <a:p>
            <a:r>
              <a:rPr lang="cs-CZ" dirty="0" smtClean="0"/>
              <a:t>Infrastruktura</a:t>
            </a:r>
          </a:p>
          <a:p>
            <a:r>
              <a:rPr lang="cs-CZ" dirty="0" smtClean="0"/>
              <a:t>Pracovní prostředí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Lidské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Ovlivňují jakost produktu</a:t>
            </a:r>
          </a:p>
          <a:p>
            <a:r>
              <a:rPr lang="cs-CZ" dirty="0" smtClean="0"/>
              <a:t>Odborná způsobilost, výcvik, školení</a:t>
            </a:r>
          </a:p>
          <a:p>
            <a:r>
              <a:rPr lang="cs-CZ" dirty="0" smtClean="0"/>
              <a:t>Hodnocení efektivnosti provedených opatření</a:t>
            </a:r>
          </a:p>
          <a:p>
            <a:r>
              <a:rPr lang="cs-CZ" dirty="0" smtClean="0"/>
              <a:t>Motivace pracovníků</a:t>
            </a:r>
          </a:p>
          <a:p>
            <a:r>
              <a:rPr lang="cs-CZ" dirty="0" smtClean="0"/>
              <a:t>Záznamy o vzdělání, výcviku, školení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Infrastruktura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poskytovat shodu s požadavky na produkt</a:t>
            </a:r>
          </a:p>
          <a:p>
            <a:r>
              <a:rPr lang="cs-CZ" dirty="0" smtClean="0"/>
              <a:t>Budovy, pracovní prostory, technické vybavení</a:t>
            </a:r>
          </a:p>
          <a:p>
            <a:r>
              <a:rPr lang="cs-CZ" dirty="0" smtClean="0"/>
              <a:t>Zařízení pro proces (hardware, software)</a:t>
            </a:r>
          </a:p>
          <a:p>
            <a:r>
              <a:rPr lang="cs-CZ" dirty="0" smtClean="0"/>
              <a:t>Zařízení pro podpůrné služby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jakosti – specifikace procesů, zdroje</a:t>
            </a:r>
          </a:p>
          <a:p>
            <a:r>
              <a:rPr lang="cs-CZ" dirty="0" smtClean="0"/>
              <a:t>Požadavky specifikované zákazníkem</a:t>
            </a:r>
          </a:p>
          <a:p>
            <a:r>
              <a:rPr lang="cs-CZ" dirty="0" smtClean="0"/>
              <a:t>Zákonné požadavky</a:t>
            </a:r>
          </a:p>
          <a:p>
            <a:r>
              <a:rPr lang="cs-CZ" dirty="0" smtClean="0"/>
              <a:t>Požadavky nezbytné a doplňující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Před přijetím závazku dodat produkt musí dojít k přezkoumání požadavků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Požadavky na QMS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trvale poskytovat produkt</a:t>
            </a:r>
          </a:p>
          <a:p>
            <a:r>
              <a:rPr lang="cs-CZ" dirty="0"/>
              <a:t>P</a:t>
            </a:r>
            <a:r>
              <a:rPr lang="cs-CZ" dirty="0" smtClean="0"/>
              <a:t>rodukt splňuje požadavky zákazníka a příslušné předpisy</a:t>
            </a:r>
          </a:p>
          <a:p>
            <a:r>
              <a:rPr lang="cs-CZ" dirty="0"/>
              <a:t>Z</a:t>
            </a:r>
            <a:r>
              <a:rPr lang="cs-CZ" dirty="0" smtClean="0"/>
              <a:t>vyšování spokojenosti zákazníka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Komunikace se zákazníkem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o produktu</a:t>
            </a:r>
          </a:p>
          <a:p>
            <a:r>
              <a:rPr lang="cs-CZ" dirty="0" smtClean="0"/>
              <a:t>Vyřizování poptávek, objednávek a smluv včetně změn</a:t>
            </a:r>
          </a:p>
          <a:p>
            <a:r>
              <a:rPr lang="cs-CZ" dirty="0" smtClean="0"/>
              <a:t>Zpětná vazba od zákazníka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Návrh a vývoj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plánovat a řídit návrh a vývoj produktu:</a:t>
            </a:r>
          </a:p>
          <a:p>
            <a:pPr>
              <a:buFontTx/>
              <a:buChar char="-"/>
            </a:pPr>
            <a:r>
              <a:rPr lang="cs-CZ" dirty="0" smtClean="0"/>
              <a:t>Etapy návrhu a vývoje</a:t>
            </a:r>
          </a:p>
          <a:p>
            <a:pPr>
              <a:buFontTx/>
              <a:buChar char="-"/>
            </a:pPr>
            <a:r>
              <a:rPr lang="cs-CZ" dirty="0" smtClean="0"/>
              <a:t>Přezkoumání, ověřování a validaci každé etapy</a:t>
            </a:r>
          </a:p>
          <a:p>
            <a:pPr>
              <a:buFontTx/>
              <a:buChar char="-"/>
            </a:pPr>
            <a:r>
              <a:rPr lang="cs-CZ" dirty="0" smtClean="0"/>
              <a:t>Odpovědnost a pravomoci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Vstupy</a:t>
            </a:r>
            <a:r>
              <a:rPr lang="cs-CZ" dirty="0" smtClean="0"/>
              <a:t> pro návrh a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na funkčnost a provedení</a:t>
            </a:r>
          </a:p>
          <a:p>
            <a:r>
              <a:rPr lang="cs-CZ" dirty="0" smtClean="0"/>
              <a:t>Aplikovatelné zákonné požadavky a předpisy</a:t>
            </a:r>
          </a:p>
          <a:p>
            <a:r>
              <a:rPr lang="cs-CZ" dirty="0" smtClean="0"/>
              <a:t>Informace odvozené z předchozích návrhů</a:t>
            </a:r>
          </a:p>
          <a:p>
            <a:r>
              <a:rPr lang="cs-CZ" dirty="0" smtClean="0"/>
              <a:t>Další podstatné požadavky</a:t>
            </a:r>
          </a:p>
          <a:p>
            <a:r>
              <a:rPr lang="cs-CZ" dirty="0" smtClean="0"/>
              <a:t>Přezkoumány z hlediska přiměřenosti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Výstupy</a:t>
            </a:r>
            <a:r>
              <a:rPr lang="cs-CZ" dirty="0" smtClean="0"/>
              <a:t> z návrhu a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Splňují požadavky na návrh a vývoj</a:t>
            </a:r>
          </a:p>
          <a:p>
            <a:r>
              <a:rPr lang="cs-CZ" dirty="0" smtClean="0"/>
              <a:t>Poskytují vhodné informace pro nakupování, výrobu a poskytování služeb</a:t>
            </a:r>
          </a:p>
          <a:p>
            <a:r>
              <a:rPr lang="cs-CZ" dirty="0" smtClean="0"/>
              <a:t>Obsahují přejímací kriteria na produkt</a:t>
            </a:r>
          </a:p>
          <a:p>
            <a:r>
              <a:rPr lang="cs-CZ" dirty="0" smtClean="0"/>
              <a:t>Specifikují znaky produktu, které jsou podstatné pro jeho bezpečné a správné používání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Přezkoumávání</a:t>
            </a:r>
          </a:p>
          <a:p>
            <a:r>
              <a:rPr lang="cs-CZ" dirty="0" smtClean="0"/>
              <a:t>Ověřování</a:t>
            </a:r>
          </a:p>
          <a:p>
            <a:r>
              <a:rPr lang="cs-CZ" dirty="0" smtClean="0"/>
              <a:t>Validace</a:t>
            </a:r>
          </a:p>
          <a:p>
            <a:r>
              <a:rPr lang="cs-CZ" dirty="0" smtClean="0"/>
              <a:t>Řízení změn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Nakupování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Nakupovaný produkt musí vyhovovat specifickým požadavkům</a:t>
            </a:r>
          </a:p>
          <a:p>
            <a:r>
              <a:rPr lang="cs-CZ" dirty="0" smtClean="0"/>
              <a:t>Organizace hodnotí a vybírá dodavatele podle schopnosti dodávat produkt v souladu s požadavky organizace</a:t>
            </a:r>
          </a:p>
          <a:p>
            <a:r>
              <a:rPr lang="cs-CZ" dirty="0" smtClean="0"/>
              <a:t>Záznamy o výsledcích </a:t>
            </a:r>
            <a:r>
              <a:rPr lang="cs-CZ" b="1" dirty="0" smtClean="0"/>
              <a:t>hodnocení dodavatelů</a:t>
            </a:r>
          </a:p>
          <a:p>
            <a:r>
              <a:rPr lang="cs-CZ" dirty="0" smtClean="0"/>
              <a:t>Organizace zajistí specifikaci požadavků pro nakupování dříve než je sdělí dodavateli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Výroba a poskytování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Podmínky :</a:t>
            </a:r>
          </a:p>
          <a:p>
            <a:r>
              <a:rPr lang="cs-CZ" dirty="0" smtClean="0"/>
              <a:t>Informace o znacích produktu</a:t>
            </a:r>
          </a:p>
          <a:p>
            <a:r>
              <a:rPr lang="cs-CZ" dirty="0" smtClean="0"/>
              <a:t>Vhodné zařízení</a:t>
            </a:r>
          </a:p>
          <a:p>
            <a:r>
              <a:rPr lang="cs-CZ" dirty="0" smtClean="0"/>
              <a:t>Monitorovací a měřicí zařízení</a:t>
            </a:r>
          </a:p>
          <a:p>
            <a:r>
              <a:rPr lang="cs-CZ" dirty="0" smtClean="0"/>
              <a:t>Monitorování a měření</a:t>
            </a:r>
          </a:p>
          <a:p>
            <a:r>
              <a:rPr lang="cs-CZ" dirty="0" smtClean="0"/>
              <a:t>Validace procesů výroby a poskytování služeb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Identifikace a sledovatelnost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identifikovat status produktu s ohledem na požadavky na monitorování a měření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Majetek zákazníka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identifikovat, ověřovat, chránit a zabezpečovat majetek zákazníka poskytnutý k použití nebo začlenění do produktu.</a:t>
            </a:r>
          </a:p>
          <a:p>
            <a:r>
              <a:rPr lang="cs-CZ" dirty="0" smtClean="0"/>
              <a:t>Udržovat o všem záznamy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Ochrana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zachovávat shodu produktu v průběhu zpracování a dodání.</a:t>
            </a:r>
          </a:p>
          <a:p>
            <a:r>
              <a:rPr lang="cs-CZ" dirty="0" smtClean="0"/>
              <a:t>Zachování shody – identifikace, manipulace, balení, skladování,  ochrana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Požadavky na organizaci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Identifikovat procesy</a:t>
            </a:r>
          </a:p>
          <a:p>
            <a:r>
              <a:rPr lang="cs-CZ" dirty="0" smtClean="0"/>
              <a:t>Určovat posloupnost a vzájemné působení procesů</a:t>
            </a:r>
          </a:p>
          <a:p>
            <a:r>
              <a:rPr lang="cs-CZ" dirty="0" smtClean="0"/>
              <a:t>Určovat kritéria a metody pro zajištění fungování a řízení procesů</a:t>
            </a:r>
          </a:p>
          <a:p>
            <a:r>
              <a:rPr lang="cs-CZ" dirty="0" smtClean="0"/>
              <a:t>Zajistit dostupnost zdrojů</a:t>
            </a:r>
          </a:p>
          <a:p>
            <a:r>
              <a:rPr lang="cs-CZ" dirty="0" smtClean="0"/>
              <a:t>Monitorovat, měřit a  analyzovat procesy</a:t>
            </a:r>
          </a:p>
          <a:p>
            <a:r>
              <a:rPr lang="cs-CZ" dirty="0" smtClean="0"/>
              <a:t>Uplatňovat opatření pro zlepšování procesů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Příručka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oblasti QMS</a:t>
            </a:r>
          </a:p>
          <a:p>
            <a:r>
              <a:rPr lang="cs-CZ" dirty="0" smtClean="0"/>
              <a:t>Dokumentované postupy vytvořené pro systém QMS</a:t>
            </a:r>
          </a:p>
          <a:p>
            <a:r>
              <a:rPr lang="cs-CZ" dirty="0" smtClean="0"/>
              <a:t>Popis vzájemného působení mezi procesy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Příručka jakosti - účel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popis a uplatnění efektivního systému managementu jakosti</a:t>
            </a:r>
          </a:p>
          <a:p>
            <a:r>
              <a:rPr lang="cs-CZ" dirty="0" smtClean="0"/>
              <a:t>zajištění kontinuity systému managementu jakosti a jeho požadavků za měnících se okolností</a:t>
            </a:r>
          </a:p>
          <a:p>
            <a:r>
              <a:rPr lang="cs-CZ" dirty="0" smtClean="0"/>
              <a:t>zajištění dokumentovaných podkladů pro prověřování systému managementu jakosti a prokazování shody s požadavky normy ČSN EN ISO 9001:2009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Příručka jakosti -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	Úvod</a:t>
            </a:r>
          </a:p>
          <a:p>
            <a:r>
              <a:rPr lang="cs-CZ" dirty="0" smtClean="0"/>
              <a:t>II	Odpovědnost vedení</a:t>
            </a:r>
          </a:p>
          <a:p>
            <a:r>
              <a:rPr lang="cs-CZ" dirty="0" smtClean="0"/>
              <a:t>III	Management zdrojů </a:t>
            </a:r>
          </a:p>
          <a:p>
            <a:r>
              <a:rPr lang="cs-CZ" dirty="0" smtClean="0"/>
              <a:t>IV	Realizace služeb</a:t>
            </a:r>
          </a:p>
          <a:p>
            <a:r>
              <a:rPr lang="cs-CZ" dirty="0" smtClean="0"/>
              <a:t>V 	Měření, analýza a zlepšování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Část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Požadavky zákazníků</a:t>
            </a:r>
          </a:p>
          <a:p>
            <a:r>
              <a:rPr lang="cs-CZ" dirty="0" smtClean="0"/>
              <a:t>Zákonné požadavky</a:t>
            </a:r>
          </a:p>
          <a:p>
            <a:pPr lvl="0"/>
            <a:r>
              <a:rPr lang="cs-CZ" dirty="0" smtClean="0"/>
              <a:t>Plánování</a:t>
            </a:r>
          </a:p>
          <a:p>
            <a:r>
              <a:rPr lang="cs-CZ" dirty="0" smtClean="0"/>
              <a:t>Odpovědnost, pravomoc a komunikace</a:t>
            </a:r>
          </a:p>
          <a:p>
            <a:pPr lvl="0"/>
            <a:r>
              <a:rPr lang="cs-CZ" dirty="0" smtClean="0"/>
              <a:t>Řízení dokumentů</a:t>
            </a:r>
          </a:p>
          <a:p>
            <a:pPr lvl="0"/>
            <a:r>
              <a:rPr lang="cs-CZ" dirty="0" smtClean="0"/>
              <a:t>Přezkoumání vedením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Část III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Ekonomika</a:t>
            </a:r>
          </a:p>
          <a:p>
            <a:r>
              <a:rPr lang="cs-CZ" dirty="0" smtClean="0"/>
              <a:t>Personální management</a:t>
            </a:r>
          </a:p>
          <a:p>
            <a:r>
              <a:rPr lang="cs-CZ" dirty="0" smtClean="0"/>
              <a:t>Budovy, zařízení</a:t>
            </a:r>
          </a:p>
          <a:p>
            <a:r>
              <a:rPr lang="cs-CZ" dirty="0" smtClean="0"/>
              <a:t>IT</a:t>
            </a:r>
          </a:p>
          <a:p>
            <a:r>
              <a:rPr lang="cs-CZ" dirty="0" smtClean="0"/>
              <a:t>Pracovní prostředí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Část 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Procesní přístup k realizaci služeb</a:t>
            </a:r>
          </a:p>
          <a:p>
            <a:r>
              <a:rPr lang="cs-CZ" dirty="0" smtClean="0"/>
              <a:t>Jednotlivé procesy podle náplně organizace</a:t>
            </a:r>
          </a:p>
          <a:p>
            <a:r>
              <a:rPr lang="cs-CZ" dirty="0" smtClean="0"/>
              <a:t>Řešení připomínek a stížností</a:t>
            </a:r>
          </a:p>
          <a:p>
            <a:r>
              <a:rPr lang="cs-CZ" dirty="0" smtClean="0"/>
              <a:t>Nakupování</a:t>
            </a:r>
          </a:p>
          <a:p>
            <a:r>
              <a:rPr lang="cs-CZ" dirty="0" smtClean="0"/>
              <a:t>Další požadavky na poskytování služeb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Část 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Spokojenost zákazníků</a:t>
            </a:r>
          </a:p>
          <a:p>
            <a:r>
              <a:rPr lang="cs-CZ" dirty="0" smtClean="0"/>
              <a:t>Interní audit</a:t>
            </a:r>
          </a:p>
          <a:p>
            <a:pPr lvl="0"/>
            <a:r>
              <a:rPr lang="cs-CZ" dirty="0" smtClean="0"/>
              <a:t>Měření a monitorování procesů</a:t>
            </a:r>
          </a:p>
          <a:p>
            <a:pPr lvl="0"/>
            <a:r>
              <a:rPr lang="cs-CZ" dirty="0" smtClean="0"/>
              <a:t>Měření a monitorování produktu</a:t>
            </a:r>
          </a:p>
          <a:p>
            <a:r>
              <a:rPr lang="cs-CZ" dirty="0" smtClean="0"/>
              <a:t>Řízení neshodného produktu</a:t>
            </a:r>
          </a:p>
          <a:p>
            <a:pPr lvl="0"/>
            <a:r>
              <a:rPr lang="cs-CZ" dirty="0" smtClean="0"/>
              <a:t>Zlepšování</a:t>
            </a:r>
          </a:p>
          <a:p>
            <a:pPr lvl="0"/>
            <a:r>
              <a:rPr lang="cs-CZ" dirty="0" smtClean="0"/>
              <a:t>Opatření k nápravě</a:t>
            </a:r>
          </a:p>
          <a:p>
            <a:pPr lvl="0"/>
            <a:r>
              <a:rPr lang="cs-CZ" dirty="0" smtClean="0"/>
              <a:t>Preventivní opatření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23850" y="260350"/>
          <a:ext cx="8988425" cy="6481763"/>
        </p:xfrm>
        <a:graphic>
          <a:graphicData uri="http://schemas.openxmlformats.org/presentationml/2006/ole">
            <p:oleObj spid="_x0000_s1026" name="List" r:id="rId3" imgW="10410801" imgH="8648581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Dokumentace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Prohlášení o politice jakosti a cílech jakosti</a:t>
            </a:r>
          </a:p>
          <a:p>
            <a:r>
              <a:rPr lang="cs-CZ" dirty="0" smtClean="0"/>
              <a:t>Příručka jakosti</a:t>
            </a:r>
          </a:p>
          <a:p>
            <a:r>
              <a:rPr lang="cs-CZ" dirty="0" smtClean="0"/>
              <a:t>Dokumenty pro zajištění plánování, fungování a řízení procesů</a:t>
            </a:r>
          </a:p>
          <a:p>
            <a:r>
              <a:rPr lang="cs-CZ" dirty="0" smtClean="0"/>
              <a:t>Záznamy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Příručka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oblasti QMS</a:t>
            </a:r>
          </a:p>
          <a:p>
            <a:r>
              <a:rPr lang="cs-CZ" dirty="0" smtClean="0"/>
              <a:t>Dokumentované postupy vytvořené pro systém QMS</a:t>
            </a:r>
          </a:p>
          <a:p>
            <a:r>
              <a:rPr lang="cs-CZ" dirty="0" smtClean="0"/>
              <a:t>Popis vzájemného působení mezi procesy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Vyjadřuje </a:t>
            </a:r>
            <a:r>
              <a:rPr lang="cs-CZ" b="1" dirty="0" smtClean="0"/>
              <a:t>záměry organizace</a:t>
            </a:r>
          </a:p>
          <a:p>
            <a:r>
              <a:rPr lang="cs-CZ" dirty="0" smtClean="0"/>
              <a:t>Poskytuje rámec pro </a:t>
            </a:r>
            <a:r>
              <a:rPr lang="cs-CZ" b="1" dirty="0" smtClean="0"/>
              <a:t>cíle</a:t>
            </a:r>
          </a:p>
          <a:p>
            <a:r>
              <a:rPr lang="cs-CZ" dirty="0" smtClean="0"/>
              <a:t>Pro organizaci srozumitelná a pochopena</a:t>
            </a:r>
          </a:p>
          <a:p>
            <a:r>
              <a:rPr lang="cs-CZ" dirty="0" smtClean="0"/>
              <a:t>Pravidelně přezkoumávána</a:t>
            </a:r>
          </a:p>
          <a:p>
            <a:r>
              <a:rPr lang="cs-CZ" dirty="0" smtClean="0"/>
              <a:t>Cíle jakosti musí být </a:t>
            </a:r>
            <a:r>
              <a:rPr lang="cs-CZ" b="1" dirty="0" smtClean="0"/>
              <a:t>měřitelné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Dokumentovaný postup pro:</a:t>
            </a:r>
          </a:p>
          <a:p>
            <a:r>
              <a:rPr lang="cs-CZ" dirty="0" smtClean="0"/>
              <a:t>Schvalování dokumentů</a:t>
            </a:r>
          </a:p>
          <a:p>
            <a:r>
              <a:rPr lang="cs-CZ" dirty="0" smtClean="0"/>
              <a:t>Přezkoumávání dokumentů</a:t>
            </a:r>
          </a:p>
          <a:p>
            <a:r>
              <a:rPr lang="cs-CZ" dirty="0" smtClean="0"/>
              <a:t>Zajištění identifikace změn a  aktuálního stavu dokumentů</a:t>
            </a:r>
          </a:p>
          <a:p>
            <a:r>
              <a:rPr lang="cs-CZ" dirty="0" smtClean="0"/>
              <a:t>Zajištění dostupnosti dokumentů v místech používání</a:t>
            </a:r>
          </a:p>
          <a:p>
            <a:r>
              <a:rPr lang="cs-CZ" dirty="0" smtClean="0"/>
              <a:t>Zajištění čitelnosti dokumentů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dokumentů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Zajištění identifikace dokumentů externího původu a řízení jejich distribuce</a:t>
            </a:r>
          </a:p>
          <a:p>
            <a:r>
              <a:rPr lang="cs-CZ" dirty="0" smtClean="0"/>
              <a:t>Zabránění neúmyslného používání zastaralých dokumentů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772</Words>
  <Application>Microsoft Office PowerPoint</Application>
  <PresentationFormat>Předvádění na obrazovce (4:3)</PresentationFormat>
  <Paragraphs>182</Paragraphs>
  <Slides>36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8" baseType="lpstr">
      <vt:lpstr>Motiv sady Office</vt:lpstr>
      <vt:lpstr>List</vt:lpstr>
      <vt:lpstr>Systém managementu jakosti</vt:lpstr>
      <vt:lpstr>Požadavky na QMS</vt:lpstr>
      <vt:lpstr>Požadavky na organizaci</vt:lpstr>
      <vt:lpstr>Snímek 4</vt:lpstr>
      <vt:lpstr>Dokumentace</vt:lpstr>
      <vt:lpstr>Příručka jakosti</vt:lpstr>
      <vt:lpstr>Politika jakosti</vt:lpstr>
      <vt:lpstr>Řízení dokumentů</vt:lpstr>
      <vt:lpstr>Řízení dokumentů - pokračování</vt:lpstr>
      <vt:lpstr>Řízení záznamů</vt:lpstr>
      <vt:lpstr>Odpovědnost managementu</vt:lpstr>
      <vt:lpstr>Odpovědnost managementu - pokračování</vt:lpstr>
      <vt:lpstr>Přezkoumávání systému managementu</vt:lpstr>
      <vt:lpstr>Vstupy pro přezkoumání</vt:lpstr>
      <vt:lpstr>Výstupy z přezkoumání</vt:lpstr>
      <vt:lpstr>Zdroje</vt:lpstr>
      <vt:lpstr>Lidské zdroje</vt:lpstr>
      <vt:lpstr>Infrastruktura</vt:lpstr>
      <vt:lpstr>Realizace produktu</vt:lpstr>
      <vt:lpstr>Komunikace se zákazníkem</vt:lpstr>
      <vt:lpstr>Návrh a vývoj</vt:lpstr>
      <vt:lpstr>Vstupy pro návrh a vývoj</vt:lpstr>
      <vt:lpstr>Výstupy z návrhu a vývoje</vt:lpstr>
      <vt:lpstr>Výstupy</vt:lpstr>
      <vt:lpstr>Nakupování</vt:lpstr>
      <vt:lpstr>Výroba a poskytování služeb</vt:lpstr>
      <vt:lpstr>Identifikace a sledovatelnost</vt:lpstr>
      <vt:lpstr>Majetek zákazníka</vt:lpstr>
      <vt:lpstr>Ochrana produktu</vt:lpstr>
      <vt:lpstr>Příručka jakosti</vt:lpstr>
      <vt:lpstr>Příručka jakosti - účel</vt:lpstr>
      <vt:lpstr>Příručka jakosti - struktura</vt:lpstr>
      <vt:lpstr>Část II</vt:lpstr>
      <vt:lpstr>Část III</vt:lpstr>
      <vt:lpstr>Část IV</vt:lpstr>
      <vt:lpstr>Část V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managementu jakosti</dc:title>
  <dc:creator>Javorova Barbora</dc:creator>
  <cp:lastModifiedBy>Javorova Barbora</cp:lastModifiedBy>
  <cp:revision>26</cp:revision>
  <dcterms:created xsi:type="dcterms:W3CDTF">2011-11-09T13:57:53Z</dcterms:created>
  <dcterms:modified xsi:type="dcterms:W3CDTF">2016-03-19T12:33:36Z</dcterms:modified>
</cp:coreProperties>
</file>