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0" r:id="rId2"/>
    <p:sldId id="267" r:id="rId3"/>
    <p:sldId id="268" r:id="rId4"/>
    <p:sldId id="269" r:id="rId5"/>
    <p:sldId id="270" r:id="rId6"/>
    <p:sldId id="271" r:id="rId7"/>
    <p:sldId id="262" r:id="rId8"/>
    <p:sldId id="27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0AF7F-1B92-484B-A9E2-527AAD025FD7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C5F2A-3794-4362-AB0F-3A5236112E4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B381B6-D296-4751-ABE1-4C8FAB53532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11.4.2015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Tvorba názvů solí ze vzorce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251520" y="764704"/>
            <a:ext cx="87129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Schéma postupu tvorby názvu solí ze vzorce</a:t>
            </a:r>
          </a:p>
        </p:txBody>
      </p:sp>
      <p:sp>
        <p:nvSpPr>
          <p:cNvPr id="9" name="Obdélník 8"/>
          <p:cNvSpPr/>
          <p:nvPr/>
        </p:nvSpPr>
        <p:spPr>
          <a:xfrm>
            <a:off x="539552" y="3140968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Pomocí kationtu ze vzorce soli odvodíme </a:t>
            </a:r>
            <a:r>
              <a:rPr lang="cs-CZ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vzorec a název výchozího hydroxidu.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39552" y="4221088"/>
            <a:ext cx="80732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4"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Pomocí aniontu ze vzorce soli odvodíme </a:t>
            </a:r>
            <a:r>
              <a:rPr lang="cs-CZ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vzorec a název výchozí kyseliny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39552" y="5301208"/>
            <a:ext cx="82256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5"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Z názvů výchozího hydroxidu a výchozí kyseliny odvodíme </a:t>
            </a:r>
            <a:r>
              <a:rPr lang="cs-CZ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název soli.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39552" y="1556792"/>
            <a:ext cx="8073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 2" pitchFamily="18" charset="2"/>
              <a:buAutoNum type="arabicPeriod"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Nejprve určíme </a:t>
            </a:r>
            <a:r>
              <a:rPr lang="cs-CZ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náboj na kationtu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ve vzorci soli.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539552" y="2348880"/>
            <a:ext cx="8225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 startAt="2"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Následně určíme </a:t>
            </a:r>
            <a:r>
              <a:rPr lang="cs-CZ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náboj na aniontu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ve vzorci soli.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2339752" y="2492896"/>
            <a:ext cx="43204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cs-CZ" sz="4800" b="1" baseline="4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+2</a:t>
            </a:r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4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cs-CZ" sz="4800" dirty="0"/>
          </a:p>
        </p:txBody>
      </p:sp>
      <p:sp>
        <p:nvSpPr>
          <p:cNvPr id="8" name="Obdélník 7"/>
          <p:cNvSpPr/>
          <p:nvPr/>
        </p:nvSpPr>
        <p:spPr>
          <a:xfrm>
            <a:off x="611560" y="764705"/>
            <a:ext cx="7848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Vytvořte název následující soli: BaCO</a:t>
            </a:r>
            <a:r>
              <a:rPr lang="cs-CZ" sz="2800" b="1" baseline="-25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Obdélník 8"/>
          <p:cNvSpPr/>
          <p:nvPr/>
        </p:nvSpPr>
        <p:spPr>
          <a:xfrm>
            <a:off x="539552" y="1412777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 2" pitchFamily="18" charset="2"/>
              <a:buAutoNum type="arabicPeriod"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Jako první doplníme elektrický náboj nad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kation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(nad „spermii“):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23528" y="3789040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Podle čeho určujeme náboj nad kationtem ?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95288" y="4293096"/>
            <a:ext cx="84978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Náboj nad kationtem určíme podle čísla skupiny periodické tabulky, ve které se prvek nachází. </a:t>
            </a:r>
            <a:endParaRPr lang="cs-CZ" sz="24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95536" y="5301208"/>
            <a:ext cx="86500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Toto pravidlo platí pouze pro prvky I. a II. skupiny periodické soustavy prvků. </a:t>
            </a:r>
            <a:endParaRPr lang="cs-CZ" sz="24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3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611560" y="908720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2"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Následně podle čísla nad kationtem určíme také číslo nad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aniontem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(nad „vajíčkem“):</a:t>
            </a:r>
          </a:p>
        </p:txBody>
      </p:sp>
      <p:sp>
        <p:nvSpPr>
          <p:cNvPr id="15" name="TextovéPole 4"/>
          <p:cNvSpPr txBox="1">
            <a:spLocks noChangeArrowheads="1"/>
          </p:cNvSpPr>
          <p:nvPr/>
        </p:nvSpPr>
        <p:spPr bwMode="auto">
          <a:xfrm>
            <a:off x="2195736" y="2132856"/>
            <a:ext cx="47527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cs-CZ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48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4800" b="1" baseline="5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-2</a:t>
            </a:r>
            <a:endParaRPr lang="cs-CZ" sz="4800" b="1" baseline="5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323528" y="3356992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Podle čeho určujeme náboj nad aniontem ?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288" y="3933056"/>
            <a:ext cx="8497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Zkontrolujeme, zda nábojové číslo z kationtu spadlo „do kříže“.</a:t>
            </a:r>
            <a:endParaRPr lang="cs-CZ" sz="24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395536" y="4509121"/>
            <a:ext cx="865003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Jestliže nespadlo (jako v případě BaCO</a:t>
            </a:r>
            <a:r>
              <a:rPr lang="cs-CZ" sz="2400" b="1" i="1" baseline="-25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), znamená to, že se muselo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krátit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(s dvojkou)  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na aniontu musí být  nábojové číslo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DVOJKA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395536" y="5733256"/>
            <a:ext cx="880243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V opačném případě (což není u BaCO</a:t>
            </a:r>
            <a:r>
              <a:rPr lang="cs-CZ" sz="2400" b="1" i="1" baseline="-25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), by nad aniontem muselo být nábojové číslo jednička.</a:t>
            </a:r>
            <a:endParaRPr lang="cs-CZ" sz="24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2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899592" y="2348880"/>
            <a:ext cx="74168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Ba(OH)</a:t>
            </a:r>
            <a:r>
              <a:rPr lang="cs-CZ" sz="32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cs-CZ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HYDROXID BARNATÝ</a:t>
            </a:r>
            <a:endParaRPr lang="cs-CZ" sz="3200" dirty="0">
              <a:solidFill>
                <a:srgbClr val="0070C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39552" y="908721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3"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Vzorec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výchozího hydroxidu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odvodíme tak, že ke kationtu doplníme takový počet hydroxidových skupin, kolik udává nábojové číslo kationtu: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11560" y="3501008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4"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Vzorec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výchozí kyseliny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odvodíme tak, že k aniontu doplníme takový počet H</a:t>
            </a:r>
            <a:r>
              <a:rPr lang="cs-CZ" sz="2400" b="1" baseline="4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, kolik udává nábojové číslo aniontu:</a:t>
            </a:r>
          </a:p>
        </p:txBody>
      </p:sp>
      <p:sp>
        <p:nvSpPr>
          <p:cNvPr id="15" name="TextovéPole 4"/>
          <p:cNvSpPr txBox="1">
            <a:spLocks noChangeArrowheads="1"/>
          </p:cNvSpPr>
          <p:nvPr/>
        </p:nvSpPr>
        <p:spPr bwMode="auto">
          <a:xfrm>
            <a:off x="827584" y="4869160"/>
            <a:ext cx="727280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32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32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KYSELINA UHLIČITÁ</a:t>
            </a:r>
            <a:endParaRPr lang="cs-CZ" sz="3200" b="1" baseline="50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899592" y="3501008"/>
            <a:ext cx="74168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hydroxid barnatý</a:t>
            </a:r>
            <a:r>
              <a:rPr lang="cs-CZ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příjmení: </a:t>
            </a:r>
            <a:r>
              <a:rPr lang="cs-CZ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BARNATÝ</a:t>
            </a: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39552" y="908721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5"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K odvození názvu soli lze využít mnemotechnickou pomůcku, kdy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výchozí kyselina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(v roli „maminky“) dává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„jméno“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soli a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výchozí hydroxid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(v roli „tatínka“) dává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„příjmení“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soli: 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11560" y="5157192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defRPr/>
            </a:pPr>
            <a:r>
              <a:rPr lang="cs-CZ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UHLIČITAN </a:t>
            </a:r>
            <a:r>
              <a:rPr lang="cs-CZ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BARNATÝ</a:t>
            </a:r>
            <a:endParaRPr lang="cs-CZ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4"/>
          <p:cNvSpPr txBox="1">
            <a:spLocks noChangeArrowheads="1"/>
          </p:cNvSpPr>
          <p:nvPr/>
        </p:nvSpPr>
        <p:spPr bwMode="auto">
          <a:xfrm>
            <a:off x="827584" y="2708920"/>
            <a:ext cx="72728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kyselina uhličitá 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jméno: </a:t>
            </a:r>
            <a:r>
              <a:rPr lang="cs-CZ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UHLIČITAN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2800" b="1" baseline="5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83568" y="4509120"/>
            <a:ext cx="835292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defRPr/>
            </a:pPr>
            <a:r>
              <a:rPr lang="cs-CZ" sz="2600" b="1" u="sng" dirty="0" smtClean="0">
                <a:solidFill>
                  <a:srgbClr val="00B050"/>
                </a:solidFill>
                <a:latin typeface="Times New Roman"/>
                <a:cs typeface="Times New Roman"/>
              </a:rPr>
              <a:t>Vyvozený název soli: </a:t>
            </a:r>
            <a:endParaRPr lang="cs-CZ" sz="26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549275"/>
            <a:ext cx="8075612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Vytvořte názvy k následujícím vzorcům solí: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8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/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Ca(ClO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Fe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(CO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err="1" smtClean="0">
                <a:latin typeface="Times New Roman" pitchFamily="18" charset="0"/>
                <a:cs typeface="Times New Roman" pitchFamily="18" charset="0"/>
              </a:rPr>
              <a:t>Zn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(ClO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SrSO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Mg(NO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8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915816" y="1557338"/>
            <a:ext cx="3888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chlorečnan vápenatý</a:t>
            </a:r>
            <a:endParaRPr lang="cs-CZ" sz="2400" dirty="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2915816" y="2060575"/>
            <a:ext cx="4320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uhličitan železitý</a:t>
            </a:r>
            <a:endParaRPr lang="cs-CZ" sz="2400" dirty="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2915816" y="2565400"/>
            <a:ext cx="4320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křemičitan draselný</a:t>
            </a:r>
            <a:endParaRPr lang="cs-CZ" sz="2400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2915816" y="3068638"/>
            <a:ext cx="38884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chloristan zinečnatý</a:t>
            </a:r>
            <a:endParaRPr lang="cs-CZ" sz="2400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2915816" y="3573463"/>
            <a:ext cx="4320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síran strontnatý</a:t>
            </a:r>
            <a:endParaRPr lang="cs-CZ" sz="2400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2915816" y="4076700"/>
            <a:ext cx="36724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dusitan hořečnatý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>
                <a:cs typeface="Times New Roman" pitchFamily="18" charset="0"/>
              </a:rPr>
              <a:t>PTÁČEK, Petr. VYUŽITÍ MNEMOTECHNICKÝCH POMŮCEK PŘI VÝUCE CHEMICKÉHO NÁZVOSLOVÍ NA ZÁKLADNÍ ŠKOLE. </a:t>
            </a:r>
            <a:r>
              <a:rPr lang="cs-CZ" sz="2400" b="1" dirty="0" err="1" smtClean="0">
                <a:cs typeface="Times New Roman" pitchFamily="18" charset="0"/>
              </a:rPr>
              <a:t>Journal</a:t>
            </a:r>
            <a:r>
              <a:rPr lang="cs-CZ" sz="2400" b="1" dirty="0" smtClean="0">
                <a:cs typeface="Times New Roman" pitchFamily="18" charset="0"/>
              </a:rPr>
              <a:t> </a:t>
            </a:r>
            <a:r>
              <a:rPr lang="cs-CZ" sz="2400" b="1" dirty="0" err="1" smtClean="0">
                <a:cs typeface="Times New Roman" pitchFamily="18" charset="0"/>
              </a:rPr>
              <a:t>of</a:t>
            </a:r>
            <a:r>
              <a:rPr lang="cs-CZ" sz="2400" b="1" dirty="0" smtClean="0">
                <a:cs typeface="Times New Roman" pitchFamily="18" charset="0"/>
              </a:rPr>
              <a:t> Technology </a:t>
            </a:r>
            <a:r>
              <a:rPr lang="cs-CZ" sz="2400" b="1" dirty="0" err="1" smtClean="0">
                <a:cs typeface="Times New Roman" pitchFamily="18" charset="0"/>
              </a:rPr>
              <a:t>and</a:t>
            </a:r>
            <a:r>
              <a:rPr lang="cs-CZ" sz="2400" b="1" dirty="0" smtClean="0">
                <a:cs typeface="Times New Roman" pitchFamily="18" charset="0"/>
              </a:rPr>
              <a:t> </a:t>
            </a:r>
            <a:r>
              <a:rPr lang="cs-CZ" sz="2400" b="1" dirty="0" err="1" smtClean="0">
                <a:cs typeface="Times New Roman" pitchFamily="18" charset="0"/>
              </a:rPr>
              <a:t>Information</a:t>
            </a:r>
            <a:r>
              <a:rPr lang="cs-CZ" sz="2400" b="1" dirty="0" smtClean="0">
                <a:cs typeface="Times New Roman" pitchFamily="18" charset="0"/>
              </a:rPr>
              <a:t> </a:t>
            </a:r>
            <a:r>
              <a:rPr lang="cs-CZ" sz="2400" b="1" dirty="0" err="1" smtClean="0">
                <a:cs typeface="Times New Roman" pitchFamily="18" charset="0"/>
              </a:rPr>
              <a:t>Education</a:t>
            </a:r>
            <a:r>
              <a:rPr lang="cs-CZ" sz="2400" dirty="0" smtClean="0">
                <a:cs typeface="Times New Roman" pitchFamily="18" charset="0"/>
              </a:rPr>
              <a:t>, Ústí nad Labem: Univerzita J. E. </a:t>
            </a:r>
            <a:r>
              <a:rPr lang="cs-CZ" sz="2400" dirty="0" err="1" smtClean="0">
                <a:cs typeface="Times New Roman" pitchFamily="18" charset="0"/>
              </a:rPr>
              <a:t>Purkyně</a:t>
            </a:r>
            <a:r>
              <a:rPr lang="cs-CZ" sz="2400" dirty="0" smtClean="0">
                <a:cs typeface="Times New Roman" pitchFamily="18" charset="0"/>
              </a:rPr>
              <a:t> Ústí nad Labem, 2011, 1, od s. 44-47, 4 s. ISSN 1803-537X. 2011.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 </a:t>
            </a:r>
            <a:br>
              <a:rPr lang="cs-CZ" sz="2400" dirty="0" smtClean="0"/>
            </a:b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373</TotalTime>
  <Words>403</Words>
  <Application>Microsoft Office PowerPoint</Application>
  <PresentationFormat>Předvádění na obrazovce (4:3)</PresentationFormat>
  <Paragraphs>46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 Tvorba názvů solí ze vzorce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44</cp:revision>
  <dcterms:created xsi:type="dcterms:W3CDTF">2013-01-12T14:46:57Z</dcterms:created>
  <dcterms:modified xsi:type="dcterms:W3CDTF">2015-04-11T13:30:40Z</dcterms:modified>
</cp:coreProperties>
</file>