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1"/>
  </p:notesMasterIdLst>
  <p:sldIdLst>
    <p:sldId id="256" r:id="rId2"/>
    <p:sldId id="257" r:id="rId3"/>
    <p:sldId id="258" r:id="rId4"/>
    <p:sldId id="342" r:id="rId5"/>
    <p:sldId id="294" r:id="rId6"/>
    <p:sldId id="299" r:id="rId7"/>
    <p:sldId id="309" r:id="rId8"/>
    <p:sldId id="354" r:id="rId9"/>
    <p:sldId id="364" r:id="rId10"/>
    <p:sldId id="295" r:id="rId11"/>
    <p:sldId id="296" r:id="rId12"/>
    <p:sldId id="297" r:id="rId13"/>
    <p:sldId id="298" r:id="rId14"/>
    <p:sldId id="271" r:id="rId15"/>
    <p:sldId id="270" r:id="rId16"/>
    <p:sldId id="293" r:id="rId17"/>
    <p:sldId id="272" r:id="rId18"/>
    <p:sldId id="273" r:id="rId19"/>
    <p:sldId id="281" r:id="rId20"/>
    <p:sldId id="278" r:id="rId21"/>
    <p:sldId id="274" r:id="rId22"/>
    <p:sldId id="279" r:id="rId23"/>
    <p:sldId id="341" r:id="rId24"/>
    <p:sldId id="280" r:id="rId25"/>
    <p:sldId id="282" r:id="rId26"/>
    <p:sldId id="283" r:id="rId27"/>
    <p:sldId id="284" r:id="rId28"/>
    <p:sldId id="285" r:id="rId29"/>
    <p:sldId id="287" r:id="rId30"/>
    <p:sldId id="288" r:id="rId31"/>
    <p:sldId id="289" r:id="rId32"/>
    <p:sldId id="290" r:id="rId33"/>
    <p:sldId id="291" r:id="rId34"/>
    <p:sldId id="356" r:id="rId35"/>
    <p:sldId id="357" r:id="rId36"/>
    <p:sldId id="358" r:id="rId37"/>
    <p:sldId id="359" r:id="rId38"/>
    <p:sldId id="360" r:id="rId39"/>
    <p:sldId id="361" r:id="rId40"/>
    <p:sldId id="362" r:id="rId41"/>
    <p:sldId id="363" r:id="rId42"/>
    <p:sldId id="276" r:id="rId43"/>
    <p:sldId id="344" r:id="rId44"/>
    <p:sldId id="345" r:id="rId45"/>
    <p:sldId id="346" r:id="rId46"/>
    <p:sldId id="347" r:id="rId47"/>
    <p:sldId id="348" r:id="rId48"/>
    <p:sldId id="349" r:id="rId49"/>
    <p:sldId id="303" r:id="rId50"/>
    <p:sldId id="350" r:id="rId51"/>
    <p:sldId id="351" r:id="rId52"/>
    <p:sldId id="352" r:id="rId53"/>
    <p:sldId id="353" r:id="rId54"/>
    <p:sldId id="304" r:id="rId55"/>
    <p:sldId id="305" r:id="rId56"/>
    <p:sldId id="306" r:id="rId57"/>
    <p:sldId id="307" r:id="rId58"/>
    <p:sldId id="308" r:id="rId59"/>
    <p:sldId id="310" r:id="rId60"/>
    <p:sldId id="311" r:id="rId61"/>
    <p:sldId id="312" r:id="rId62"/>
    <p:sldId id="313" r:id="rId63"/>
    <p:sldId id="315" r:id="rId64"/>
    <p:sldId id="316" r:id="rId65"/>
    <p:sldId id="317" r:id="rId66"/>
    <p:sldId id="318" r:id="rId67"/>
    <p:sldId id="340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3" r:id="rId9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DEED77-A93E-498C-AD8A-62B6B01B354D}" type="doc">
      <dgm:prSet loTypeId="urn:microsoft.com/office/officeart/2005/8/layout/cycle2" loCatId="cycle" qsTypeId="urn:microsoft.com/office/officeart/2005/8/quickstyle/3d2" qsCatId="3D" csTypeId="urn:microsoft.com/office/officeart/2005/8/colors/accent2_2" csCatId="accent2"/>
      <dgm:spPr/>
      <dgm:t>
        <a:bodyPr/>
        <a:lstStyle/>
        <a:p>
          <a:endParaRPr lang="cs-CZ"/>
        </a:p>
      </dgm:t>
    </dgm:pt>
    <dgm:pt modelId="{97C6B77B-D178-440C-8E7B-FC0683347D7E}">
      <dgm:prSet/>
      <dgm:spPr/>
      <dgm:t>
        <a:bodyPr/>
        <a:lstStyle/>
        <a:p>
          <a:pPr rtl="0"/>
          <a:r>
            <a:rPr lang="cs-CZ" b="1" dirty="0" smtClean="0"/>
            <a:t>KDO JSEM? </a:t>
          </a:r>
          <a:endParaRPr lang="cs-CZ" b="1" dirty="0"/>
        </a:p>
      </dgm:t>
    </dgm:pt>
    <dgm:pt modelId="{CFAA3602-4A4F-4587-A0F6-FD88139AFB3B}" type="parTrans" cxnId="{1CF9E80B-1E0D-407E-991E-C060C0D34E45}">
      <dgm:prSet/>
      <dgm:spPr/>
      <dgm:t>
        <a:bodyPr/>
        <a:lstStyle/>
        <a:p>
          <a:endParaRPr lang="cs-CZ"/>
        </a:p>
      </dgm:t>
    </dgm:pt>
    <dgm:pt modelId="{1429A941-9298-4DDF-83E7-B0F8B4837B8D}" type="sibTrans" cxnId="{1CF9E80B-1E0D-407E-991E-C060C0D34E45}">
      <dgm:prSet/>
      <dgm:spPr/>
      <dgm:t>
        <a:bodyPr/>
        <a:lstStyle/>
        <a:p>
          <a:endParaRPr lang="cs-CZ"/>
        </a:p>
      </dgm:t>
    </dgm:pt>
    <dgm:pt modelId="{8E658083-A06F-4E95-8388-636AD955C789}">
      <dgm:prSet/>
      <dgm:spPr/>
      <dgm:t>
        <a:bodyPr/>
        <a:lstStyle/>
        <a:p>
          <a:pPr rtl="0"/>
          <a:r>
            <a:rPr lang="cs-CZ" b="1" smtClean="0"/>
            <a:t>CO CHCI?</a:t>
          </a:r>
          <a:endParaRPr lang="cs-CZ" b="1" dirty="0"/>
        </a:p>
      </dgm:t>
    </dgm:pt>
    <dgm:pt modelId="{AE30B18D-033B-432D-86DE-7D1FC77007CA}" type="parTrans" cxnId="{A0DCB582-039F-47B9-96D9-C5AED0ADE6CD}">
      <dgm:prSet/>
      <dgm:spPr/>
      <dgm:t>
        <a:bodyPr/>
        <a:lstStyle/>
        <a:p>
          <a:endParaRPr lang="cs-CZ"/>
        </a:p>
      </dgm:t>
    </dgm:pt>
    <dgm:pt modelId="{4E122205-1EB9-415D-B152-186A4C3E7075}" type="sibTrans" cxnId="{A0DCB582-039F-47B9-96D9-C5AED0ADE6CD}">
      <dgm:prSet/>
      <dgm:spPr/>
      <dgm:t>
        <a:bodyPr/>
        <a:lstStyle/>
        <a:p>
          <a:endParaRPr lang="cs-CZ"/>
        </a:p>
      </dgm:t>
    </dgm:pt>
    <dgm:pt modelId="{993CAB1F-D1D1-4570-8335-A9D2EDFE804E}">
      <dgm:prSet/>
      <dgm:spPr/>
      <dgm:t>
        <a:bodyPr/>
        <a:lstStyle/>
        <a:p>
          <a:pPr rtl="0"/>
          <a:r>
            <a:rPr lang="cs-CZ" b="1" smtClean="0"/>
            <a:t>JAK TO UDĚLAT?</a:t>
          </a:r>
          <a:endParaRPr lang="cs-CZ" b="1" dirty="0"/>
        </a:p>
      </dgm:t>
    </dgm:pt>
    <dgm:pt modelId="{BA8CB433-9DB7-43FB-8FC8-B8D85811006A}" type="parTrans" cxnId="{CF3E9E3B-F1A0-41F3-AC50-E1B5135D9134}">
      <dgm:prSet/>
      <dgm:spPr/>
      <dgm:t>
        <a:bodyPr/>
        <a:lstStyle/>
        <a:p>
          <a:endParaRPr lang="cs-CZ"/>
        </a:p>
      </dgm:t>
    </dgm:pt>
    <dgm:pt modelId="{4CFF01D3-9C30-4DA0-8909-E66ECEE3B05D}" type="sibTrans" cxnId="{CF3E9E3B-F1A0-41F3-AC50-E1B5135D9134}">
      <dgm:prSet/>
      <dgm:spPr/>
      <dgm:t>
        <a:bodyPr/>
        <a:lstStyle/>
        <a:p>
          <a:endParaRPr lang="cs-CZ"/>
        </a:p>
      </dgm:t>
    </dgm:pt>
    <dgm:pt modelId="{56930093-BBB7-416B-BECA-0B1ABC18C6F9}" type="pres">
      <dgm:prSet presAssocID="{6FDEED77-A93E-498C-AD8A-62B6B01B354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702A546E-293F-479E-85B4-C31793021E00}" type="pres">
      <dgm:prSet presAssocID="{97C6B77B-D178-440C-8E7B-FC0683347D7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874266D-B999-4606-ABF6-511ADC4D729F}" type="pres">
      <dgm:prSet presAssocID="{1429A941-9298-4DDF-83E7-B0F8B4837B8D}" presName="sibTrans" presStyleLbl="sibTrans2D1" presStyleIdx="0" presStyleCnt="3"/>
      <dgm:spPr/>
      <dgm:t>
        <a:bodyPr/>
        <a:lstStyle/>
        <a:p>
          <a:endParaRPr lang="cs-CZ"/>
        </a:p>
      </dgm:t>
    </dgm:pt>
    <dgm:pt modelId="{0855921C-7043-4DF9-94C0-87137EC69A34}" type="pres">
      <dgm:prSet presAssocID="{1429A941-9298-4DDF-83E7-B0F8B4837B8D}" presName="connectorText" presStyleLbl="sibTrans2D1" presStyleIdx="0" presStyleCnt="3"/>
      <dgm:spPr/>
      <dgm:t>
        <a:bodyPr/>
        <a:lstStyle/>
        <a:p>
          <a:endParaRPr lang="cs-CZ"/>
        </a:p>
      </dgm:t>
    </dgm:pt>
    <dgm:pt modelId="{0BBA0FE4-57E6-4A04-8101-594A0B22955F}" type="pres">
      <dgm:prSet presAssocID="{8E658083-A06F-4E95-8388-636AD955C789}" presName="node" presStyleLbl="node1" presStyleIdx="1" presStyleCnt="3" custRadScaleRad="100159" custRadScaleInc="110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94CEAC4-4E68-47FF-89AC-9035BBFB5EF0}" type="pres">
      <dgm:prSet presAssocID="{4E122205-1EB9-415D-B152-186A4C3E7075}" presName="sibTrans" presStyleLbl="sibTrans2D1" presStyleIdx="1" presStyleCnt="3"/>
      <dgm:spPr/>
      <dgm:t>
        <a:bodyPr/>
        <a:lstStyle/>
        <a:p>
          <a:endParaRPr lang="cs-CZ"/>
        </a:p>
      </dgm:t>
    </dgm:pt>
    <dgm:pt modelId="{A6DA472B-10D0-45EB-979F-2055C047CAB8}" type="pres">
      <dgm:prSet presAssocID="{4E122205-1EB9-415D-B152-186A4C3E7075}" presName="connectorText" presStyleLbl="sibTrans2D1" presStyleIdx="1" presStyleCnt="3"/>
      <dgm:spPr/>
      <dgm:t>
        <a:bodyPr/>
        <a:lstStyle/>
        <a:p>
          <a:endParaRPr lang="cs-CZ"/>
        </a:p>
      </dgm:t>
    </dgm:pt>
    <dgm:pt modelId="{1564D6F2-CE7C-4C7A-AAF2-109177556556}" type="pres">
      <dgm:prSet presAssocID="{993CAB1F-D1D1-4570-8335-A9D2EDFE804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98A6483-9D12-4B3E-AF9D-D86EB801D31E}" type="pres">
      <dgm:prSet presAssocID="{4CFF01D3-9C30-4DA0-8909-E66ECEE3B05D}" presName="sibTrans" presStyleLbl="sibTrans2D1" presStyleIdx="2" presStyleCnt="3"/>
      <dgm:spPr/>
      <dgm:t>
        <a:bodyPr/>
        <a:lstStyle/>
        <a:p>
          <a:endParaRPr lang="cs-CZ"/>
        </a:p>
      </dgm:t>
    </dgm:pt>
    <dgm:pt modelId="{538B86C5-E5D1-4BA5-B2DD-F1231E2E3556}" type="pres">
      <dgm:prSet presAssocID="{4CFF01D3-9C30-4DA0-8909-E66ECEE3B05D}" presName="connectorText" presStyleLbl="sibTrans2D1" presStyleIdx="2" presStyleCnt="3"/>
      <dgm:spPr/>
      <dgm:t>
        <a:bodyPr/>
        <a:lstStyle/>
        <a:p>
          <a:endParaRPr lang="cs-CZ"/>
        </a:p>
      </dgm:t>
    </dgm:pt>
  </dgm:ptLst>
  <dgm:cxnLst>
    <dgm:cxn modelId="{4FE2DEAF-FB5D-4623-9E4E-29602E2E1124}" type="presOf" srcId="{97C6B77B-D178-440C-8E7B-FC0683347D7E}" destId="{702A546E-293F-479E-85B4-C31793021E00}" srcOrd="0" destOrd="0" presId="urn:microsoft.com/office/officeart/2005/8/layout/cycle2"/>
    <dgm:cxn modelId="{B97BDA8B-23C8-4C57-897C-4F247804EC36}" type="presOf" srcId="{4CFF01D3-9C30-4DA0-8909-E66ECEE3B05D}" destId="{538B86C5-E5D1-4BA5-B2DD-F1231E2E3556}" srcOrd="1" destOrd="0" presId="urn:microsoft.com/office/officeart/2005/8/layout/cycle2"/>
    <dgm:cxn modelId="{7EC2C41D-73B9-4AC3-B868-31B368073998}" type="presOf" srcId="{8E658083-A06F-4E95-8388-636AD955C789}" destId="{0BBA0FE4-57E6-4A04-8101-594A0B22955F}" srcOrd="0" destOrd="0" presId="urn:microsoft.com/office/officeart/2005/8/layout/cycle2"/>
    <dgm:cxn modelId="{CF3E9E3B-F1A0-41F3-AC50-E1B5135D9134}" srcId="{6FDEED77-A93E-498C-AD8A-62B6B01B354D}" destId="{993CAB1F-D1D1-4570-8335-A9D2EDFE804E}" srcOrd="2" destOrd="0" parTransId="{BA8CB433-9DB7-43FB-8FC8-B8D85811006A}" sibTransId="{4CFF01D3-9C30-4DA0-8909-E66ECEE3B05D}"/>
    <dgm:cxn modelId="{A0DCB582-039F-47B9-96D9-C5AED0ADE6CD}" srcId="{6FDEED77-A93E-498C-AD8A-62B6B01B354D}" destId="{8E658083-A06F-4E95-8388-636AD955C789}" srcOrd="1" destOrd="0" parTransId="{AE30B18D-033B-432D-86DE-7D1FC77007CA}" sibTransId="{4E122205-1EB9-415D-B152-186A4C3E7075}"/>
    <dgm:cxn modelId="{1CF9E80B-1E0D-407E-991E-C060C0D34E45}" srcId="{6FDEED77-A93E-498C-AD8A-62B6B01B354D}" destId="{97C6B77B-D178-440C-8E7B-FC0683347D7E}" srcOrd="0" destOrd="0" parTransId="{CFAA3602-4A4F-4587-A0F6-FD88139AFB3B}" sibTransId="{1429A941-9298-4DDF-83E7-B0F8B4837B8D}"/>
    <dgm:cxn modelId="{1EA9CFFE-D998-4C6A-B76C-C4C5A07804BD}" type="presOf" srcId="{6FDEED77-A93E-498C-AD8A-62B6B01B354D}" destId="{56930093-BBB7-416B-BECA-0B1ABC18C6F9}" srcOrd="0" destOrd="0" presId="urn:microsoft.com/office/officeart/2005/8/layout/cycle2"/>
    <dgm:cxn modelId="{634DBC6F-8613-49C3-BA67-78A578AB8492}" type="presOf" srcId="{4CFF01D3-9C30-4DA0-8909-E66ECEE3B05D}" destId="{698A6483-9D12-4B3E-AF9D-D86EB801D31E}" srcOrd="0" destOrd="0" presId="urn:microsoft.com/office/officeart/2005/8/layout/cycle2"/>
    <dgm:cxn modelId="{2871E3DD-3BEE-4E70-9269-EFA58B72692D}" type="presOf" srcId="{4E122205-1EB9-415D-B152-186A4C3E7075}" destId="{A6DA472B-10D0-45EB-979F-2055C047CAB8}" srcOrd="1" destOrd="0" presId="urn:microsoft.com/office/officeart/2005/8/layout/cycle2"/>
    <dgm:cxn modelId="{E399D169-AA2D-416A-BC2E-58F618B20E9A}" type="presOf" srcId="{1429A941-9298-4DDF-83E7-B0F8B4837B8D}" destId="{7874266D-B999-4606-ABF6-511ADC4D729F}" srcOrd="0" destOrd="0" presId="urn:microsoft.com/office/officeart/2005/8/layout/cycle2"/>
    <dgm:cxn modelId="{1863C7B8-7399-46F4-AA03-F65F03EEAF8F}" type="presOf" srcId="{993CAB1F-D1D1-4570-8335-A9D2EDFE804E}" destId="{1564D6F2-CE7C-4C7A-AAF2-109177556556}" srcOrd="0" destOrd="0" presId="urn:microsoft.com/office/officeart/2005/8/layout/cycle2"/>
    <dgm:cxn modelId="{6A7FC989-EC3C-4B38-98B8-3FC6798426F1}" type="presOf" srcId="{1429A941-9298-4DDF-83E7-B0F8B4837B8D}" destId="{0855921C-7043-4DF9-94C0-87137EC69A34}" srcOrd="1" destOrd="0" presId="urn:microsoft.com/office/officeart/2005/8/layout/cycle2"/>
    <dgm:cxn modelId="{B0DB21A7-0215-4AE0-BA9E-10B2B1E20038}" type="presOf" srcId="{4E122205-1EB9-415D-B152-186A4C3E7075}" destId="{A94CEAC4-4E68-47FF-89AC-9035BBFB5EF0}" srcOrd="0" destOrd="0" presId="urn:microsoft.com/office/officeart/2005/8/layout/cycle2"/>
    <dgm:cxn modelId="{6F6FA081-0AE9-4203-8BC9-56204FC8E2AF}" type="presParOf" srcId="{56930093-BBB7-416B-BECA-0B1ABC18C6F9}" destId="{702A546E-293F-479E-85B4-C31793021E00}" srcOrd="0" destOrd="0" presId="urn:microsoft.com/office/officeart/2005/8/layout/cycle2"/>
    <dgm:cxn modelId="{2209B8C3-947B-488C-B424-ED0F8EC2287B}" type="presParOf" srcId="{56930093-BBB7-416B-BECA-0B1ABC18C6F9}" destId="{7874266D-B999-4606-ABF6-511ADC4D729F}" srcOrd="1" destOrd="0" presId="urn:microsoft.com/office/officeart/2005/8/layout/cycle2"/>
    <dgm:cxn modelId="{883DE5E8-3CAB-417B-AA18-FBA2A986D526}" type="presParOf" srcId="{7874266D-B999-4606-ABF6-511ADC4D729F}" destId="{0855921C-7043-4DF9-94C0-87137EC69A34}" srcOrd="0" destOrd="0" presId="urn:microsoft.com/office/officeart/2005/8/layout/cycle2"/>
    <dgm:cxn modelId="{F0DABE3C-9E7B-493E-8900-A3F728823A93}" type="presParOf" srcId="{56930093-BBB7-416B-BECA-0B1ABC18C6F9}" destId="{0BBA0FE4-57E6-4A04-8101-594A0B22955F}" srcOrd="2" destOrd="0" presId="urn:microsoft.com/office/officeart/2005/8/layout/cycle2"/>
    <dgm:cxn modelId="{9F822688-4037-4274-957E-A04995EA7A89}" type="presParOf" srcId="{56930093-BBB7-416B-BECA-0B1ABC18C6F9}" destId="{A94CEAC4-4E68-47FF-89AC-9035BBFB5EF0}" srcOrd="3" destOrd="0" presId="urn:microsoft.com/office/officeart/2005/8/layout/cycle2"/>
    <dgm:cxn modelId="{C87C6902-084C-47F3-B356-0714D5CFE201}" type="presParOf" srcId="{A94CEAC4-4E68-47FF-89AC-9035BBFB5EF0}" destId="{A6DA472B-10D0-45EB-979F-2055C047CAB8}" srcOrd="0" destOrd="0" presId="urn:microsoft.com/office/officeart/2005/8/layout/cycle2"/>
    <dgm:cxn modelId="{4F2AA558-76AE-471D-AB27-6534DFDE4F05}" type="presParOf" srcId="{56930093-BBB7-416B-BECA-0B1ABC18C6F9}" destId="{1564D6F2-CE7C-4C7A-AAF2-109177556556}" srcOrd="4" destOrd="0" presId="urn:microsoft.com/office/officeart/2005/8/layout/cycle2"/>
    <dgm:cxn modelId="{9606D4B4-0B24-4FB9-86BA-89274E5B17AB}" type="presParOf" srcId="{56930093-BBB7-416B-BECA-0B1ABC18C6F9}" destId="{698A6483-9D12-4B3E-AF9D-D86EB801D31E}" srcOrd="5" destOrd="0" presId="urn:microsoft.com/office/officeart/2005/8/layout/cycle2"/>
    <dgm:cxn modelId="{3C5A5907-0FC0-4DCA-8421-6303CD601480}" type="presParOf" srcId="{698A6483-9D12-4B3E-AF9D-D86EB801D31E}" destId="{538B86C5-E5D1-4BA5-B2DD-F1231E2E355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358A3D-41BA-4E26-B15B-C65351EA2517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cs-CZ"/>
        </a:p>
      </dgm:t>
    </dgm:pt>
    <dgm:pt modelId="{6846BFBC-91C4-4288-8DDA-B712A705766E}">
      <dgm:prSet phldrT="[Text]"/>
      <dgm:spPr/>
      <dgm:t>
        <a:bodyPr/>
        <a:lstStyle/>
        <a:p>
          <a:r>
            <a:rPr lang="cs-CZ" dirty="0" smtClean="0"/>
            <a:t>já pedagog o sobě vím</a:t>
          </a:r>
          <a:endParaRPr lang="cs-CZ" dirty="0"/>
        </a:p>
      </dgm:t>
    </dgm:pt>
    <dgm:pt modelId="{7CD7F518-0456-478D-A2F7-EBA51F8770A2}" type="parTrans" cxnId="{9F74E722-62D1-4546-98D4-19414BD72B0D}">
      <dgm:prSet/>
      <dgm:spPr/>
      <dgm:t>
        <a:bodyPr/>
        <a:lstStyle/>
        <a:p>
          <a:endParaRPr lang="cs-CZ"/>
        </a:p>
      </dgm:t>
    </dgm:pt>
    <dgm:pt modelId="{51D1B042-91FF-4A70-B911-BB0F88E14E70}" type="sibTrans" cxnId="{9F74E722-62D1-4546-98D4-19414BD72B0D}">
      <dgm:prSet/>
      <dgm:spPr/>
      <dgm:t>
        <a:bodyPr/>
        <a:lstStyle/>
        <a:p>
          <a:endParaRPr lang="cs-CZ"/>
        </a:p>
      </dgm:t>
    </dgm:pt>
    <dgm:pt modelId="{E9E4C717-E2BD-42B8-9D01-3DFC3D3410D2}">
      <dgm:prSet phldrT="[Text]"/>
      <dgm:spPr/>
      <dgm:t>
        <a:bodyPr/>
        <a:lstStyle/>
        <a:p>
          <a:r>
            <a:rPr lang="cs-CZ" dirty="0" smtClean="0"/>
            <a:t>Proč to dělám? motivace</a:t>
          </a:r>
          <a:endParaRPr lang="cs-CZ" dirty="0"/>
        </a:p>
      </dgm:t>
    </dgm:pt>
    <dgm:pt modelId="{882C9974-AB71-4878-BD49-545697677345}" type="parTrans" cxnId="{53238E4D-475C-4C8C-9835-7F44A6CD0D16}">
      <dgm:prSet/>
      <dgm:spPr/>
      <dgm:t>
        <a:bodyPr/>
        <a:lstStyle/>
        <a:p>
          <a:endParaRPr lang="cs-CZ"/>
        </a:p>
      </dgm:t>
    </dgm:pt>
    <dgm:pt modelId="{BEFAC33F-28BF-4D23-9E3F-773049505466}" type="sibTrans" cxnId="{53238E4D-475C-4C8C-9835-7F44A6CD0D16}">
      <dgm:prSet/>
      <dgm:spPr/>
      <dgm:t>
        <a:bodyPr/>
        <a:lstStyle/>
        <a:p>
          <a:endParaRPr lang="cs-CZ"/>
        </a:p>
      </dgm:t>
    </dgm:pt>
    <dgm:pt modelId="{5754E6DF-D556-41EE-8BBE-0C5093484669}">
      <dgm:prSet phldrT="[Text]"/>
      <dgm:spPr/>
      <dgm:t>
        <a:bodyPr/>
        <a:lstStyle/>
        <a:p>
          <a:r>
            <a:rPr lang="cs-CZ" dirty="0" smtClean="0">
              <a:solidFill>
                <a:schemeClr val="accent2">
                  <a:lumMod val="50000"/>
                </a:schemeClr>
              </a:solidFill>
            </a:rPr>
            <a:t>silné stránky</a:t>
          </a:r>
        </a:p>
        <a:p>
          <a:r>
            <a:rPr lang="cs-CZ" dirty="0" smtClean="0">
              <a:solidFill>
                <a:schemeClr val="accent2">
                  <a:lumMod val="75000"/>
                </a:schemeClr>
              </a:solidFill>
            </a:rPr>
            <a:t>... a jak je využít</a:t>
          </a:r>
          <a:endParaRPr lang="cs-CZ" dirty="0">
            <a:solidFill>
              <a:schemeClr val="accent2">
                <a:lumMod val="75000"/>
              </a:schemeClr>
            </a:solidFill>
          </a:endParaRPr>
        </a:p>
      </dgm:t>
    </dgm:pt>
    <dgm:pt modelId="{6CB97C26-E13D-4973-9888-91EE296579EC}" type="parTrans" cxnId="{68963D53-BAE8-428C-9AAC-24B40BC655F4}">
      <dgm:prSet/>
      <dgm:spPr/>
      <dgm:t>
        <a:bodyPr/>
        <a:lstStyle/>
        <a:p>
          <a:endParaRPr lang="cs-CZ"/>
        </a:p>
      </dgm:t>
    </dgm:pt>
    <dgm:pt modelId="{F3392DE7-28D0-444E-BA5E-EB14C2EBE2B2}" type="sibTrans" cxnId="{68963D53-BAE8-428C-9AAC-24B40BC655F4}">
      <dgm:prSet/>
      <dgm:spPr/>
      <dgm:t>
        <a:bodyPr/>
        <a:lstStyle/>
        <a:p>
          <a:endParaRPr lang="cs-CZ"/>
        </a:p>
      </dgm:t>
    </dgm:pt>
    <dgm:pt modelId="{E582AE9D-F2E5-44C3-B042-419B0F7B7641}">
      <dgm:prSet phldrT="[Text]" custT="1"/>
      <dgm:spPr/>
      <dgm:t>
        <a:bodyPr/>
        <a:lstStyle/>
        <a:p>
          <a:r>
            <a:rPr lang="cs-CZ" sz="2400" dirty="0" smtClean="0">
              <a:solidFill>
                <a:schemeClr val="accent2">
                  <a:lumMod val="75000"/>
                </a:schemeClr>
              </a:solidFill>
            </a:rPr>
            <a:t>zaměření</a:t>
          </a:r>
        </a:p>
        <a:p>
          <a:r>
            <a:rPr lang="cs-CZ" sz="1300" dirty="0" smtClean="0"/>
            <a:t>jaký způsob/typ práce a zacházení  s informacemi mi vyhovuje</a:t>
          </a:r>
          <a:endParaRPr lang="cs-CZ" sz="1300" dirty="0"/>
        </a:p>
      </dgm:t>
    </dgm:pt>
    <dgm:pt modelId="{970501BB-1443-4CD2-8748-59EA8698C435}" type="parTrans" cxnId="{44F341B6-2B45-4DF7-8D67-E3DDD0E489E6}">
      <dgm:prSet/>
      <dgm:spPr/>
      <dgm:t>
        <a:bodyPr/>
        <a:lstStyle/>
        <a:p>
          <a:endParaRPr lang="cs-CZ"/>
        </a:p>
      </dgm:t>
    </dgm:pt>
    <dgm:pt modelId="{8B81BC2B-8BB1-4100-ADBD-25C4B85775BF}" type="sibTrans" cxnId="{44F341B6-2B45-4DF7-8D67-E3DDD0E489E6}">
      <dgm:prSet/>
      <dgm:spPr/>
      <dgm:t>
        <a:bodyPr/>
        <a:lstStyle/>
        <a:p>
          <a:endParaRPr lang="cs-CZ"/>
        </a:p>
      </dgm:t>
    </dgm:pt>
    <dgm:pt modelId="{EF4A72DC-2045-4869-8DB7-74425E3E6844}">
      <dgm:prSet custT="1"/>
      <dgm:spPr/>
      <dgm:t>
        <a:bodyPr/>
        <a:lstStyle/>
        <a:p>
          <a:r>
            <a:rPr lang="cs-CZ" sz="2000" dirty="0" smtClean="0">
              <a:solidFill>
                <a:schemeClr val="accent2">
                  <a:lumMod val="50000"/>
                </a:schemeClr>
              </a:solidFill>
            </a:rPr>
            <a:t>slabé stránky</a:t>
          </a:r>
        </a:p>
        <a:p>
          <a:r>
            <a:rPr lang="cs-CZ" sz="1600" dirty="0" smtClean="0">
              <a:solidFill>
                <a:schemeClr val="accent2">
                  <a:lumMod val="75000"/>
                </a:schemeClr>
              </a:solidFill>
            </a:rPr>
            <a:t>... a co s nimi</a:t>
          </a:r>
        </a:p>
        <a:p>
          <a:r>
            <a:rPr lang="cs-CZ" sz="1200" dirty="0" smtClean="0">
              <a:solidFill>
                <a:schemeClr val="accent2">
                  <a:lumMod val="75000"/>
                </a:schemeClr>
              </a:solidFill>
            </a:rPr>
            <a:t>zlepšit * přijmout * kompenzovat</a:t>
          </a:r>
          <a:endParaRPr lang="cs-CZ" sz="1200" dirty="0">
            <a:solidFill>
              <a:schemeClr val="accent2">
                <a:lumMod val="75000"/>
              </a:schemeClr>
            </a:solidFill>
          </a:endParaRPr>
        </a:p>
      </dgm:t>
    </dgm:pt>
    <dgm:pt modelId="{D85E4BBA-C790-4A34-8C62-B55BDF95241C}" type="parTrans" cxnId="{CA19B688-5F52-4A24-81BC-3B6293DCA02C}">
      <dgm:prSet/>
      <dgm:spPr/>
      <dgm:t>
        <a:bodyPr/>
        <a:lstStyle/>
        <a:p>
          <a:endParaRPr lang="cs-CZ"/>
        </a:p>
      </dgm:t>
    </dgm:pt>
    <dgm:pt modelId="{C3943793-8D6D-4E0A-AE04-30D153195217}" type="sibTrans" cxnId="{CA19B688-5F52-4A24-81BC-3B6293DCA02C}">
      <dgm:prSet/>
      <dgm:spPr/>
      <dgm:t>
        <a:bodyPr/>
        <a:lstStyle/>
        <a:p>
          <a:endParaRPr lang="cs-CZ"/>
        </a:p>
      </dgm:t>
    </dgm:pt>
    <dgm:pt modelId="{9C28B605-0E97-442F-A459-7B20DA7F2BF0}">
      <dgm:prSet custT="1"/>
      <dgm:spPr/>
      <dgm:t>
        <a:bodyPr/>
        <a:lstStyle/>
        <a:p>
          <a:r>
            <a:rPr lang="cs-CZ" sz="2800" dirty="0" smtClean="0">
              <a:solidFill>
                <a:schemeClr val="accent2">
                  <a:lumMod val="75000"/>
                </a:schemeClr>
              </a:solidFill>
            </a:rPr>
            <a:t>reakce</a:t>
          </a:r>
        </a:p>
        <a:p>
          <a:r>
            <a:rPr lang="cs-CZ" sz="1300" dirty="0" smtClean="0"/>
            <a:t>emoční  vzorce</a:t>
          </a:r>
        </a:p>
        <a:p>
          <a:r>
            <a:rPr lang="cs-CZ" sz="1300" dirty="0" smtClean="0"/>
            <a:t>výchova, zkušenost</a:t>
          </a:r>
          <a:endParaRPr lang="cs-CZ" sz="1300" dirty="0"/>
        </a:p>
      </dgm:t>
    </dgm:pt>
    <dgm:pt modelId="{836DB3FD-9BC6-4BEB-8F2F-A0EE0D78B99E}" type="parTrans" cxnId="{BF846CE0-B9F7-4575-BB08-625AFE3AF3C3}">
      <dgm:prSet/>
      <dgm:spPr/>
      <dgm:t>
        <a:bodyPr/>
        <a:lstStyle/>
        <a:p>
          <a:endParaRPr lang="cs-CZ"/>
        </a:p>
      </dgm:t>
    </dgm:pt>
    <dgm:pt modelId="{C07CDD6E-45A9-4EF5-801E-261F08E28E11}" type="sibTrans" cxnId="{BF846CE0-B9F7-4575-BB08-625AFE3AF3C3}">
      <dgm:prSet/>
      <dgm:spPr/>
      <dgm:t>
        <a:bodyPr/>
        <a:lstStyle/>
        <a:p>
          <a:endParaRPr lang="cs-CZ"/>
        </a:p>
      </dgm:t>
    </dgm:pt>
    <dgm:pt modelId="{15EB7F37-F9C6-4604-B994-E3B097FBCF0B}">
      <dgm:prSet custT="1"/>
      <dgm:spPr/>
      <dgm:t>
        <a:bodyPr/>
        <a:lstStyle/>
        <a:p>
          <a:r>
            <a:rPr lang="cs-CZ" sz="2400" dirty="0" smtClean="0"/>
            <a:t>limity</a:t>
          </a:r>
        </a:p>
        <a:p>
          <a:r>
            <a:rPr lang="cs-CZ" sz="1600" dirty="0" smtClean="0"/>
            <a:t>přirozené</a:t>
          </a:r>
        </a:p>
        <a:p>
          <a:r>
            <a:rPr lang="cs-CZ" sz="1600" dirty="0" smtClean="0"/>
            <a:t>stanovené</a:t>
          </a:r>
        </a:p>
      </dgm:t>
    </dgm:pt>
    <dgm:pt modelId="{A76E2AC4-3853-4A92-AAC4-EC0C7620F8E8}" type="parTrans" cxnId="{67D327DD-1949-43D5-A891-D9AEED237DBC}">
      <dgm:prSet/>
      <dgm:spPr/>
      <dgm:t>
        <a:bodyPr/>
        <a:lstStyle/>
        <a:p>
          <a:endParaRPr lang="cs-CZ"/>
        </a:p>
      </dgm:t>
    </dgm:pt>
    <dgm:pt modelId="{785EEBD1-6B49-4C91-8914-300C8ABBBF07}" type="sibTrans" cxnId="{67D327DD-1949-43D5-A891-D9AEED237DBC}">
      <dgm:prSet/>
      <dgm:spPr/>
      <dgm:t>
        <a:bodyPr/>
        <a:lstStyle/>
        <a:p>
          <a:endParaRPr lang="cs-CZ"/>
        </a:p>
      </dgm:t>
    </dgm:pt>
    <dgm:pt modelId="{F3A87F3A-5A26-40A0-AF1D-EFF553C39413}">
      <dgm:prSet/>
      <dgm:spPr/>
      <dgm:t>
        <a:bodyPr/>
        <a:lstStyle/>
        <a:p>
          <a:r>
            <a:rPr lang="cs-CZ" dirty="0" smtClean="0"/>
            <a:t>hodnoty</a:t>
          </a:r>
        </a:p>
        <a:p>
          <a:r>
            <a:rPr lang="cs-CZ" dirty="0" smtClean="0"/>
            <a:t>postoje</a:t>
          </a:r>
          <a:endParaRPr lang="cs-CZ" dirty="0"/>
        </a:p>
      </dgm:t>
    </dgm:pt>
    <dgm:pt modelId="{782601BF-23D9-4D4D-B043-2FDA5A445D9E}" type="parTrans" cxnId="{BE64171D-0A93-4997-925F-BB41191EAEE0}">
      <dgm:prSet/>
      <dgm:spPr/>
      <dgm:t>
        <a:bodyPr/>
        <a:lstStyle/>
        <a:p>
          <a:endParaRPr lang="cs-CZ"/>
        </a:p>
      </dgm:t>
    </dgm:pt>
    <dgm:pt modelId="{0B7324CD-9BD5-41A1-96A7-A1155D1E949E}" type="sibTrans" cxnId="{BE64171D-0A93-4997-925F-BB41191EAEE0}">
      <dgm:prSet/>
      <dgm:spPr/>
      <dgm:t>
        <a:bodyPr/>
        <a:lstStyle/>
        <a:p>
          <a:endParaRPr lang="cs-CZ"/>
        </a:p>
      </dgm:t>
    </dgm:pt>
    <dgm:pt modelId="{CE87C16D-E766-463E-BCD0-408211A2E7A4}" type="pres">
      <dgm:prSet presAssocID="{7D358A3D-41BA-4E26-B15B-C65351EA251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F62EA1E3-7F8A-4F8E-88FD-105925919366}" type="pres">
      <dgm:prSet presAssocID="{6846BFBC-91C4-4288-8DDA-B712A705766E}" presName="singleCycle" presStyleCnt="0"/>
      <dgm:spPr/>
    </dgm:pt>
    <dgm:pt modelId="{84C4A93F-DA79-4A8A-9BE9-B3375F1371B7}" type="pres">
      <dgm:prSet presAssocID="{6846BFBC-91C4-4288-8DDA-B712A705766E}" presName="singleCenter" presStyleLbl="node1" presStyleIdx="0" presStyleCnt="8" custScaleY="60991" custLinFactNeighborX="-3595" custLinFactNeighborY="530">
        <dgm:presLayoutVars>
          <dgm:chMax val="7"/>
          <dgm:chPref val="7"/>
        </dgm:presLayoutVars>
      </dgm:prSet>
      <dgm:spPr/>
      <dgm:t>
        <a:bodyPr/>
        <a:lstStyle/>
        <a:p>
          <a:endParaRPr lang="cs-CZ"/>
        </a:p>
      </dgm:t>
    </dgm:pt>
    <dgm:pt modelId="{A92B1F27-CA0C-4740-BE37-63F88C171A22}" type="pres">
      <dgm:prSet presAssocID="{882C9974-AB71-4878-BD49-545697677345}" presName="Name56" presStyleLbl="parChTrans1D2" presStyleIdx="0" presStyleCnt="7"/>
      <dgm:spPr/>
      <dgm:t>
        <a:bodyPr/>
        <a:lstStyle/>
        <a:p>
          <a:endParaRPr lang="cs-CZ"/>
        </a:p>
      </dgm:t>
    </dgm:pt>
    <dgm:pt modelId="{9A346B97-CFBC-42C6-890C-834871145FA8}" type="pres">
      <dgm:prSet presAssocID="{E9E4C717-E2BD-42B8-9D01-3DFC3D3410D2}" presName="text0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3632A3C-5AD7-4008-BD12-CD0B729AF61B}" type="pres">
      <dgm:prSet presAssocID="{6CB97C26-E13D-4973-9888-91EE296579EC}" presName="Name56" presStyleLbl="parChTrans1D2" presStyleIdx="1" presStyleCnt="7"/>
      <dgm:spPr/>
      <dgm:t>
        <a:bodyPr/>
        <a:lstStyle/>
        <a:p>
          <a:endParaRPr lang="cs-CZ"/>
        </a:p>
      </dgm:t>
    </dgm:pt>
    <dgm:pt modelId="{6F29976F-0E0D-4A51-9390-9EAD45785F71}" type="pres">
      <dgm:prSet presAssocID="{5754E6DF-D556-41EE-8BBE-0C5093484669}" presName="text0" presStyleLbl="node1" presStyleIdx="2" presStyleCnt="8" custScaleX="12683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43116EA-9E8C-4700-8FF8-72D49ADE33E2}" type="pres">
      <dgm:prSet presAssocID="{970501BB-1443-4CD2-8748-59EA8698C435}" presName="Name56" presStyleLbl="parChTrans1D2" presStyleIdx="2" presStyleCnt="7"/>
      <dgm:spPr/>
      <dgm:t>
        <a:bodyPr/>
        <a:lstStyle/>
        <a:p>
          <a:endParaRPr lang="cs-CZ"/>
        </a:p>
      </dgm:t>
    </dgm:pt>
    <dgm:pt modelId="{E899E6CF-9DE3-4AC9-BEAB-53257E3564F7}" type="pres">
      <dgm:prSet presAssocID="{E582AE9D-F2E5-44C3-B042-419B0F7B7641}" presName="text0" presStyleLbl="node1" presStyleIdx="3" presStyleCnt="8" custScaleX="238634" custRadScaleRad="131534" custRadScaleInc="9861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90E55AA-2D1B-42E4-8D01-C87885CD77CE}" type="pres">
      <dgm:prSet presAssocID="{D85E4BBA-C790-4A34-8C62-B55BDF95241C}" presName="Name56" presStyleLbl="parChTrans1D2" presStyleIdx="3" presStyleCnt="7"/>
      <dgm:spPr/>
      <dgm:t>
        <a:bodyPr/>
        <a:lstStyle/>
        <a:p>
          <a:endParaRPr lang="cs-CZ"/>
        </a:p>
      </dgm:t>
    </dgm:pt>
    <dgm:pt modelId="{A8C7B3E7-69C2-43FB-97DB-ED506633FF9A}" type="pres">
      <dgm:prSet presAssocID="{EF4A72DC-2045-4869-8DB7-74425E3E6844}" presName="text0" presStyleLbl="node1" presStyleIdx="4" presStyleCnt="8" custScaleX="225240" custScaleY="139302" custRadScaleRad="125228" custRadScaleInc="-25020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8568D60-9C6D-45E4-821E-9F4409E75DAE}" type="pres">
      <dgm:prSet presAssocID="{836DB3FD-9BC6-4BEB-8F2F-A0EE0D78B99E}" presName="Name56" presStyleLbl="parChTrans1D2" presStyleIdx="4" presStyleCnt="7"/>
      <dgm:spPr/>
      <dgm:t>
        <a:bodyPr/>
        <a:lstStyle/>
        <a:p>
          <a:endParaRPr lang="cs-CZ"/>
        </a:p>
      </dgm:t>
    </dgm:pt>
    <dgm:pt modelId="{8F9E0189-3F1D-47C2-A144-73A9B211E641}" type="pres">
      <dgm:prSet presAssocID="{9C28B605-0E97-442F-A459-7B20DA7F2BF0}" presName="text0" presStyleLbl="node1" presStyleIdx="5" presStyleCnt="8" custScaleX="15750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0EA9632-F5C6-4B03-A750-6595CFB53730}" type="pres">
      <dgm:prSet presAssocID="{A76E2AC4-3853-4A92-AAC4-EC0C7620F8E8}" presName="Name56" presStyleLbl="parChTrans1D2" presStyleIdx="5" presStyleCnt="7"/>
      <dgm:spPr/>
      <dgm:t>
        <a:bodyPr/>
        <a:lstStyle/>
        <a:p>
          <a:endParaRPr lang="cs-CZ"/>
        </a:p>
      </dgm:t>
    </dgm:pt>
    <dgm:pt modelId="{866965E4-159F-4D25-AC2D-E4832E57A133}" type="pres">
      <dgm:prSet presAssocID="{15EB7F37-F9C6-4604-B994-E3B097FBCF0B}" presName="text0" presStyleLbl="node1" presStyleIdx="6" presStyleCnt="8" custScaleX="12542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4DC5350-C152-48C2-9984-C3DF8C08D65D}" type="pres">
      <dgm:prSet presAssocID="{782601BF-23D9-4D4D-B043-2FDA5A445D9E}" presName="Name56" presStyleLbl="parChTrans1D2" presStyleIdx="6" presStyleCnt="7"/>
      <dgm:spPr/>
      <dgm:t>
        <a:bodyPr/>
        <a:lstStyle/>
        <a:p>
          <a:endParaRPr lang="cs-CZ"/>
        </a:p>
      </dgm:t>
    </dgm:pt>
    <dgm:pt modelId="{961CF48E-3EB9-4641-9014-DA0CC0E0499A}" type="pres">
      <dgm:prSet presAssocID="{F3A87F3A-5A26-40A0-AF1D-EFF553C39413}" presName="text0" presStyleLbl="node1" presStyleIdx="7" presStyleCnt="8" custScaleX="12221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C9B829D-31F1-433C-AF08-2750AE9C547A}" type="presOf" srcId="{EF4A72DC-2045-4869-8DB7-74425E3E6844}" destId="{A8C7B3E7-69C2-43FB-97DB-ED506633FF9A}" srcOrd="0" destOrd="0" presId="urn:microsoft.com/office/officeart/2008/layout/RadialCluster"/>
    <dgm:cxn modelId="{53238E4D-475C-4C8C-9835-7F44A6CD0D16}" srcId="{6846BFBC-91C4-4288-8DDA-B712A705766E}" destId="{E9E4C717-E2BD-42B8-9D01-3DFC3D3410D2}" srcOrd="0" destOrd="0" parTransId="{882C9974-AB71-4878-BD49-545697677345}" sibTransId="{BEFAC33F-28BF-4D23-9E3F-773049505466}"/>
    <dgm:cxn modelId="{2A3D6A5A-595E-424C-ABAE-18E1726ABB77}" type="presOf" srcId="{882C9974-AB71-4878-BD49-545697677345}" destId="{A92B1F27-CA0C-4740-BE37-63F88C171A22}" srcOrd="0" destOrd="0" presId="urn:microsoft.com/office/officeart/2008/layout/RadialCluster"/>
    <dgm:cxn modelId="{44F341B6-2B45-4DF7-8D67-E3DDD0E489E6}" srcId="{6846BFBC-91C4-4288-8DDA-B712A705766E}" destId="{E582AE9D-F2E5-44C3-B042-419B0F7B7641}" srcOrd="2" destOrd="0" parTransId="{970501BB-1443-4CD2-8748-59EA8698C435}" sibTransId="{8B81BC2B-8BB1-4100-ADBD-25C4B85775BF}"/>
    <dgm:cxn modelId="{710B6C0B-C658-4D9B-BEDA-626C22FA786E}" type="presOf" srcId="{6CB97C26-E13D-4973-9888-91EE296579EC}" destId="{83632A3C-5AD7-4008-BD12-CD0B729AF61B}" srcOrd="0" destOrd="0" presId="urn:microsoft.com/office/officeart/2008/layout/RadialCluster"/>
    <dgm:cxn modelId="{9F74E722-62D1-4546-98D4-19414BD72B0D}" srcId="{7D358A3D-41BA-4E26-B15B-C65351EA2517}" destId="{6846BFBC-91C4-4288-8DDA-B712A705766E}" srcOrd="0" destOrd="0" parTransId="{7CD7F518-0456-478D-A2F7-EBA51F8770A2}" sibTransId="{51D1B042-91FF-4A70-B911-BB0F88E14E70}"/>
    <dgm:cxn modelId="{C9453825-7DB3-4211-A81D-FE89D980FA2F}" type="presOf" srcId="{5754E6DF-D556-41EE-8BBE-0C5093484669}" destId="{6F29976F-0E0D-4A51-9390-9EAD45785F71}" srcOrd="0" destOrd="0" presId="urn:microsoft.com/office/officeart/2008/layout/RadialCluster"/>
    <dgm:cxn modelId="{224151E9-EF9C-47CD-B61F-11C8F5728B8A}" type="presOf" srcId="{F3A87F3A-5A26-40A0-AF1D-EFF553C39413}" destId="{961CF48E-3EB9-4641-9014-DA0CC0E0499A}" srcOrd="0" destOrd="0" presId="urn:microsoft.com/office/officeart/2008/layout/RadialCluster"/>
    <dgm:cxn modelId="{CA19B688-5F52-4A24-81BC-3B6293DCA02C}" srcId="{6846BFBC-91C4-4288-8DDA-B712A705766E}" destId="{EF4A72DC-2045-4869-8DB7-74425E3E6844}" srcOrd="3" destOrd="0" parTransId="{D85E4BBA-C790-4A34-8C62-B55BDF95241C}" sibTransId="{C3943793-8D6D-4E0A-AE04-30D153195217}"/>
    <dgm:cxn modelId="{6342E108-689D-4F7D-B26B-2BB702BB78B4}" type="presOf" srcId="{836DB3FD-9BC6-4BEB-8F2F-A0EE0D78B99E}" destId="{18568D60-9C6D-45E4-821E-9F4409E75DAE}" srcOrd="0" destOrd="0" presId="urn:microsoft.com/office/officeart/2008/layout/RadialCluster"/>
    <dgm:cxn modelId="{1DA55190-8A7C-4453-9298-DF2F753B6A29}" type="presOf" srcId="{A76E2AC4-3853-4A92-AAC4-EC0C7620F8E8}" destId="{D0EA9632-F5C6-4B03-A750-6595CFB53730}" srcOrd="0" destOrd="0" presId="urn:microsoft.com/office/officeart/2008/layout/RadialCluster"/>
    <dgm:cxn modelId="{BE64171D-0A93-4997-925F-BB41191EAEE0}" srcId="{6846BFBC-91C4-4288-8DDA-B712A705766E}" destId="{F3A87F3A-5A26-40A0-AF1D-EFF553C39413}" srcOrd="6" destOrd="0" parTransId="{782601BF-23D9-4D4D-B043-2FDA5A445D9E}" sibTransId="{0B7324CD-9BD5-41A1-96A7-A1155D1E949E}"/>
    <dgm:cxn modelId="{51C1B506-9E9A-46EC-8BAC-12949A7CCE39}" type="presOf" srcId="{D85E4BBA-C790-4A34-8C62-B55BDF95241C}" destId="{990E55AA-2D1B-42E4-8D01-C87885CD77CE}" srcOrd="0" destOrd="0" presId="urn:microsoft.com/office/officeart/2008/layout/RadialCluster"/>
    <dgm:cxn modelId="{68963D53-BAE8-428C-9AAC-24B40BC655F4}" srcId="{6846BFBC-91C4-4288-8DDA-B712A705766E}" destId="{5754E6DF-D556-41EE-8BBE-0C5093484669}" srcOrd="1" destOrd="0" parTransId="{6CB97C26-E13D-4973-9888-91EE296579EC}" sibTransId="{F3392DE7-28D0-444E-BA5E-EB14C2EBE2B2}"/>
    <dgm:cxn modelId="{D46D66F8-1B07-43B7-902F-920B4F2899BC}" type="presOf" srcId="{E9E4C717-E2BD-42B8-9D01-3DFC3D3410D2}" destId="{9A346B97-CFBC-42C6-890C-834871145FA8}" srcOrd="0" destOrd="0" presId="urn:microsoft.com/office/officeart/2008/layout/RadialCluster"/>
    <dgm:cxn modelId="{E2B185C3-9DE3-4713-8B22-6079FC58C763}" type="presOf" srcId="{15EB7F37-F9C6-4604-B994-E3B097FBCF0B}" destId="{866965E4-159F-4D25-AC2D-E4832E57A133}" srcOrd="0" destOrd="0" presId="urn:microsoft.com/office/officeart/2008/layout/RadialCluster"/>
    <dgm:cxn modelId="{C53BB28B-67BC-4730-9D03-1977E297BB30}" type="presOf" srcId="{6846BFBC-91C4-4288-8DDA-B712A705766E}" destId="{84C4A93F-DA79-4A8A-9BE9-B3375F1371B7}" srcOrd="0" destOrd="0" presId="urn:microsoft.com/office/officeart/2008/layout/RadialCluster"/>
    <dgm:cxn modelId="{67D327DD-1949-43D5-A891-D9AEED237DBC}" srcId="{6846BFBC-91C4-4288-8DDA-B712A705766E}" destId="{15EB7F37-F9C6-4604-B994-E3B097FBCF0B}" srcOrd="5" destOrd="0" parTransId="{A76E2AC4-3853-4A92-AAC4-EC0C7620F8E8}" sibTransId="{785EEBD1-6B49-4C91-8914-300C8ABBBF07}"/>
    <dgm:cxn modelId="{5C82FF1D-D778-43C0-8442-414CDE400841}" type="presOf" srcId="{7D358A3D-41BA-4E26-B15B-C65351EA2517}" destId="{CE87C16D-E766-463E-BCD0-408211A2E7A4}" srcOrd="0" destOrd="0" presId="urn:microsoft.com/office/officeart/2008/layout/RadialCluster"/>
    <dgm:cxn modelId="{3942B9D5-E908-4FE0-85B6-999B18C6C822}" type="presOf" srcId="{970501BB-1443-4CD2-8748-59EA8698C435}" destId="{243116EA-9E8C-4700-8FF8-72D49ADE33E2}" srcOrd="0" destOrd="0" presId="urn:microsoft.com/office/officeart/2008/layout/RadialCluster"/>
    <dgm:cxn modelId="{3F44F140-1CAD-4F8A-9600-AC6B2CC38366}" type="presOf" srcId="{E582AE9D-F2E5-44C3-B042-419B0F7B7641}" destId="{E899E6CF-9DE3-4AC9-BEAB-53257E3564F7}" srcOrd="0" destOrd="0" presId="urn:microsoft.com/office/officeart/2008/layout/RadialCluster"/>
    <dgm:cxn modelId="{3F0F33F0-B657-43EA-A7C7-6C50A26BF29D}" type="presOf" srcId="{782601BF-23D9-4D4D-B043-2FDA5A445D9E}" destId="{24DC5350-C152-48C2-9984-C3DF8C08D65D}" srcOrd="0" destOrd="0" presId="urn:microsoft.com/office/officeart/2008/layout/RadialCluster"/>
    <dgm:cxn modelId="{BF846CE0-B9F7-4575-BB08-625AFE3AF3C3}" srcId="{6846BFBC-91C4-4288-8DDA-B712A705766E}" destId="{9C28B605-0E97-442F-A459-7B20DA7F2BF0}" srcOrd="4" destOrd="0" parTransId="{836DB3FD-9BC6-4BEB-8F2F-A0EE0D78B99E}" sibTransId="{C07CDD6E-45A9-4EF5-801E-261F08E28E11}"/>
    <dgm:cxn modelId="{75A57ADA-8238-4545-B54C-334AB5BCB8E6}" type="presOf" srcId="{9C28B605-0E97-442F-A459-7B20DA7F2BF0}" destId="{8F9E0189-3F1D-47C2-A144-73A9B211E641}" srcOrd="0" destOrd="0" presId="urn:microsoft.com/office/officeart/2008/layout/RadialCluster"/>
    <dgm:cxn modelId="{95D5E503-F7BA-4C7B-BC78-25D7B72DB149}" type="presParOf" srcId="{CE87C16D-E766-463E-BCD0-408211A2E7A4}" destId="{F62EA1E3-7F8A-4F8E-88FD-105925919366}" srcOrd="0" destOrd="0" presId="urn:microsoft.com/office/officeart/2008/layout/RadialCluster"/>
    <dgm:cxn modelId="{C57F33C4-C084-49BA-9918-13544EE7EC42}" type="presParOf" srcId="{F62EA1E3-7F8A-4F8E-88FD-105925919366}" destId="{84C4A93F-DA79-4A8A-9BE9-B3375F1371B7}" srcOrd="0" destOrd="0" presId="urn:microsoft.com/office/officeart/2008/layout/RadialCluster"/>
    <dgm:cxn modelId="{EA819FAC-419E-4E88-83E3-E4269EE96AB2}" type="presParOf" srcId="{F62EA1E3-7F8A-4F8E-88FD-105925919366}" destId="{A92B1F27-CA0C-4740-BE37-63F88C171A22}" srcOrd="1" destOrd="0" presId="urn:microsoft.com/office/officeart/2008/layout/RadialCluster"/>
    <dgm:cxn modelId="{A461D43E-32C1-4F01-9159-335B40427B66}" type="presParOf" srcId="{F62EA1E3-7F8A-4F8E-88FD-105925919366}" destId="{9A346B97-CFBC-42C6-890C-834871145FA8}" srcOrd="2" destOrd="0" presId="urn:microsoft.com/office/officeart/2008/layout/RadialCluster"/>
    <dgm:cxn modelId="{7FACB0DC-0430-4E36-8DE8-E8A53BC41269}" type="presParOf" srcId="{F62EA1E3-7F8A-4F8E-88FD-105925919366}" destId="{83632A3C-5AD7-4008-BD12-CD0B729AF61B}" srcOrd="3" destOrd="0" presId="urn:microsoft.com/office/officeart/2008/layout/RadialCluster"/>
    <dgm:cxn modelId="{B5A6D46C-E58D-4148-83DD-240CE6E6DCFA}" type="presParOf" srcId="{F62EA1E3-7F8A-4F8E-88FD-105925919366}" destId="{6F29976F-0E0D-4A51-9390-9EAD45785F71}" srcOrd="4" destOrd="0" presId="urn:microsoft.com/office/officeart/2008/layout/RadialCluster"/>
    <dgm:cxn modelId="{657B8096-1F48-43CB-B0E3-D97C96746121}" type="presParOf" srcId="{F62EA1E3-7F8A-4F8E-88FD-105925919366}" destId="{243116EA-9E8C-4700-8FF8-72D49ADE33E2}" srcOrd="5" destOrd="0" presId="urn:microsoft.com/office/officeart/2008/layout/RadialCluster"/>
    <dgm:cxn modelId="{3E3D0C0E-1142-42F7-A251-CC723B079A77}" type="presParOf" srcId="{F62EA1E3-7F8A-4F8E-88FD-105925919366}" destId="{E899E6CF-9DE3-4AC9-BEAB-53257E3564F7}" srcOrd="6" destOrd="0" presId="urn:microsoft.com/office/officeart/2008/layout/RadialCluster"/>
    <dgm:cxn modelId="{001DE620-1B14-4787-8884-8635E8D7572D}" type="presParOf" srcId="{F62EA1E3-7F8A-4F8E-88FD-105925919366}" destId="{990E55AA-2D1B-42E4-8D01-C87885CD77CE}" srcOrd="7" destOrd="0" presId="urn:microsoft.com/office/officeart/2008/layout/RadialCluster"/>
    <dgm:cxn modelId="{96877666-AD29-48C1-BE97-7C364E8462C0}" type="presParOf" srcId="{F62EA1E3-7F8A-4F8E-88FD-105925919366}" destId="{A8C7B3E7-69C2-43FB-97DB-ED506633FF9A}" srcOrd="8" destOrd="0" presId="urn:microsoft.com/office/officeart/2008/layout/RadialCluster"/>
    <dgm:cxn modelId="{262196F3-9D35-4ACD-8747-4A7DF8F22FE5}" type="presParOf" srcId="{F62EA1E3-7F8A-4F8E-88FD-105925919366}" destId="{18568D60-9C6D-45E4-821E-9F4409E75DAE}" srcOrd="9" destOrd="0" presId="urn:microsoft.com/office/officeart/2008/layout/RadialCluster"/>
    <dgm:cxn modelId="{0051CF39-DB95-400B-B29E-C74236B6CAA5}" type="presParOf" srcId="{F62EA1E3-7F8A-4F8E-88FD-105925919366}" destId="{8F9E0189-3F1D-47C2-A144-73A9B211E641}" srcOrd="10" destOrd="0" presId="urn:microsoft.com/office/officeart/2008/layout/RadialCluster"/>
    <dgm:cxn modelId="{E2C0AFC4-8934-4D9B-BB9C-42AF2F46D205}" type="presParOf" srcId="{F62EA1E3-7F8A-4F8E-88FD-105925919366}" destId="{D0EA9632-F5C6-4B03-A750-6595CFB53730}" srcOrd="11" destOrd="0" presId="urn:microsoft.com/office/officeart/2008/layout/RadialCluster"/>
    <dgm:cxn modelId="{188E3925-7B1E-48F7-9B13-B89E579BFAD0}" type="presParOf" srcId="{F62EA1E3-7F8A-4F8E-88FD-105925919366}" destId="{866965E4-159F-4D25-AC2D-E4832E57A133}" srcOrd="12" destOrd="0" presId="urn:microsoft.com/office/officeart/2008/layout/RadialCluster"/>
    <dgm:cxn modelId="{A38715FA-D568-4A05-AD32-8456244F1DC3}" type="presParOf" srcId="{F62EA1E3-7F8A-4F8E-88FD-105925919366}" destId="{24DC5350-C152-48C2-9984-C3DF8C08D65D}" srcOrd="13" destOrd="0" presId="urn:microsoft.com/office/officeart/2008/layout/RadialCluster"/>
    <dgm:cxn modelId="{28684D5E-1CB3-4EEF-AE13-53D714FCD5CD}" type="presParOf" srcId="{F62EA1E3-7F8A-4F8E-88FD-105925919366}" destId="{961CF48E-3EB9-4641-9014-DA0CC0E0499A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C577E0-FA4C-47C2-8845-0812DB8F91DA}" type="doc">
      <dgm:prSet loTypeId="urn:microsoft.com/office/officeart/2005/8/layout/arrow5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cs-CZ"/>
        </a:p>
      </dgm:t>
    </dgm:pt>
    <dgm:pt modelId="{D02CF86F-4EE5-4D05-880D-A6222ACE3B90}">
      <dgm:prSet phldrT="[Text]"/>
      <dgm:spPr/>
      <dgm:t>
        <a:bodyPr/>
        <a:lstStyle/>
        <a:p>
          <a:r>
            <a:rPr lang="cs-CZ" baseline="0" dirty="0" smtClean="0"/>
            <a:t>ŽÁK</a:t>
          </a:r>
        </a:p>
        <a:p>
          <a:r>
            <a:rPr lang="cs-CZ" baseline="0" dirty="0" smtClean="0"/>
            <a:t>nuda</a:t>
          </a:r>
        </a:p>
        <a:p>
          <a:endParaRPr lang="cs-CZ" dirty="0"/>
        </a:p>
      </dgm:t>
    </dgm:pt>
    <dgm:pt modelId="{6D7C973C-2AC4-445D-876E-A226BF5AF31B}" type="parTrans" cxnId="{F77EBBEC-B40B-4779-83CD-FD2BFACDAB56}">
      <dgm:prSet/>
      <dgm:spPr/>
      <dgm:t>
        <a:bodyPr/>
        <a:lstStyle/>
        <a:p>
          <a:endParaRPr lang="cs-CZ"/>
        </a:p>
      </dgm:t>
    </dgm:pt>
    <dgm:pt modelId="{8E5BEDF4-1166-4870-82BC-814E721CFBD0}" type="sibTrans" cxnId="{F77EBBEC-B40B-4779-83CD-FD2BFACDAB56}">
      <dgm:prSet/>
      <dgm:spPr/>
      <dgm:t>
        <a:bodyPr/>
        <a:lstStyle/>
        <a:p>
          <a:endParaRPr lang="cs-CZ"/>
        </a:p>
      </dgm:t>
    </dgm:pt>
    <dgm:pt modelId="{F2EC3E2C-66AD-41CC-80F9-3C329A71CED4}">
      <dgm:prSet phldrT="[Text]"/>
      <dgm:spPr/>
      <dgm:t>
        <a:bodyPr/>
        <a:lstStyle/>
        <a:p>
          <a:r>
            <a:rPr lang="cs-CZ" dirty="0" smtClean="0"/>
            <a:t>UČITEL</a:t>
          </a:r>
        </a:p>
        <a:p>
          <a:r>
            <a:rPr lang="cs-CZ" dirty="0" smtClean="0"/>
            <a:t>ne/řízení</a:t>
          </a:r>
          <a:endParaRPr lang="cs-CZ" dirty="0"/>
        </a:p>
      </dgm:t>
    </dgm:pt>
    <dgm:pt modelId="{54DD1184-340B-40B6-A256-950B4A9CF47C}" type="parTrans" cxnId="{817BF5D1-B316-4187-A67C-C9327ADA0E02}">
      <dgm:prSet/>
      <dgm:spPr/>
      <dgm:t>
        <a:bodyPr/>
        <a:lstStyle/>
        <a:p>
          <a:endParaRPr lang="cs-CZ"/>
        </a:p>
      </dgm:t>
    </dgm:pt>
    <dgm:pt modelId="{EA0B1999-02EA-4C87-A591-5C17E2B36ACB}" type="sibTrans" cxnId="{817BF5D1-B316-4187-A67C-C9327ADA0E02}">
      <dgm:prSet/>
      <dgm:spPr/>
      <dgm:t>
        <a:bodyPr/>
        <a:lstStyle/>
        <a:p>
          <a:endParaRPr lang="cs-CZ"/>
        </a:p>
      </dgm:t>
    </dgm:pt>
    <dgm:pt modelId="{02700D92-315B-497A-BEDA-AF14D4E550B6}">
      <dgm:prSet phldrT="[Text]"/>
      <dgm:spPr/>
      <dgm:t>
        <a:bodyPr/>
        <a:lstStyle/>
        <a:p>
          <a:r>
            <a:rPr lang="cs-CZ" dirty="0" smtClean="0"/>
            <a:t>RODINA</a:t>
          </a:r>
        </a:p>
        <a:p>
          <a:r>
            <a:rPr lang="cs-CZ" dirty="0" smtClean="0"/>
            <a:t>jiné hodnoty výchova</a:t>
          </a:r>
        </a:p>
      </dgm:t>
    </dgm:pt>
    <dgm:pt modelId="{3D2C6764-D21D-433A-8CAA-BC505F4ABE02}" type="parTrans" cxnId="{C6E10AB3-F770-4531-8E4A-13E7CECEE4BD}">
      <dgm:prSet/>
      <dgm:spPr/>
      <dgm:t>
        <a:bodyPr/>
        <a:lstStyle/>
        <a:p>
          <a:endParaRPr lang="cs-CZ"/>
        </a:p>
      </dgm:t>
    </dgm:pt>
    <dgm:pt modelId="{6BF7DAA9-B903-4443-9D3C-4ED9A4C0863C}" type="sibTrans" cxnId="{C6E10AB3-F770-4531-8E4A-13E7CECEE4BD}">
      <dgm:prSet/>
      <dgm:spPr/>
      <dgm:t>
        <a:bodyPr/>
        <a:lstStyle/>
        <a:p>
          <a:endParaRPr lang="cs-CZ"/>
        </a:p>
      </dgm:t>
    </dgm:pt>
    <dgm:pt modelId="{5E5DEEC4-6204-4432-85D1-BA4A343A5659}">
      <dgm:prSet phldrT="[Text]"/>
      <dgm:spPr/>
      <dgm:t>
        <a:bodyPr/>
        <a:lstStyle/>
        <a:p>
          <a:r>
            <a:rPr lang="cs-CZ" dirty="0" smtClean="0"/>
            <a:t>OKOLNOSTI</a:t>
          </a:r>
        </a:p>
        <a:p>
          <a:r>
            <a:rPr lang="cs-CZ" dirty="0" smtClean="0"/>
            <a:t>rušení</a:t>
          </a:r>
        </a:p>
        <a:p>
          <a:r>
            <a:rPr lang="cs-CZ" dirty="0" smtClean="0"/>
            <a:t>čas</a:t>
          </a:r>
          <a:endParaRPr lang="cs-CZ" dirty="0"/>
        </a:p>
      </dgm:t>
    </dgm:pt>
    <dgm:pt modelId="{3D7213A8-E762-4EF6-9779-4090712456DE}" type="parTrans" cxnId="{1B2424EF-23B8-4815-BF6F-925D6588903F}">
      <dgm:prSet/>
      <dgm:spPr/>
      <dgm:t>
        <a:bodyPr/>
        <a:lstStyle/>
        <a:p>
          <a:endParaRPr lang="cs-CZ"/>
        </a:p>
      </dgm:t>
    </dgm:pt>
    <dgm:pt modelId="{DA900595-4657-4946-BC09-5F8F88436A1B}" type="sibTrans" cxnId="{1B2424EF-23B8-4815-BF6F-925D6588903F}">
      <dgm:prSet/>
      <dgm:spPr/>
      <dgm:t>
        <a:bodyPr/>
        <a:lstStyle/>
        <a:p>
          <a:endParaRPr lang="cs-CZ"/>
        </a:p>
      </dgm:t>
    </dgm:pt>
    <dgm:pt modelId="{2F006AA1-FE31-4681-84A0-E982A0262754}" type="pres">
      <dgm:prSet presAssocID="{E3C577E0-FA4C-47C2-8845-0812DB8F91D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E7F30D75-A87B-4A43-BA45-41865A7A14BF}" type="pres">
      <dgm:prSet presAssocID="{D02CF86F-4EE5-4D05-880D-A6222ACE3B90}" presName="arrow" presStyleLbl="node1" presStyleIdx="0" presStyleCnt="4" custAng="18428888" custRadScaleRad="149365" custRadScaleInc="-6505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3E7757C-5AFD-476F-AEB6-5714E1B13CAE}" type="pres">
      <dgm:prSet presAssocID="{5E5DEEC4-6204-4432-85D1-BA4A343A5659}" presName="arrow" presStyleLbl="node1" presStyleIdx="1" presStyleCnt="4" custAng="18949522" custScaleY="110014" custRadScaleRad="117830" custRadScaleInc="-5203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541DFCA-B1CF-44F7-BA3A-2355537135BA}" type="pres">
      <dgm:prSet presAssocID="{02700D92-315B-497A-BEDA-AF14D4E550B6}" presName="arrow" presStyleLbl="node1" presStyleIdx="2" presStyleCnt="4" custAng="19042495" custRadScaleRad="100135" custRadScaleInc="-3572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913D85A-B192-4818-B326-A047BD511379}" type="pres">
      <dgm:prSet presAssocID="{F2EC3E2C-66AD-41CC-80F9-3C329A71CED4}" presName="arrow" presStyleLbl="node1" presStyleIdx="3" presStyleCnt="4" custAng="18975072" custRadScaleRad="137782" custRadScaleInc="-4222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93332A2-A0CC-4455-BA32-71069A4D262A}" type="presOf" srcId="{E3C577E0-FA4C-47C2-8845-0812DB8F91DA}" destId="{2F006AA1-FE31-4681-84A0-E982A0262754}" srcOrd="0" destOrd="0" presId="urn:microsoft.com/office/officeart/2005/8/layout/arrow5"/>
    <dgm:cxn modelId="{CD2607F9-4CBE-44F2-87A3-155EE712458E}" type="presOf" srcId="{02700D92-315B-497A-BEDA-AF14D4E550B6}" destId="{0541DFCA-B1CF-44F7-BA3A-2355537135BA}" srcOrd="0" destOrd="0" presId="urn:microsoft.com/office/officeart/2005/8/layout/arrow5"/>
    <dgm:cxn modelId="{99AC4617-DC10-4B96-A1E6-6B936B3F05D6}" type="presOf" srcId="{F2EC3E2C-66AD-41CC-80F9-3C329A71CED4}" destId="{6913D85A-B192-4818-B326-A047BD511379}" srcOrd="0" destOrd="0" presId="urn:microsoft.com/office/officeart/2005/8/layout/arrow5"/>
    <dgm:cxn modelId="{C092BD55-F26E-4FA8-88CB-64D518C37247}" type="presOf" srcId="{D02CF86F-4EE5-4D05-880D-A6222ACE3B90}" destId="{E7F30D75-A87B-4A43-BA45-41865A7A14BF}" srcOrd="0" destOrd="0" presId="urn:microsoft.com/office/officeart/2005/8/layout/arrow5"/>
    <dgm:cxn modelId="{8D9701BA-CCDC-49BB-A53C-4C56A525D99E}" type="presOf" srcId="{5E5DEEC4-6204-4432-85D1-BA4A343A5659}" destId="{B3E7757C-5AFD-476F-AEB6-5714E1B13CAE}" srcOrd="0" destOrd="0" presId="urn:microsoft.com/office/officeart/2005/8/layout/arrow5"/>
    <dgm:cxn modelId="{1B2424EF-23B8-4815-BF6F-925D6588903F}" srcId="{E3C577E0-FA4C-47C2-8845-0812DB8F91DA}" destId="{5E5DEEC4-6204-4432-85D1-BA4A343A5659}" srcOrd="1" destOrd="0" parTransId="{3D7213A8-E762-4EF6-9779-4090712456DE}" sibTransId="{DA900595-4657-4946-BC09-5F8F88436A1B}"/>
    <dgm:cxn modelId="{F77EBBEC-B40B-4779-83CD-FD2BFACDAB56}" srcId="{E3C577E0-FA4C-47C2-8845-0812DB8F91DA}" destId="{D02CF86F-4EE5-4D05-880D-A6222ACE3B90}" srcOrd="0" destOrd="0" parTransId="{6D7C973C-2AC4-445D-876E-A226BF5AF31B}" sibTransId="{8E5BEDF4-1166-4870-82BC-814E721CFBD0}"/>
    <dgm:cxn modelId="{C6E10AB3-F770-4531-8E4A-13E7CECEE4BD}" srcId="{E3C577E0-FA4C-47C2-8845-0812DB8F91DA}" destId="{02700D92-315B-497A-BEDA-AF14D4E550B6}" srcOrd="2" destOrd="0" parTransId="{3D2C6764-D21D-433A-8CAA-BC505F4ABE02}" sibTransId="{6BF7DAA9-B903-4443-9D3C-4ED9A4C0863C}"/>
    <dgm:cxn modelId="{817BF5D1-B316-4187-A67C-C9327ADA0E02}" srcId="{E3C577E0-FA4C-47C2-8845-0812DB8F91DA}" destId="{F2EC3E2C-66AD-41CC-80F9-3C329A71CED4}" srcOrd="3" destOrd="0" parTransId="{54DD1184-340B-40B6-A256-950B4A9CF47C}" sibTransId="{EA0B1999-02EA-4C87-A591-5C17E2B36ACB}"/>
    <dgm:cxn modelId="{D772FB76-FE89-48DD-998C-8950DA74539C}" type="presParOf" srcId="{2F006AA1-FE31-4681-84A0-E982A0262754}" destId="{E7F30D75-A87B-4A43-BA45-41865A7A14BF}" srcOrd="0" destOrd="0" presId="urn:microsoft.com/office/officeart/2005/8/layout/arrow5"/>
    <dgm:cxn modelId="{C168C783-4CF0-4405-B717-2A353BB53CAF}" type="presParOf" srcId="{2F006AA1-FE31-4681-84A0-E982A0262754}" destId="{B3E7757C-5AFD-476F-AEB6-5714E1B13CAE}" srcOrd="1" destOrd="0" presId="urn:microsoft.com/office/officeart/2005/8/layout/arrow5"/>
    <dgm:cxn modelId="{71C1C3F0-2AB8-4B9A-BA20-449312ECC310}" type="presParOf" srcId="{2F006AA1-FE31-4681-84A0-E982A0262754}" destId="{0541DFCA-B1CF-44F7-BA3A-2355537135BA}" srcOrd="2" destOrd="0" presId="urn:microsoft.com/office/officeart/2005/8/layout/arrow5"/>
    <dgm:cxn modelId="{17CCF6A6-BA96-42D9-B7F6-769B03F5DF98}" type="presParOf" srcId="{2F006AA1-FE31-4681-84A0-E982A0262754}" destId="{6913D85A-B192-4818-B326-A047BD511379}" srcOrd="3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540B38-106B-4FB5-AEF4-FC9F45B6919C}" type="doc">
      <dgm:prSet loTypeId="urn:microsoft.com/office/officeart/2005/8/layout/radial5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cs-CZ"/>
        </a:p>
      </dgm:t>
    </dgm:pt>
    <dgm:pt modelId="{B82AD8A6-A17F-4C80-943B-A527648AD8C8}">
      <dgm:prSet phldrT="[Text]"/>
      <dgm:spPr/>
      <dgm:t>
        <a:bodyPr/>
        <a:lstStyle/>
        <a:p>
          <a:r>
            <a:rPr lang="cs-CZ" b="1" dirty="0" smtClean="0">
              <a:solidFill>
                <a:schemeClr val="accent2">
                  <a:lumMod val="50000"/>
                </a:schemeClr>
              </a:solidFill>
            </a:rPr>
            <a:t>AUTORITA</a:t>
          </a:r>
          <a:endParaRPr lang="cs-CZ" b="1" dirty="0">
            <a:solidFill>
              <a:schemeClr val="accent2">
                <a:lumMod val="50000"/>
              </a:schemeClr>
            </a:solidFill>
          </a:endParaRPr>
        </a:p>
      </dgm:t>
    </dgm:pt>
    <dgm:pt modelId="{38BFA76F-1A3A-44BC-A156-E8887DE5E397}" type="parTrans" cxnId="{3C46C6FE-C070-4BD9-BF33-923D7EEA74B0}">
      <dgm:prSet/>
      <dgm:spPr/>
      <dgm:t>
        <a:bodyPr/>
        <a:lstStyle/>
        <a:p>
          <a:endParaRPr lang="cs-CZ"/>
        </a:p>
      </dgm:t>
    </dgm:pt>
    <dgm:pt modelId="{7A114347-D081-47AD-9226-2546D9A5D6AF}" type="sibTrans" cxnId="{3C46C6FE-C070-4BD9-BF33-923D7EEA74B0}">
      <dgm:prSet/>
      <dgm:spPr/>
      <dgm:t>
        <a:bodyPr/>
        <a:lstStyle/>
        <a:p>
          <a:endParaRPr lang="cs-CZ"/>
        </a:p>
      </dgm:t>
    </dgm:pt>
    <dgm:pt modelId="{203D578E-94D9-4A4A-B4CC-1F8F84110B3A}">
      <dgm:prSet phldrT="[Text]"/>
      <dgm:spPr/>
      <dgm:t>
        <a:bodyPr/>
        <a:lstStyle/>
        <a:p>
          <a:r>
            <a:rPr lang="cs-CZ" dirty="0" smtClean="0">
              <a:solidFill>
                <a:schemeClr val="accent5">
                  <a:lumMod val="50000"/>
                </a:schemeClr>
              </a:solidFill>
            </a:rPr>
            <a:t>FORMÁLNÍ</a:t>
          </a:r>
        </a:p>
        <a:p>
          <a:r>
            <a:rPr lang="cs-CZ" dirty="0" smtClean="0">
              <a:solidFill>
                <a:schemeClr val="accent5">
                  <a:lumMod val="50000"/>
                </a:schemeClr>
              </a:solidFill>
            </a:rPr>
            <a:t>daná školní hierarchií</a:t>
          </a:r>
          <a:endParaRPr lang="cs-CZ" dirty="0">
            <a:solidFill>
              <a:schemeClr val="accent5">
                <a:lumMod val="50000"/>
              </a:schemeClr>
            </a:solidFill>
          </a:endParaRPr>
        </a:p>
      </dgm:t>
    </dgm:pt>
    <dgm:pt modelId="{3746AFB5-8A81-4C4D-9436-764A180E265C}" type="parTrans" cxnId="{5251FE18-A575-4512-AF2A-D0626FE09779}">
      <dgm:prSet/>
      <dgm:spPr/>
      <dgm:t>
        <a:bodyPr/>
        <a:lstStyle/>
        <a:p>
          <a:endParaRPr lang="cs-CZ"/>
        </a:p>
      </dgm:t>
    </dgm:pt>
    <dgm:pt modelId="{4DAC13B6-087A-47B8-8F79-490D9243A911}" type="sibTrans" cxnId="{5251FE18-A575-4512-AF2A-D0626FE09779}">
      <dgm:prSet/>
      <dgm:spPr/>
      <dgm:t>
        <a:bodyPr/>
        <a:lstStyle/>
        <a:p>
          <a:endParaRPr lang="cs-CZ"/>
        </a:p>
      </dgm:t>
    </dgm:pt>
    <dgm:pt modelId="{65D1B1A9-71F0-4A2C-8332-B1C79D7AD159}">
      <dgm:prSet phldrT="[Text]" custT="1"/>
      <dgm:spPr/>
      <dgm:t>
        <a:bodyPr/>
        <a:lstStyle/>
        <a:p>
          <a:r>
            <a:rPr lang="cs-CZ" sz="1900" dirty="0" smtClean="0">
              <a:solidFill>
                <a:srgbClr val="0070C0"/>
              </a:solidFill>
            </a:rPr>
            <a:t>PŘÍSTUP</a:t>
          </a:r>
        </a:p>
        <a:p>
          <a:r>
            <a:rPr lang="cs-CZ" sz="1200" dirty="0" smtClean="0">
              <a:solidFill>
                <a:srgbClr val="0070C0"/>
              </a:solidFill>
            </a:rPr>
            <a:t>strategie řízení třídy</a:t>
          </a:r>
        </a:p>
        <a:p>
          <a:r>
            <a:rPr lang="cs-CZ" sz="1200" dirty="0" smtClean="0">
              <a:solidFill>
                <a:srgbClr val="0070C0"/>
              </a:solidFill>
            </a:rPr>
            <a:t>způsob řešení problémů</a:t>
          </a:r>
          <a:endParaRPr lang="cs-CZ" sz="1200" dirty="0">
            <a:solidFill>
              <a:srgbClr val="0070C0"/>
            </a:solidFill>
          </a:endParaRPr>
        </a:p>
      </dgm:t>
    </dgm:pt>
    <dgm:pt modelId="{5C48D346-39F1-4A97-B1FD-1A9C29EB77FF}" type="parTrans" cxnId="{6528F3F6-F224-4B6A-8186-935007998826}">
      <dgm:prSet/>
      <dgm:spPr/>
      <dgm:t>
        <a:bodyPr/>
        <a:lstStyle/>
        <a:p>
          <a:endParaRPr lang="cs-CZ"/>
        </a:p>
      </dgm:t>
    </dgm:pt>
    <dgm:pt modelId="{F70DB63E-2380-4D35-9504-028412EF105C}" type="sibTrans" cxnId="{6528F3F6-F224-4B6A-8186-935007998826}">
      <dgm:prSet/>
      <dgm:spPr/>
      <dgm:t>
        <a:bodyPr/>
        <a:lstStyle/>
        <a:p>
          <a:endParaRPr lang="cs-CZ"/>
        </a:p>
      </dgm:t>
    </dgm:pt>
    <dgm:pt modelId="{8B000A40-DADA-498F-AC49-8E7101C412D0}">
      <dgm:prSet phldrT="[Text]" custT="1"/>
      <dgm:spPr/>
      <dgm:t>
        <a:bodyPr/>
        <a:lstStyle/>
        <a:p>
          <a:r>
            <a:rPr lang="cs-CZ" sz="1900" dirty="0" smtClean="0">
              <a:solidFill>
                <a:srgbClr val="7030A0"/>
              </a:solidFill>
            </a:rPr>
            <a:t>OSOBNOST</a:t>
          </a:r>
        </a:p>
        <a:p>
          <a:r>
            <a:rPr lang="cs-CZ" sz="1400" dirty="0" smtClean="0">
              <a:solidFill>
                <a:srgbClr val="7030A0"/>
              </a:solidFill>
            </a:rPr>
            <a:t>odbornost</a:t>
          </a:r>
        </a:p>
        <a:p>
          <a:r>
            <a:rPr lang="cs-CZ" sz="1400" dirty="0" smtClean="0">
              <a:solidFill>
                <a:srgbClr val="7030A0"/>
              </a:solidFill>
            </a:rPr>
            <a:t>hodnoty</a:t>
          </a:r>
        </a:p>
        <a:p>
          <a:r>
            <a:rPr lang="cs-CZ" sz="1400" dirty="0" smtClean="0">
              <a:solidFill>
                <a:srgbClr val="7030A0"/>
              </a:solidFill>
            </a:rPr>
            <a:t>vystupování</a:t>
          </a:r>
          <a:endParaRPr lang="cs-CZ" sz="1400" dirty="0">
            <a:solidFill>
              <a:srgbClr val="7030A0"/>
            </a:solidFill>
          </a:endParaRPr>
        </a:p>
      </dgm:t>
    </dgm:pt>
    <dgm:pt modelId="{63F5B158-AD26-4F40-9A27-3EF472871F9A}" type="parTrans" cxnId="{9992F572-703D-4AC3-9287-F30A8185692C}">
      <dgm:prSet/>
      <dgm:spPr/>
      <dgm:t>
        <a:bodyPr/>
        <a:lstStyle/>
        <a:p>
          <a:endParaRPr lang="cs-CZ"/>
        </a:p>
      </dgm:t>
    </dgm:pt>
    <dgm:pt modelId="{F043B451-556A-40A8-9D54-65EACDBB2011}" type="sibTrans" cxnId="{9992F572-703D-4AC3-9287-F30A8185692C}">
      <dgm:prSet/>
      <dgm:spPr/>
      <dgm:t>
        <a:bodyPr/>
        <a:lstStyle/>
        <a:p>
          <a:endParaRPr lang="cs-CZ"/>
        </a:p>
      </dgm:t>
    </dgm:pt>
    <dgm:pt modelId="{4A709E59-8653-4D3D-826E-5A722B5D7136}" type="pres">
      <dgm:prSet presAssocID="{A1540B38-106B-4FB5-AEF4-FC9F45B6919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5A4916F3-3F17-459E-A5C9-87A4EC041187}" type="pres">
      <dgm:prSet presAssocID="{B82AD8A6-A17F-4C80-943B-A527648AD8C8}" presName="centerShape" presStyleLbl="node0" presStyleIdx="0" presStyleCnt="1" custScaleX="106122" custScaleY="101493"/>
      <dgm:spPr/>
      <dgm:t>
        <a:bodyPr/>
        <a:lstStyle/>
        <a:p>
          <a:endParaRPr lang="cs-CZ"/>
        </a:p>
      </dgm:t>
    </dgm:pt>
    <dgm:pt modelId="{608ADFA8-92E8-480E-82CD-656229185D52}" type="pres">
      <dgm:prSet presAssocID="{3746AFB5-8A81-4C4D-9436-764A180E265C}" presName="parTrans" presStyleLbl="sibTrans2D1" presStyleIdx="0" presStyleCnt="3" custAng="10800000"/>
      <dgm:spPr/>
      <dgm:t>
        <a:bodyPr/>
        <a:lstStyle/>
        <a:p>
          <a:endParaRPr lang="cs-CZ"/>
        </a:p>
      </dgm:t>
    </dgm:pt>
    <dgm:pt modelId="{443063A1-C822-455F-940C-7F3A0A199A2E}" type="pres">
      <dgm:prSet presAssocID="{3746AFB5-8A81-4C4D-9436-764A180E265C}" presName="connectorText" presStyleLbl="sibTrans2D1" presStyleIdx="0" presStyleCnt="3"/>
      <dgm:spPr/>
      <dgm:t>
        <a:bodyPr/>
        <a:lstStyle/>
        <a:p>
          <a:endParaRPr lang="cs-CZ"/>
        </a:p>
      </dgm:t>
    </dgm:pt>
    <dgm:pt modelId="{81158141-9C64-4AF0-B13E-FB192B36CF3D}" type="pres">
      <dgm:prSet presAssocID="{203D578E-94D9-4A4A-B4CC-1F8F84110B3A}" presName="node" presStyleLbl="node1" presStyleIdx="0" presStyleCnt="3" custScaleX="13330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6EBC4C3-9F0B-4C5C-A2B8-A98264B8CA7F}" type="pres">
      <dgm:prSet presAssocID="{5C48D346-39F1-4A97-B1FD-1A9C29EB77FF}" presName="parTrans" presStyleLbl="sibTrans2D1" presStyleIdx="1" presStyleCnt="3" custAng="10953447"/>
      <dgm:spPr/>
      <dgm:t>
        <a:bodyPr/>
        <a:lstStyle/>
        <a:p>
          <a:endParaRPr lang="cs-CZ"/>
        </a:p>
      </dgm:t>
    </dgm:pt>
    <dgm:pt modelId="{B5BDE7C3-264A-4268-A38C-8A4832EC863A}" type="pres">
      <dgm:prSet presAssocID="{5C48D346-39F1-4A97-B1FD-1A9C29EB77FF}" presName="connectorText" presStyleLbl="sibTrans2D1" presStyleIdx="1" presStyleCnt="3"/>
      <dgm:spPr/>
      <dgm:t>
        <a:bodyPr/>
        <a:lstStyle/>
        <a:p>
          <a:endParaRPr lang="cs-CZ"/>
        </a:p>
      </dgm:t>
    </dgm:pt>
    <dgm:pt modelId="{D938DD4B-5407-45CA-AF9C-C04B1B95240C}" type="pres">
      <dgm:prSet presAssocID="{65D1B1A9-71F0-4A2C-8332-B1C79D7AD159}" presName="node" presStyleLbl="node1" presStyleIdx="1" presStyleCnt="3" custScaleX="129459" custScaleY="9552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A1176EE-4737-44B5-A45A-F0E55FD63194}" type="pres">
      <dgm:prSet presAssocID="{63F5B158-AD26-4F40-9A27-3EF472871F9A}" presName="parTrans" presStyleLbl="sibTrans2D1" presStyleIdx="2" presStyleCnt="3" custAng="10698671"/>
      <dgm:spPr/>
      <dgm:t>
        <a:bodyPr/>
        <a:lstStyle/>
        <a:p>
          <a:endParaRPr lang="cs-CZ"/>
        </a:p>
      </dgm:t>
    </dgm:pt>
    <dgm:pt modelId="{9902C133-EF3D-4319-83B1-7C3CA2E4045A}" type="pres">
      <dgm:prSet presAssocID="{63F5B158-AD26-4F40-9A27-3EF472871F9A}" presName="connectorText" presStyleLbl="sibTrans2D1" presStyleIdx="2" presStyleCnt="3"/>
      <dgm:spPr/>
      <dgm:t>
        <a:bodyPr/>
        <a:lstStyle/>
        <a:p>
          <a:endParaRPr lang="cs-CZ"/>
        </a:p>
      </dgm:t>
    </dgm:pt>
    <dgm:pt modelId="{542B275B-C019-4EB9-92D0-E8BAB3AD7D6C}" type="pres">
      <dgm:prSet presAssocID="{8B000A40-DADA-498F-AC49-8E7101C412D0}" presName="node" presStyleLbl="node1" presStyleIdx="2" presStyleCnt="3" custScaleX="12777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5251FE18-A575-4512-AF2A-D0626FE09779}" srcId="{B82AD8A6-A17F-4C80-943B-A527648AD8C8}" destId="{203D578E-94D9-4A4A-B4CC-1F8F84110B3A}" srcOrd="0" destOrd="0" parTransId="{3746AFB5-8A81-4C4D-9436-764A180E265C}" sibTransId="{4DAC13B6-087A-47B8-8F79-490D9243A911}"/>
    <dgm:cxn modelId="{1CC1980F-8AC1-4DB6-81C9-9E98E1D122DC}" type="presOf" srcId="{65D1B1A9-71F0-4A2C-8332-B1C79D7AD159}" destId="{D938DD4B-5407-45CA-AF9C-C04B1B95240C}" srcOrd="0" destOrd="0" presId="urn:microsoft.com/office/officeart/2005/8/layout/radial5"/>
    <dgm:cxn modelId="{3C46C6FE-C070-4BD9-BF33-923D7EEA74B0}" srcId="{A1540B38-106B-4FB5-AEF4-FC9F45B6919C}" destId="{B82AD8A6-A17F-4C80-943B-A527648AD8C8}" srcOrd="0" destOrd="0" parTransId="{38BFA76F-1A3A-44BC-A156-E8887DE5E397}" sibTransId="{7A114347-D081-47AD-9226-2546D9A5D6AF}"/>
    <dgm:cxn modelId="{DC29CCF9-2A8B-471A-94A7-8CC411CAD2C6}" type="presOf" srcId="{63F5B158-AD26-4F40-9A27-3EF472871F9A}" destId="{9902C133-EF3D-4319-83B1-7C3CA2E4045A}" srcOrd="1" destOrd="0" presId="urn:microsoft.com/office/officeart/2005/8/layout/radial5"/>
    <dgm:cxn modelId="{6528F3F6-F224-4B6A-8186-935007998826}" srcId="{B82AD8A6-A17F-4C80-943B-A527648AD8C8}" destId="{65D1B1A9-71F0-4A2C-8332-B1C79D7AD159}" srcOrd="1" destOrd="0" parTransId="{5C48D346-39F1-4A97-B1FD-1A9C29EB77FF}" sibTransId="{F70DB63E-2380-4D35-9504-028412EF105C}"/>
    <dgm:cxn modelId="{9992F572-703D-4AC3-9287-F30A8185692C}" srcId="{B82AD8A6-A17F-4C80-943B-A527648AD8C8}" destId="{8B000A40-DADA-498F-AC49-8E7101C412D0}" srcOrd="2" destOrd="0" parTransId="{63F5B158-AD26-4F40-9A27-3EF472871F9A}" sibTransId="{F043B451-556A-40A8-9D54-65EACDBB2011}"/>
    <dgm:cxn modelId="{335E5126-A840-4439-870A-29E6D069B070}" type="presOf" srcId="{63F5B158-AD26-4F40-9A27-3EF472871F9A}" destId="{FA1176EE-4737-44B5-A45A-F0E55FD63194}" srcOrd="0" destOrd="0" presId="urn:microsoft.com/office/officeart/2005/8/layout/radial5"/>
    <dgm:cxn modelId="{15780F79-3532-4A9C-9967-77A5F53BEAA7}" type="presOf" srcId="{5C48D346-39F1-4A97-B1FD-1A9C29EB77FF}" destId="{B5BDE7C3-264A-4268-A38C-8A4832EC863A}" srcOrd="1" destOrd="0" presId="urn:microsoft.com/office/officeart/2005/8/layout/radial5"/>
    <dgm:cxn modelId="{38634981-0A29-400E-8FEA-96DB4F4B7E9A}" type="presOf" srcId="{A1540B38-106B-4FB5-AEF4-FC9F45B6919C}" destId="{4A709E59-8653-4D3D-826E-5A722B5D7136}" srcOrd="0" destOrd="0" presId="urn:microsoft.com/office/officeart/2005/8/layout/radial5"/>
    <dgm:cxn modelId="{7797CB00-2C71-42C6-8599-94AEABC19365}" type="presOf" srcId="{3746AFB5-8A81-4C4D-9436-764A180E265C}" destId="{443063A1-C822-455F-940C-7F3A0A199A2E}" srcOrd="1" destOrd="0" presId="urn:microsoft.com/office/officeart/2005/8/layout/radial5"/>
    <dgm:cxn modelId="{EC125FB6-1D2F-4449-B2E0-E609EF6BFFC5}" type="presOf" srcId="{203D578E-94D9-4A4A-B4CC-1F8F84110B3A}" destId="{81158141-9C64-4AF0-B13E-FB192B36CF3D}" srcOrd="0" destOrd="0" presId="urn:microsoft.com/office/officeart/2005/8/layout/radial5"/>
    <dgm:cxn modelId="{656F43B7-B9C6-4A3C-B492-7F6E8AF360E4}" type="presOf" srcId="{8B000A40-DADA-498F-AC49-8E7101C412D0}" destId="{542B275B-C019-4EB9-92D0-E8BAB3AD7D6C}" srcOrd="0" destOrd="0" presId="urn:microsoft.com/office/officeart/2005/8/layout/radial5"/>
    <dgm:cxn modelId="{4048CF18-DF8A-4A98-A29D-F2A7C0D8FA35}" type="presOf" srcId="{5C48D346-39F1-4A97-B1FD-1A9C29EB77FF}" destId="{76EBC4C3-9F0B-4C5C-A2B8-A98264B8CA7F}" srcOrd="0" destOrd="0" presId="urn:microsoft.com/office/officeart/2005/8/layout/radial5"/>
    <dgm:cxn modelId="{4A826D9B-C4C3-4296-9C20-9012683FB88A}" type="presOf" srcId="{B82AD8A6-A17F-4C80-943B-A527648AD8C8}" destId="{5A4916F3-3F17-459E-A5C9-87A4EC041187}" srcOrd="0" destOrd="0" presId="urn:microsoft.com/office/officeart/2005/8/layout/radial5"/>
    <dgm:cxn modelId="{72993796-A0EF-4651-BEEA-276869FAA9C5}" type="presOf" srcId="{3746AFB5-8A81-4C4D-9436-764A180E265C}" destId="{608ADFA8-92E8-480E-82CD-656229185D52}" srcOrd="0" destOrd="0" presId="urn:microsoft.com/office/officeart/2005/8/layout/radial5"/>
    <dgm:cxn modelId="{DEF40DAA-3785-4C03-BBF5-39683B972F31}" type="presParOf" srcId="{4A709E59-8653-4D3D-826E-5A722B5D7136}" destId="{5A4916F3-3F17-459E-A5C9-87A4EC041187}" srcOrd="0" destOrd="0" presId="urn:microsoft.com/office/officeart/2005/8/layout/radial5"/>
    <dgm:cxn modelId="{5D4C4DB8-711A-414C-B85F-1491E8F58AC8}" type="presParOf" srcId="{4A709E59-8653-4D3D-826E-5A722B5D7136}" destId="{608ADFA8-92E8-480E-82CD-656229185D52}" srcOrd="1" destOrd="0" presId="urn:microsoft.com/office/officeart/2005/8/layout/radial5"/>
    <dgm:cxn modelId="{0C01C27A-F022-4333-A04B-78F5400B1417}" type="presParOf" srcId="{608ADFA8-92E8-480E-82CD-656229185D52}" destId="{443063A1-C822-455F-940C-7F3A0A199A2E}" srcOrd="0" destOrd="0" presId="urn:microsoft.com/office/officeart/2005/8/layout/radial5"/>
    <dgm:cxn modelId="{CD2E3890-540D-4847-B702-EC644369FED0}" type="presParOf" srcId="{4A709E59-8653-4D3D-826E-5A722B5D7136}" destId="{81158141-9C64-4AF0-B13E-FB192B36CF3D}" srcOrd="2" destOrd="0" presId="urn:microsoft.com/office/officeart/2005/8/layout/radial5"/>
    <dgm:cxn modelId="{FBCB094B-AA8D-4FE9-BFD2-890D18DBE586}" type="presParOf" srcId="{4A709E59-8653-4D3D-826E-5A722B5D7136}" destId="{76EBC4C3-9F0B-4C5C-A2B8-A98264B8CA7F}" srcOrd="3" destOrd="0" presId="urn:microsoft.com/office/officeart/2005/8/layout/radial5"/>
    <dgm:cxn modelId="{94FDE428-B629-480A-8964-A02C12DD7650}" type="presParOf" srcId="{76EBC4C3-9F0B-4C5C-A2B8-A98264B8CA7F}" destId="{B5BDE7C3-264A-4268-A38C-8A4832EC863A}" srcOrd="0" destOrd="0" presId="urn:microsoft.com/office/officeart/2005/8/layout/radial5"/>
    <dgm:cxn modelId="{A74AEB30-0A00-4FD3-A5C7-2D9F769FD3E3}" type="presParOf" srcId="{4A709E59-8653-4D3D-826E-5A722B5D7136}" destId="{D938DD4B-5407-45CA-AF9C-C04B1B95240C}" srcOrd="4" destOrd="0" presId="urn:microsoft.com/office/officeart/2005/8/layout/radial5"/>
    <dgm:cxn modelId="{5F0AFC7C-2F12-4F85-95D0-007B076E6A9F}" type="presParOf" srcId="{4A709E59-8653-4D3D-826E-5A722B5D7136}" destId="{FA1176EE-4737-44B5-A45A-F0E55FD63194}" srcOrd="5" destOrd="0" presId="urn:microsoft.com/office/officeart/2005/8/layout/radial5"/>
    <dgm:cxn modelId="{F5A52660-731F-4C47-A237-E4205BC4EA8D}" type="presParOf" srcId="{FA1176EE-4737-44B5-A45A-F0E55FD63194}" destId="{9902C133-EF3D-4319-83B1-7C3CA2E4045A}" srcOrd="0" destOrd="0" presId="urn:microsoft.com/office/officeart/2005/8/layout/radial5"/>
    <dgm:cxn modelId="{AE588524-E996-4272-89C6-D77F36F31321}" type="presParOf" srcId="{4A709E59-8653-4D3D-826E-5A722B5D7136}" destId="{542B275B-C019-4EB9-92D0-E8BAB3AD7D6C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2A546E-293F-479E-85B4-C31793021E00}">
      <dsp:nvSpPr>
        <dsp:cNvPr id="0" name=""/>
        <dsp:cNvSpPr/>
      </dsp:nvSpPr>
      <dsp:spPr>
        <a:xfrm>
          <a:off x="2832818" y="201"/>
          <a:ext cx="2471266" cy="247126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400" b="1" kern="1200" dirty="0" smtClean="0"/>
            <a:t>KDO JSEM? </a:t>
          </a:r>
          <a:endParaRPr lang="cs-CZ" sz="3400" b="1" kern="1200" dirty="0"/>
        </a:p>
      </dsp:txBody>
      <dsp:txXfrm>
        <a:off x="3194727" y="362110"/>
        <a:ext cx="1747448" cy="1747448"/>
      </dsp:txXfrm>
    </dsp:sp>
    <dsp:sp modelId="{7874266D-B999-4606-ABF6-511ADC4D729F}">
      <dsp:nvSpPr>
        <dsp:cNvPr id="0" name=""/>
        <dsp:cNvSpPr/>
      </dsp:nvSpPr>
      <dsp:spPr>
        <a:xfrm rot="3607815">
          <a:off x="4654779" y="2411277"/>
          <a:ext cx="656528" cy="8340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700" kern="1200"/>
        </a:p>
      </dsp:txBody>
      <dsp:txXfrm>
        <a:off x="4704213" y="2492690"/>
        <a:ext cx="459570" cy="500432"/>
      </dsp:txXfrm>
    </dsp:sp>
    <dsp:sp modelId="{0BBA0FE4-57E6-4A04-8101-594A0B22955F}">
      <dsp:nvSpPr>
        <dsp:cNvPr id="0" name=""/>
        <dsp:cNvSpPr/>
      </dsp:nvSpPr>
      <dsp:spPr>
        <a:xfrm>
          <a:off x="4680509" y="3217365"/>
          <a:ext cx="2471266" cy="247126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400" b="1" kern="1200" smtClean="0"/>
            <a:t>CO CHCI?</a:t>
          </a:r>
          <a:endParaRPr lang="cs-CZ" sz="3400" b="1" kern="1200" dirty="0"/>
        </a:p>
      </dsp:txBody>
      <dsp:txXfrm>
        <a:off x="5042418" y="3579274"/>
        <a:ext cx="1747448" cy="1747448"/>
      </dsp:txXfrm>
    </dsp:sp>
    <dsp:sp modelId="{A94CEAC4-4E68-47FF-89AC-9035BBFB5EF0}">
      <dsp:nvSpPr>
        <dsp:cNvPr id="0" name=""/>
        <dsp:cNvSpPr/>
      </dsp:nvSpPr>
      <dsp:spPr>
        <a:xfrm rot="10800187">
          <a:off x="3755206" y="4035872"/>
          <a:ext cx="653881" cy="8340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700" kern="1200"/>
        </a:p>
      </dsp:txBody>
      <dsp:txXfrm rot="10800000">
        <a:off x="3951370" y="4202687"/>
        <a:ext cx="457717" cy="500432"/>
      </dsp:txXfrm>
    </dsp:sp>
    <dsp:sp modelId="{1564D6F2-CE7C-4C7A-AAF2-109177556556}">
      <dsp:nvSpPr>
        <dsp:cNvPr id="0" name=""/>
        <dsp:cNvSpPr/>
      </dsp:nvSpPr>
      <dsp:spPr>
        <a:xfrm>
          <a:off x="975505" y="3217163"/>
          <a:ext cx="2471266" cy="247126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400" b="1" kern="1200" smtClean="0"/>
            <a:t>JAK TO UDĚLAT?</a:t>
          </a:r>
          <a:endParaRPr lang="cs-CZ" sz="3400" b="1" kern="1200" dirty="0"/>
        </a:p>
      </dsp:txBody>
      <dsp:txXfrm>
        <a:off x="1337414" y="3579072"/>
        <a:ext cx="1747448" cy="1747448"/>
      </dsp:txXfrm>
    </dsp:sp>
    <dsp:sp modelId="{698A6483-9D12-4B3E-AF9D-D86EB801D31E}">
      <dsp:nvSpPr>
        <dsp:cNvPr id="0" name=""/>
        <dsp:cNvSpPr/>
      </dsp:nvSpPr>
      <dsp:spPr>
        <a:xfrm rot="18000000">
          <a:off x="2800979" y="2443441"/>
          <a:ext cx="658980" cy="8340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700" kern="1200"/>
        </a:p>
      </dsp:txBody>
      <dsp:txXfrm>
        <a:off x="2850403" y="2695855"/>
        <a:ext cx="461286" cy="5004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C4A93F-DA79-4A8A-9BE9-B3375F1371B7}">
      <dsp:nvSpPr>
        <dsp:cNvPr id="0" name=""/>
        <dsp:cNvSpPr/>
      </dsp:nvSpPr>
      <dsp:spPr>
        <a:xfrm>
          <a:off x="2792363" y="2232594"/>
          <a:ext cx="1620202" cy="988177"/>
        </a:xfrm>
        <a:prstGeom prst="round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dirty="0" smtClean="0"/>
            <a:t>já pedagog o sobě vím</a:t>
          </a:r>
          <a:endParaRPr lang="cs-CZ" sz="2300" kern="1200" dirty="0"/>
        </a:p>
      </dsp:txBody>
      <dsp:txXfrm>
        <a:off x="2840602" y="2280833"/>
        <a:ext cx="1523724" cy="891699"/>
      </dsp:txXfrm>
    </dsp:sp>
    <dsp:sp modelId="{A92B1F27-CA0C-4740-BE37-63F88C171A22}">
      <dsp:nvSpPr>
        <dsp:cNvPr id="0" name=""/>
        <dsp:cNvSpPr/>
      </dsp:nvSpPr>
      <dsp:spPr>
        <a:xfrm rot="16444170">
          <a:off x="3079216" y="1633054"/>
          <a:ext cx="120211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02110" y="0"/>
              </a:lnTo>
            </a:path>
          </a:pathLst>
        </a:custGeom>
        <a:noFill/>
        <a:ln w="1905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346B97-CFBC-42C6-890C-834871145FA8}">
      <dsp:nvSpPr>
        <dsp:cNvPr id="0" name=""/>
        <dsp:cNvSpPr/>
      </dsp:nvSpPr>
      <dsp:spPr>
        <a:xfrm>
          <a:off x="3218774" y="-52020"/>
          <a:ext cx="1085535" cy="1085535"/>
        </a:xfrm>
        <a:prstGeom prst="roundRect">
          <a:avLst/>
        </a:prstGeom>
        <a:solidFill>
          <a:schemeClr val="accent2">
            <a:shade val="50000"/>
            <a:hueOff val="-65832"/>
            <a:satOff val="-3810"/>
            <a:lumOff val="1208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Proč to dělám? motivace</a:t>
          </a:r>
          <a:endParaRPr lang="cs-CZ" sz="1700" kern="1200" dirty="0"/>
        </a:p>
      </dsp:txBody>
      <dsp:txXfrm>
        <a:off x="3271765" y="971"/>
        <a:ext cx="979553" cy="979553"/>
      </dsp:txXfrm>
    </dsp:sp>
    <dsp:sp modelId="{83632A3C-5AD7-4008-BD12-CD0B729AF61B}">
      <dsp:nvSpPr>
        <dsp:cNvPr id="0" name=""/>
        <dsp:cNvSpPr/>
      </dsp:nvSpPr>
      <dsp:spPr>
        <a:xfrm rot="19403863">
          <a:off x="4201959" y="2033825"/>
          <a:ext cx="66672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66720" y="0"/>
              </a:lnTo>
            </a:path>
          </a:pathLst>
        </a:custGeom>
        <a:noFill/>
        <a:ln w="1905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29976F-0E0D-4A51-9390-9EAD45785F71}">
      <dsp:nvSpPr>
        <dsp:cNvPr id="0" name=""/>
        <dsp:cNvSpPr/>
      </dsp:nvSpPr>
      <dsp:spPr>
        <a:xfrm>
          <a:off x="4802939" y="781001"/>
          <a:ext cx="1376784" cy="1085535"/>
        </a:xfrm>
        <a:prstGeom prst="roundRect">
          <a:avLst/>
        </a:prstGeom>
        <a:solidFill>
          <a:schemeClr val="accent2">
            <a:shade val="50000"/>
            <a:hueOff val="-131665"/>
            <a:satOff val="-7621"/>
            <a:lumOff val="2416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>
              <a:solidFill>
                <a:schemeClr val="accent2">
                  <a:lumMod val="50000"/>
                </a:schemeClr>
              </a:solidFill>
            </a:rPr>
            <a:t>silné stránky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>
              <a:solidFill>
                <a:schemeClr val="accent2">
                  <a:lumMod val="75000"/>
                </a:schemeClr>
              </a:solidFill>
            </a:rPr>
            <a:t>... a jak je využít</a:t>
          </a:r>
          <a:endParaRPr lang="cs-CZ" sz="16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4855930" y="833992"/>
        <a:ext cx="1270802" cy="979553"/>
      </dsp:txXfrm>
    </dsp:sp>
    <dsp:sp modelId="{243116EA-9E8C-4700-8FF8-72D49ADE33E2}">
      <dsp:nvSpPr>
        <dsp:cNvPr id="0" name=""/>
        <dsp:cNvSpPr/>
      </dsp:nvSpPr>
      <dsp:spPr>
        <a:xfrm rot="2160075">
          <a:off x="4162261" y="3590778"/>
          <a:ext cx="125894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58949" y="0"/>
              </a:lnTo>
            </a:path>
          </a:pathLst>
        </a:custGeom>
        <a:noFill/>
        <a:ln w="1905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99E6CF-9DE3-4AC9-BEAB-53257E3564F7}">
      <dsp:nvSpPr>
        <dsp:cNvPr id="0" name=""/>
        <dsp:cNvSpPr/>
      </dsp:nvSpPr>
      <dsp:spPr>
        <a:xfrm>
          <a:off x="4752776" y="3960786"/>
          <a:ext cx="2590457" cy="1085535"/>
        </a:xfrm>
        <a:prstGeom prst="roundRect">
          <a:avLst/>
        </a:prstGeom>
        <a:solidFill>
          <a:schemeClr val="accent2">
            <a:shade val="50000"/>
            <a:hueOff val="-197497"/>
            <a:satOff val="-11431"/>
            <a:lumOff val="3625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chemeClr val="accent2">
                  <a:lumMod val="75000"/>
                </a:schemeClr>
              </a:solidFill>
            </a:rPr>
            <a:t>zaměření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/>
            <a:t>jaký způsob/typ práce a zacházení  s informacemi mi vyhovuje</a:t>
          </a:r>
          <a:endParaRPr lang="cs-CZ" sz="1300" kern="1200" dirty="0"/>
        </a:p>
      </dsp:txBody>
      <dsp:txXfrm>
        <a:off x="4805767" y="4013777"/>
        <a:ext cx="2484475" cy="979553"/>
      </dsp:txXfrm>
    </dsp:sp>
    <dsp:sp modelId="{990E55AA-2D1B-42E4-8D01-C87885CD77CE}">
      <dsp:nvSpPr>
        <dsp:cNvPr id="0" name=""/>
        <dsp:cNvSpPr/>
      </dsp:nvSpPr>
      <dsp:spPr>
        <a:xfrm rot="21569447">
          <a:off x="4412548" y="2715496"/>
          <a:ext cx="89712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97129" y="0"/>
              </a:lnTo>
            </a:path>
          </a:pathLst>
        </a:custGeom>
        <a:noFill/>
        <a:ln w="1905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C7B3E7-69C2-43FB-97DB-ED506633FF9A}">
      <dsp:nvSpPr>
        <dsp:cNvPr id="0" name=""/>
        <dsp:cNvSpPr/>
      </dsp:nvSpPr>
      <dsp:spPr>
        <a:xfrm>
          <a:off x="5309659" y="1944557"/>
          <a:ext cx="2445060" cy="1512172"/>
        </a:xfrm>
        <a:prstGeom prst="roundRect">
          <a:avLst/>
        </a:prstGeom>
        <a:solidFill>
          <a:schemeClr val="accent2">
            <a:shade val="50000"/>
            <a:hueOff val="-263330"/>
            <a:satOff val="-15241"/>
            <a:lumOff val="4833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>
              <a:solidFill>
                <a:schemeClr val="accent2">
                  <a:lumMod val="50000"/>
                </a:schemeClr>
              </a:solidFill>
            </a:rPr>
            <a:t>slabé stránky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>
              <a:solidFill>
                <a:schemeClr val="accent2">
                  <a:lumMod val="75000"/>
                </a:schemeClr>
              </a:solidFill>
            </a:rPr>
            <a:t>... a co s nimi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>
              <a:solidFill>
                <a:schemeClr val="accent2">
                  <a:lumMod val="75000"/>
                </a:schemeClr>
              </a:solidFill>
            </a:rPr>
            <a:t>zlepšit * přijmout * kompenzovat</a:t>
          </a:r>
          <a:endParaRPr lang="cs-CZ" sz="12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5383477" y="2018375"/>
        <a:ext cx="2297424" cy="1364536"/>
      </dsp:txXfrm>
    </dsp:sp>
    <dsp:sp modelId="{18568D60-9C6D-45E4-821E-9F4409E75DAE}">
      <dsp:nvSpPr>
        <dsp:cNvPr id="0" name=""/>
        <dsp:cNvSpPr/>
      </dsp:nvSpPr>
      <dsp:spPr>
        <a:xfrm rot="6727466">
          <a:off x="2708301" y="3687306"/>
          <a:ext cx="100723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07234" y="0"/>
              </a:lnTo>
            </a:path>
          </a:pathLst>
        </a:custGeom>
        <a:noFill/>
        <a:ln w="1905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9E0189-3F1D-47C2-A144-73A9B211E641}">
      <dsp:nvSpPr>
        <dsp:cNvPr id="0" name=""/>
        <dsp:cNvSpPr/>
      </dsp:nvSpPr>
      <dsp:spPr>
        <a:xfrm>
          <a:off x="1946695" y="4153841"/>
          <a:ext cx="1709772" cy="1085535"/>
        </a:xfrm>
        <a:prstGeom prst="roundRect">
          <a:avLst/>
        </a:prstGeom>
        <a:solidFill>
          <a:schemeClr val="accent2">
            <a:shade val="50000"/>
            <a:hueOff val="-197497"/>
            <a:satOff val="-11431"/>
            <a:lumOff val="3625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>
              <a:solidFill>
                <a:schemeClr val="accent2">
                  <a:lumMod val="75000"/>
                </a:schemeClr>
              </a:solidFill>
            </a:rPr>
            <a:t>reakce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/>
            <a:t>emoční  vzorce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/>
            <a:t>výchova, zkušenost</a:t>
          </a:r>
          <a:endParaRPr lang="cs-CZ" sz="1300" kern="1200" dirty="0"/>
        </a:p>
      </dsp:txBody>
      <dsp:txXfrm>
        <a:off x="1999686" y="4206832"/>
        <a:ext cx="1603790" cy="979553"/>
      </dsp:txXfrm>
    </dsp:sp>
    <dsp:sp modelId="{D0EA9632-F5C6-4B03-A750-6595CFB53730}">
      <dsp:nvSpPr>
        <dsp:cNvPr id="0" name=""/>
        <dsp:cNvSpPr/>
      </dsp:nvSpPr>
      <dsp:spPr>
        <a:xfrm rot="10007575">
          <a:off x="2278430" y="2976292"/>
          <a:ext cx="52082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20820" y="0"/>
              </a:lnTo>
            </a:path>
          </a:pathLst>
        </a:custGeom>
        <a:noFill/>
        <a:ln w="1905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6965E4-159F-4D25-AC2D-E4832E57A133}">
      <dsp:nvSpPr>
        <dsp:cNvPr id="0" name=""/>
        <dsp:cNvSpPr/>
      </dsp:nvSpPr>
      <dsp:spPr>
        <a:xfrm>
          <a:off x="923742" y="2652786"/>
          <a:ext cx="1361576" cy="1085535"/>
        </a:xfrm>
        <a:prstGeom prst="roundRect">
          <a:avLst/>
        </a:prstGeom>
        <a:solidFill>
          <a:schemeClr val="accent2">
            <a:shade val="50000"/>
            <a:hueOff val="-131665"/>
            <a:satOff val="-7621"/>
            <a:lumOff val="2416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limity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přirozené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stanovené</a:t>
          </a:r>
        </a:p>
      </dsp:txBody>
      <dsp:txXfrm>
        <a:off x="976733" y="2705777"/>
        <a:ext cx="1255594" cy="979553"/>
      </dsp:txXfrm>
    </dsp:sp>
    <dsp:sp modelId="{24DC5350-C152-48C2-9984-C3DF8C08D65D}">
      <dsp:nvSpPr>
        <dsp:cNvPr id="0" name=""/>
        <dsp:cNvSpPr/>
      </dsp:nvSpPr>
      <dsp:spPr>
        <a:xfrm rot="13306217">
          <a:off x="2569602" y="2049565"/>
          <a:ext cx="54951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49514" y="0"/>
              </a:lnTo>
            </a:path>
          </a:pathLst>
        </a:custGeom>
        <a:noFill/>
        <a:ln w="1905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1CF48E-3EB9-4641-9014-DA0CC0E0499A}">
      <dsp:nvSpPr>
        <dsp:cNvPr id="0" name=""/>
        <dsp:cNvSpPr/>
      </dsp:nvSpPr>
      <dsp:spPr>
        <a:xfrm>
          <a:off x="1368398" y="781001"/>
          <a:ext cx="1326709" cy="1085535"/>
        </a:xfrm>
        <a:prstGeom prst="roundRect">
          <a:avLst/>
        </a:prstGeom>
        <a:solidFill>
          <a:schemeClr val="accent2">
            <a:shade val="50000"/>
            <a:hueOff val="-65832"/>
            <a:satOff val="-3810"/>
            <a:lumOff val="1208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hodnoty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postoje</a:t>
          </a:r>
          <a:endParaRPr lang="cs-CZ" sz="2400" kern="1200" dirty="0"/>
        </a:p>
      </dsp:txBody>
      <dsp:txXfrm>
        <a:off x="1421389" y="833992"/>
        <a:ext cx="1220727" cy="9795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F30D75-A87B-4A43-BA45-41865A7A14BF}">
      <dsp:nvSpPr>
        <dsp:cNvPr id="0" name=""/>
        <dsp:cNvSpPr/>
      </dsp:nvSpPr>
      <dsp:spPr>
        <a:xfrm rot="18428888">
          <a:off x="1074069" y="354005"/>
          <a:ext cx="2124939" cy="2124939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baseline="0" dirty="0" smtClean="0"/>
            <a:t>ŽÁK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baseline="0" dirty="0" smtClean="0"/>
            <a:t>nuda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500" kern="1200" dirty="0"/>
        </a:p>
      </dsp:txBody>
      <dsp:txXfrm>
        <a:off x="1457102" y="427657"/>
        <a:ext cx="1062469" cy="1753075"/>
      </dsp:txXfrm>
    </dsp:sp>
    <dsp:sp modelId="{B3E7757C-5AFD-476F-AEB6-5714E1B13CAE}">
      <dsp:nvSpPr>
        <dsp:cNvPr id="0" name=""/>
        <dsp:cNvSpPr/>
      </dsp:nvSpPr>
      <dsp:spPr>
        <a:xfrm rot="2749522">
          <a:off x="4404680" y="407679"/>
          <a:ext cx="2124939" cy="2337730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OKOLNOSTI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rušení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čas</a:t>
          </a:r>
          <a:endParaRPr lang="cs-CZ" sz="1500" kern="1200" dirty="0"/>
        </a:p>
      </dsp:txBody>
      <dsp:txXfrm rot="-5400000">
        <a:off x="4617571" y="915743"/>
        <a:ext cx="1965866" cy="1062469"/>
      </dsp:txXfrm>
    </dsp:sp>
    <dsp:sp modelId="{0541DFCA-B1CF-44F7-BA3A-2355537135BA}">
      <dsp:nvSpPr>
        <dsp:cNvPr id="0" name=""/>
        <dsp:cNvSpPr/>
      </dsp:nvSpPr>
      <dsp:spPr>
        <a:xfrm rot="8242495">
          <a:off x="3967189" y="2959076"/>
          <a:ext cx="2124939" cy="2124939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RODINA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jiné hodnoty výchova</a:t>
          </a:r>
        </a:p>
      </dsp:txBody>
      <dsp:txXfrm rot="10800000">
        <a:off x="4624337" y="3281817"/>
        <a:ext cx="1062469" cy="1753075"/>
      </dsp:txXfrm>
    </dsp:sp>
    <dsp:sp modelId="{6913D85A-B192-4818-B326-A047BD511379}">
      <dsp:nvSpPr>
        <dsp:cNvPr id="0" name=""/>
        <dsp:cNvSpPr/>
      </dsp:nvSpPr>
      <dsp:spPr>
        <a:xfrm rot="13575072">
          <a:off x="1375829" y="2763921"/>
          <a:ext cx="2124939" cy="2124939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UČITEL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ne/řízení</a:t>
          </a:r>
          <a:endParaRPr lang="cs-CZ" sz="1500" kern="1200" dirty="0"/>
        </a:p>
      </dsp:txBody>
      <dsp:txXfrm rot="5400000">
        <a:off x="1427448" y="3423728"/>
        <a:ext cx="1753075" cy="10624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4916F3-3F17-459E-A5C9-87A4EC041187}">
      <dsp:nvSpPr>
        <dsp:cNvPr id="0" name=""/>
        <dsp:cNvSpPr/>
      </dsp:nvSpPr>
      <dsp:spPr>
        <a:xfrm>
          <a:off x="3229326" y="2592230"/>
          <a:ext cx="1591370" cy="152195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>
              <a:solidFill>
                <a:schemeClr val="accent2">
                  <a:lumMod val="50000"/>
                </a:schemeClr>
              </a:solidFill>
            </a:rPr>
            <a:t>AUTORITA</a:t>
          </a:r>
          <a:endParaRPr lang="cs-CZ" sz="18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3462377" y="2815115"/>
        <a:ext cx="1125268" cy="1076185"/>
      </dsp:txXfrm>
    </dsp:sp>
    <dsp:sp modelId="{608ADFA8-92E8-480E-82CD-656229185D52}">
      <dsp:nvSpPr>
        <dsp:cNvPr id="0" name=""/>
        <dsp:cNvSpPr/>
      </dsp:nvSpPr>
      <dsp:spPr>
        <a:xfrm rot="5400000">
          <a:off x="3806508" y="1892414"/>
          <a:ext cx="437006" cy="5998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500" kern="1200"/>
        </a:p>
      </dsp:txBody>
      <dsp:txXfrm>
        <a:off x="3872059" y="1946828"/>
        <a:ext cx="305904" cy="359896"/>
      </dsp:txXfrm>
    </dsp:sp>
    <dsp:sp modelId="{81158141-9C64-4AF0-B13E-FB192B36CF3D}">
      <dsp:nvSpPr>
        <dsp:cNvPr id="0" name=""/>
        <dsp:cNvSpPr/>
      </dsp:nvSpPr>
      <dsp:spPr>
        <a:xfrm>
          <a:off x="2849148" y="3493"/>
          <a:ext cx="2351726" cy="176419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>
              <a:solidFill>
                <a:schemeClr val="accent5">
                  <a:lumMod val="50000"/>
                </a:schemeClr>
              </a:solidFill>
            </a:rPr>
            <a:t>FORMÁLNÍ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>
              <a:solidFill>
                <a:schemeClr val="accent5">
                  <a:lumMod val="50000"/>
                </a:schemeClr>
              </a:solidFill>
            </a:rPr>
            <a:t>daná školní hierarchií</a:t>
          </a:r>
          <a:endParaRPr lang="cs-CZ" sz="18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3193550" y="261853"/>
        <a:ext cx="1662922" cy="1247475"/>
      </dsp:txXfrm>
    </dsp:sp>
    <dsp:sp modelId="{76EBC4C3-9F0B-4C5C-A2B8-A98264B8CA7F}">
      <dsp:nvSpPr>
        <dsp:cNvPr id="0" name=""/>
        <dsp:cNvSpPr/>
      </dsp:nvSpPr>
      <dsp:spPr>
        <a:xfrm rot="12753447">
          <a:off x="4805808" y="3602399"/>
          <a:ext cx="340559" cy="5998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526439"/>
            <a:satOff val="7689"/>
            <a:lumOff val="-49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500" kern="1200"/>
        </a:p>
      </dsp:txBody>
      <dsp:txXfrm>
        <a:off x="4899948" y="3749855"/>
        <a:ext cx="238391" cy="359896"/>
      </dsp:txXfrm>
    </dsp:sp>
    <dsp:sp modelId="{D938DD4B-5407-45CA-AF9C-C04B1B95240C}">
      <dsp:nvSpPr>
        <dsp:cNvPr id="0" name=""/>
        <dsp:cNvSpPr/>
      </dsp:nvSpPr>
      <dsp:spPr>
        <a:xfrm>
          <a:off x="5020074" y="3744418"/>
          <a:ext cx="2283910" cy="1685195"/>
        </a:xfrm>
        <a:prstGeom prst="ellipse">
          <a:avLst/>
        </a:prstGeom>
        <a:solidFill>
          <a:schemeClr val="accent3">
            <a:hueOff val="526439"/>
            <a:satOff val="7689"/>
            <a:lumOff val="-49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>
              <a:solidFill>
                <a:srgbClr val="0070C0"/>
              </a:solidFill>
            </a:rPr>
            <a:t>PŘÍSTUP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>
              <a:solidFill>
                <a:srgbClr val="0070C0"/>
              </a:solidFill>
            </a:rPr>
            <a:t>strategie řízení třídy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>
              <a:solidFill>
                <a:srgbClr val="0070C0"/>
              </a:solidFill>
            </a:rPr>
            <a:t>způsob řešení problémů</a:t>
          </a:r>
          <a:endParaRPr lang="cs-CZ" sz="1200" kern="1200" dirty="0">
            <a:solidFill>
              <a:srgbClr val="0070C0"/>
            </a:solidFill>
          </a:endParaRPr>
        </a:p>
      </dsp:txBody>
      <dsp:txXfrm>
        <a:off x="5354545" y="3991209"/>
        <a:ext cx="1614968" cy="1191613"/>
      </dsp:txXfrm>
    </dsp:sp>
    <dsp:sp modelId="{FA1176EE-4737-44B5-A45A-F0E55FD63194}">
      <dsp:nvSpPr>
        <dsp:cNvPr id="0" name=""/>
        <dsp:cNvSpPr/>
      </dsp:nvSpPr>
      <dsp:spPr>
        <a:xfrm rot="19698671">
          <a:off x="2909697" y="3600260"/>
          <a:ext cx="335884" cy="5998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052877"/>
            <a:satOff val="15378"/>
            <a:lumOff val="-98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500" kern="1200"/>
        </a:p>
      </dsp:txBody>
      <dsp:txXfrm rot="10800000">
        <a:off x="2917208" y="3746691"/>
        <a:ext cx="235119" cy="359896"/>
      </dsp:txXfrm>
    </dsp:sp>
    <dsp:sp modelId="{542B275B-C019-4EB9-92D0-E8BAB3AD7D6C}">
      <dsp:nvSpPr>
        <dsp:cNvPr id="0" name=""/>
        <dsp:cNvSpPr/>
      </dsp:nvSpPr>
      <dsp:spPr>
        <a:xfrm>
          <a:off x="760910" y="3704918"/>
          <a:ext cx="2254166" cy="1764195"/>
        </a:xfrm>
        <a:prstGeom prst="ellipse">
          <a:avLst/>
        </a:prstGeom>
        <a:solidFill>
          <a:schemeClr val="accent3">
            <a:hueOff val="1052877"/>
            <a:satOff val="15378"/>
            <a:lumOff val="-98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>
              <a:solidFill>
                <a:srgbClr val="7030A0"/>
              </a:solidFill>
            </a:rPr>
            <a:t>OSOBNOST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>
              <a:solidFill>
                <a:srgbClr val="7030A0"/>
              </a:solidFill>
            </a:rPr>
            <a:t>odbornost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>
              <a:solidFill>
                <a:srgbClr val="7030A0"/>
              </a:solidFill>
            </a:rPr>
            <a:t>hodnoty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>
              <a:solidFill>
                <a:srgbClr val="7030A0"/>
              </a:solidFill>
            </a:rPr>
            <a:t>vystupování</a:t>
          </a:r>
          <a:endParaRPr lang="cs-CZ" sz="1400" kern="1200" dirty="0">
            <a:solidFill>
              <a:srgbClr val="7030A0"/>
            </a:solidFill>
          </a:endParaRPr>
        </a:p>
      </dsp:txBody>
      <dsp:txXfrm>
        <a:off x="1091025" y="3963278"/>
        <a:ext cx="1593936" cy="12474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00AE24-7F10-4DDB-A588-5AF40A57694C}" type="datetimeFigureOut">
              <a:rPr lang="cs-CZ" smtClean="0"/>
              <a:t>17.5.2016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0B28F0-193C-452A-867B-FB0A6DC707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446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E8AC9-34CB-40F9-9A85-391E9B0534B7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2196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E8AC9-34CB-40F9-9A85-391E9B0534B7}" type="slidenum">
              <a:rPr lang="cs-CZ" smtClean="0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2196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E8AC9-34CB-40F9-9A85-391E9B0534B7}" type="slidenum">
              <a:rPr lang="cs-CZ" smtClean="0"/>
              <a:pPr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2196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E8AC9-34CB-40F9-9A85-391E9B0534B7}" type="slidenum">
              <a:rPr lang="cs-CZ" smtClean="0"/>
              <a:pPr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2196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E8AC9-34CB-40F9-9A85-391E9B0534B7}" type="slidenum">
              <a:rPr lang="cs-CZ" smtClean="0"/>
              <a:pPr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2196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E8AC9-34CB-40F9-9A85-391E9B0534B7}" type="slidenum">
              <a:rPr lang="cs-CZ" smtClean="0"/>
              <a:pPr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2196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E8AC9-34CB-40F9-9A85-391E9B0534B7}" type="slidenum">
              <a:rPr lang="cs-CZ" smtClean="0"/>
              <a:pPr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2196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E8AC9-34CB-40F9-9A85-391E9B0534B7}" type="slidenum">
              <a:rPr lang="cs-CZ" smtClean="0"/>
              <a:pPr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2196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E8AC9-34CB-40F9-9A85-391E9B0534B7}" type="slidenum">
              <a:rPr lang="cs-CZ" smtClean="0"/>
              <a:pPr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2196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E8AC9-34CB-40F9-9A85-391E9B0534B7}" type="slidenum">
              <a:rPr lang="cs-CZ" smtClean="0"/>
              <a:pPr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2196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E8AC9-34CB-40F9-9A85-391E9B0534B7}" type="slidenum">
              <a:rPr lang="cs-CZ" smtClean="0"/>
              <a:pPr/>
              <a:t>59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219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E8AC9-34CB-40F9-9A85-391E9B0534B7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2196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E8AC9-34CB-40F9-9A85-391E9B0534B7}" type="slidenum">
              <a:rPr lang="cs-CZ" smtClean="0"/>
              <a:pPr/>
              <a:t>62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95791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E8AC9-34CB-40F9-9A85-391E9B0534B7}" type="slidenum">
              <a:rPr lang="cs-CZ" smtClean="0"/>
              <a:pPr/>
              <a:t>63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2196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E8AC9-34CB-40F9-9A85-391E9B0534B7}" type="slidenum">
              <a:rPr lang="cs-CZ" smtClean="0"/>
              <a:pPr/>
              <a:t>64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2196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E8AC9-34CB-40F9-9A85-391E9B0534B7}" type="slidenum">
              <a:rPr lang="cs-CZ" smtClean="0"/>
              <a:pPr/>
              <a:t>89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219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E8AC9-34CB-40F9-9A85-391E9B0534B7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219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E8AC9-34CB-40F9-9A85-391E9B0534B7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219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E8AC9-34CB-40F9-9A85-391E9B0534B7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219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E8AC9-34CB-40F9-9A85-391E9B0534B7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219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E8AC9-34CB-40F9-9A85-391E9B0534B7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219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E8AC9-34CB-40F9-9A85-391E9B0534B7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2196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E8AC9-34CB-40F9-9A85-391E9B0534B7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219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17.5.2016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17.5.2016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17.5.2016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17.5.2016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17.5.2016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17.5.2016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17.5.2016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17.5.2016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17.5.2016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17.5.2016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17.5.2016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17.5.2016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vobodauceni.cz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vobodauceni.cz/clanek/moje-zkusenost-svobodne-vzdelavaneho-cloveka" TargetMode="External"/><Relationship Id="rId4" Type="http://schemas.openxmlformats.org/officeDocument/2006/relationships/hyperlink" Target="http://youtu.be/2pQyXgrXrIE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tvsehotovo.cz/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dicevitani.cz/pro-skoly/igor-pavelcak-ucitele-by-se-nemeli-michat-do-osudu-deti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espekt.ihned.cz/vzdelani/c1-63525440-vedi-vubec-rodice-jakou-chteji-skolu?utm_content=bufferce47e&amp;utm_medium=social&amp;utm_source=facebook.com&amp;utm_campaign=buffer" TargetMode="External"/><Relationship Id="rId5" Type="http://schemas.openxmlformats.org/officeDocument/2006/relationships/hyperlink" Target="http://www.eduin.cz/clanky/pohledem-rodice-vybirame-skolu-a-jdeme-k-zapisu/" TargetMode="External"/><Relationship Id="rId4" Type="http://schemas.openxmlformats.org/officeDocument/2006/relationships/hyperlink" Target="http://www.eduin.cz/clanky/respekt-co-chteji-rodice-od-skoly/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dicevitani.cz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odicevitani.cz/pro-rodice/tridni-schuzky-zadny-strach/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zdelavacisluzby.cz/dokumenty/banka-souboru/pdfs_234.pdf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odicevitani.cz/pro-rodice/nejisti-rodice-autoritativni-ucitele-a-deti-v-pohode/" TargetMode="External"/><Relationship Id="rId5" Type="http://schemas.openxmlformats.org/officeDocument/2006/relationships/hyperlink" Target="http://www.rodicevitani.cz/pro-rodice/schuzky-ve-trojici-maji-jednoznacne-kladny-ohlas/" TargetMode="External"/><Relationship Id="rId4" Type="http://schemas.openxmlformats.org/officeDocument/2006/relationships/hyperlink" Target="http://www.rodicevitani.cz/" TargetMode="Externa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QjMxpnqBN3g" TargetMode="External"/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://clanky.rvp.cz/clanek/c/G/993/problematika-hodnoceni-ve-skole.html/" TargetMode="External"/><Relationship Id="rId7" Type="http://schemas.openxmlformats.org/officeDocument/2006/relationships/hyperlink" Target="https://mup.scio.cz/" TargetMode="External"/><Relationship Id="rId2" Type="http://schemas.openxmlformats.org/officeDocument/2006/relationships/hyperlink" Target="http://www.eduin.cz/clanky/respekt-snaha-o-jednicky-brani-detem-v-uceni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zpravy.idnes.cz/mapy-ucebniho-pokroku-06d-/domaci.aspx?c=A141202_095406_domaci_zt" TargetMode="External"/><Relationship Id="rId5" Type="http://schemas.openxmlformats.org/officeDocument/2006/relationships/hyperlink" Target="http://domaci.ihned.cz/-skolstvi/c1-63866570-od-pristiho-roku-se-zacne-zavadet-slovni-ohodnoceni-zaku-ucitel-navrhne-jak-se-zlepsit" TargetMode="External"/><Relationship Id="rId4" Type="http://schemas.openxmlformats.org/officeDocument/2006/relationships/hyperlink" Target="https://www.stream.cz/vsi-ve-skole/10005225-jak-vypada-znamkovani-bez-znamek" TargetMode="Externa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hyperlink" Target="http://cs.wiktionary.org/wiki/k&#225;ze&#328;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testosobnosti.zarohem.cz/test.asp" TargetMode="Externa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hyperlink" Target="http://cs.wikipedia.org/wiki/Sebenapl%C5%88uj%C3%ADc%C3%AD_p%C5%99edpov%C4%9B%C4%8F" TargetMode="Externa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skatelevize.cz/porady/10267570807-skola-snu/dily/" TargetMode="External"/><Relationship Id="rId2" Type="http://schemas.openxmlformats.org/officeDocument/2006/relationships/hyperlink" Target="http://video.aktualne.cz/dvtv/novackova-skola-vyvolava-v-detech-stres-a-ohrozeni-podcenuji/r~c2dca7f69f4f11e58f750025900fea04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ed.com/talks/rita_pierson_every_kid_needs_a_champion" TargetMode="Externa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d.com/talks/amy_cuddy_your_body_language_shapes_who_you_are#t-1236064" TargetMode="Externa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in.cz/clanky/proc-prestat-ucit-prikazy-a-instrukcemi-zpusobem-platnym-od-dob-marie-terezie/" TargetMode="Externa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jaro </a:t>
            </a:r>
            <a:r>
              <a:rPr lang="cs-CZ" dirty="0" smtClean="0"/>
              <a:t>2016</a:t>
            </a:r>
            <a:endParaRPr lang="cs-CZ" dirty="0" smtClean="0"/>
          </a:p>
          <a:p>
            <a:r>
              <a:rPr lang="cs-CZ" dirty="0" smtClean="0"/>
              <a:t>Mgr. Zuzana Kročáková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Pedagogická psychologie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396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347863" y="2204865"/>
            <a:ext cx="5544617" cy="2088231"/>
          </a:xfrm>
        </p:spPr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rgbClr val="002060"/>
                </a:solidFill>
              </a:rPr>
              <a:t>„</a:t>
            </a:r>
            <a:r>
              <a:rPr lang="cs-CZ" dirty="0" smtClean="0">
                <a:solidFill>
                  <a:srgbClr val="002060"/>
                </a:solidFill>
              </a:rPr>
              <a:t>Vědomě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učíme</a:t>
            </a:r>
            <a:r>
              <a:rPr lang="en-US" dirty="0">
                <a:solidFill>
                  <a:srgbClr val="002060"/>
                </a:solidFill>
              </a:rPr>
              <a:t> to, co </a:t>
            </a:r>
            <a:r>
              <a:rPr lang="en-US" dirty="0" err="1">
                <a:solidFill>
                  <a:srgbClr val="002060"/>
                </a:solidFill>
              </a:rPr>
              <a:t>víme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nevědomě</a:t>
            </a:r>
            <a:r>
              <a:rPr lang="en-US" dirty="0">
                <a:solidFill>
                  <a:srgbClr val="002060"/>
                </a:solidFill>
              </a:rPr>
              <a:t> to, co </a:t>
            </a:r>
            <a:r>
              <a:rPr lang="en-US" dirty="0" err="1">
                <a:solidFill>
                  <a:srgbClr val="002060"/>
                </a:solidFill>
              </a:rPr>
              <a:t>jsme</a:t>
            </a:r>
            <a:r>
              <a:rPr lang="en-US" dirty="0" smtClean="0">
                <a:solidFill>
                  <a:srgbClr val="002060"/>
                </a:solidFill>
              </a:rPr>
              <a:t>.“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743323" y="4725143"/>
            <a:ext cx="5120640" cy="577479"/>
          </a:xfrm>
        </p:spPr>
        <p:txBody>
          <a:bodyPr/>
          <a:lstStyle/>
          <a:p>
            <a:pPr algn="r"/>
            <a:r>
              <a:rPr lang="en-US" dirty="0">
                <a:solidFill>
                  <a:srgbClr val="002060"/>
                </a:solidFill>
              </a:rPr>
              <a:t>Fred </a:t>
            </a:r>
            <a:r>
              <a:rPr lang="cs-CZ" dirty="0">
                <a:solidFill>
                  <a:srgbClr val="002060"/>
                </a:solidFill>
              </a:rPr>
              <a:t>K</a:t>
            </a:r>
            <a:r>
              <a:rPr lang="en-US" dirty="0" err="1">
                <a:solidFill>
                  <a:srgbClr val="002060"/>
                </a:solidFill>
              </a:rPr>
              <a:t>orthagen</a:t>
            </a:r>
            <a:r>
              <a:rPr lang="en-US" dirty="0">
                <a:solidFill>
                  <a:srgbClr val="002060"/>
                </a:solidFill>
              </a:rPr>
              <a:t> </a:t>
            </a:r>
            <a:endParaRPr lang="cs-CZ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71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19772515"/>
              </p:ext>
            </p:extLst>
          </p:nvPr>
        </p:nvGraphicFramePr>
        <p:xfrm>
          <a:off x="395536" y="980728"/>
          <a:ext cx="8136904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5"/>
            <a:ext cx="8352928" cy="648071"/>
          </a:xfrm>
        </p:spPr>
        <p:txBody>
          <a:bodyPr/>
          <a:lstStyle/>
          <a:p>
            <a:r>
              <a:rPr lang="cs-CZ" sz="2800" dirty="0" smtClean="0"/>
              <a:t>ZDROJE JISTOTY, STABILITY</a:t>
            </a:r>
            <a:endParaRPr lang="cs-CZ" sz="28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5A7A8740-6FBC-4FEA-A196-085A29ACE6ED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618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268760"/>
            <a:ext cx="8136904" cy="5400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3200" b="1" dirty="0" smtClean="0">
              <a:solidFill>
                <a:schemeClr val="tx2">
                  <a:lumMod val="75000"/>
                </a:schemeClr>
              </a:solidFill>
              <a:ea typeface="+mj-ea"/>
            </a:endParaRPr>
          </a:p>
          <a:p>
            <a:pPr marL="0" indent="0">
              <a:buNone/>
            </a:pPr>
            <a:endParaRPr lang="cs-CZ" sz="3200" b="1" dirty="0">
              <a:solidFill>
                <a:schemeClr val="tx2">
                  <a:lumMod val="75000"/>
                </a:schemeClr>
              </a:solidFill>
              <a:ea typeface="+mj-ea"/>
            </a:endParaRPr>
          </a:p>
          <a:p>
            <a:pPr marL="0" indent="0">
              <a:buNone/>
            </a:pPr>
            <a:r>
              <a:rPr lang="cs-CZ" sz="3200" b="1" dirty="0" smtClean="0">
                <a:solidFill>
                  <a:schemeClr val="tx2">
                    <a:lumMod val="75000"/>
                  </a:schemeClr>
                </a:solidFill>
                <a:ea typeface="+mj-ea"/>
              </a:rPr>
              <a:t>CO </a:t>
            </a:r>
            <a:r>
              <a:rPr lang="cs-CZ" sz="3200" b="1" dirty="0">
                <a:solidFill>
                  <a:schemeClr val="tx2">
                    <a:lumMod val="75000"/>
                  </a:schemeClr>
                </a:solidFill>
                <a:ea typeface="+mj-ea"/>
              </a:rPr>
              <a:t>POTŘEBUJU VĚDĚT O SOBĚ</a:t>
            </a:r>
            <a:r>
              <a:rPr lang="cs-CZ" sz="3200" b="1" dirty="0" smtClean="0">
                <a:solidFill>
                  <a:schemeClr val="tx2">
                    <a:lumMod val="75000"/>
                  </a:schemeClr>
                </a:solidFill>
                <a:ea typeface="+mj-ea"/>
              </a:rPr>
              <a:t>?</a:t>
            </a:r>
          </a:p>
          <a:p>
            <a:pPr marL="0" indent="0" algn="r">
              <a:buClr>
                <a:schemeClr val="tx2">
                  <a:lumMod val="75000"/>
                </a:schemeClr>
              </a:buClr>
              <a:buNone/>
            </a:pPr>
            <a:r>
              <a:rPr lang="cs-CZ" sz="28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</a:rPr>
              <a:t>vzhledem ke své pedagogické profesi</a:t>
            </a:r>
          </a:p>
          <a:p>
            <a:pPr>
              <a:buClr>
                <a:schemeClr val="accent1">
                  <a:lumMod val="50000"/>
                </a:schemeClr>
              </a:buClr>
              <a:buFont typeface="Symbol" pitchFamily="18" charset="2"/>
              <a:buChar char=""/>
            </a:pPr>
            <a:r>
              <a:rPr lang="cs-CZ" sz="32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</a:rPr>
              <a:t>aby mi to pomohlo být dobrým/lepším?</a:t>
            </a:r>
          </a:p>
          <a:p>
            <a:pPr>
              <a:buClr>
                <a:schemeClr val="accent1">
                  <a:lumMod val="50000"/>
                </a:schemeClr>
              </a:buClr>
              <a:buFont typeface="Symbol" pitchFamily="18" charset="2"/>
              <a:buChar char=""/>
            </a:pPr>
            <a:r>
              <a:rPr lang="cs-CZ" sz="32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</a:rPr>
              <a:t>aby mi to pomohlo být spokojený?</a:t>
            </a:r>
          </a:p>
          <a:p>
            <a:pPr>
              <a:buClr>
                <a:schemeClr val="accent1">
                  <a:lumMod val="50000"/>
                </a:schemeClr>
              </a:buClr>
              <a:buFont typeface="Symbol" pitchFamily="18" charset="2"/>
              <a:buChar char=""/>
            </a:pPr>
            <a:endParaRPr lang="cs-CZ" sz="3200" dirty="0">
              <a:solidFill>
                <a:prstClr val="black">
                  <a:lumMod val="75000"/>
                  <a:lumOff val="25000"/>
                </a:prstClr>
              </a:solidFill>
              <a:ea typeface="+mj-ea"/>
            </a:endParaRPr>
          </a:p>
          <a:p>
            <a:pPr>
              <a:buClr>
                <a:schemeClr val="accent1">
                  <a:lumMod val="50000"/>
                </a:schemeClr>
              </a:buClr>
              <a:buFont typeface="Symbol" pitchFamily="18" charset="2"/>
              <a:buChar char=""/>
            </a:pPr>
            <a:endParaRPr lang="cs-CZ" sz="3200" dirty="0" smtClean="0">
              <a:solidFill>
                <a:prstClr val="black">
                  <a:lumMod val="75000"/>
                  <a:lumOff val="25000"/>
                </a:prstClr>
              </a:solidFill>
              <a:ea typeface="+mj-ea"/>
            </a:endParaRPr>
          </a:p>
          <a:p>
            <a:pPr marL="0" indent="0">
              <a:buNone/>
            </a:pPr>
            <a:endParaRPr lang="cs-CZ" sz="3200" dirty="0" smtClean="0">
              <a:solidFill>
                <a:prstClr val="black">
                  <a:lumMod val="75000"/>
                  <a:lumOff val="25000"/>
                </a:prstClr>
              </a:solidFill>
              <a:ea typeface="+mj-ea"/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5"/>
            <a:ext cx="8352928" cy="648071"/>
          </a:xfrm>
        </p:spPr>
        <p:txBody>
          <a:bodyPr>
            <a:normAutofit/>
          </a:bodyPr>
          <a:lstStyle/>
          <a:p>
            <a:r>
              <a:rPr lang="cs-CZ" dirty="0" smtClean="0"/>
              <a:t>Pedagog a sebepoznání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5A7A8740-6FBC-4FEA-A196-085A29ACE6ED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393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726453137"/>
              </p:ext>
            </p:extLst>
          </p:nvPr>
        </p:nvGraphicFramePr>
        <p:xfrm>
          <a:off x="395288" y="1268413"/>
          <a:ext cx="8137525" cy="5400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5"/>
            <a:ext cx="8352928" cy="648071"/>
          </a:xfrm>
        </p:spPr>
        <p:txBody>
          <a:bodyPr>
            <a:normAutofit/>
          </a:bodyPr>
          <a:lstStyle/>
          <a:p>
            <a:pPr marL="0" indent="0"/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</a:rPr>
              <a:t>Co potřebuju vědět o sobě?</a:t>
            </a:r>
            <a:endParaRPr lang="cs-CZ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5A7A8740-6FBC-4FEA-A196-085A29ACE6ED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524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608112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Pyramida potřeb podle </a:t>
            </a:r>
            <a:r>
              <a:rPr lang="cs-CZ" b="1" dirty="0" err="1" smtClean="0"/>
              <a:t>Maslowa</a:t>
            </a:r>
            <a:endParaRPr lang="cs-CZ" b="1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64704"/>
            <a:ext cx="8352928" cy="5598659"/>
          </a:xfrm>
        </p:spPr>
      </p:pic>
    </p:spTree>
    <p:extLst>
      <p:ext uri="{BB962C8B-B14F-4D97-AF65-F5344CB8AC3E}">
        <p14:creationId xmlns:p14="http://schemas.microsoft.com/office/powerpoint/2010/main" val="1301982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608112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Pyramida potřeb podle </a:t>
            </a:r>
            <a:r>
              <a:rPr lang="cs-CZ" b="1" dirty="0" err="1" smtClean="0"/>
              <a:t>Maslowa</a:t>
            </a:r>
            <a:endParaRPr lang="cs-CZ" b="1" dirty="0"/>
          </a:p>
        </p:txBody>
      </p:sp>
      <p:pic>
        <p:nvPicPr>
          <p:cNvPr id="7" name="Zástupný symbol pro obsah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836713"/>
            <a:ext cx="7056784" cy="5832648"/>
          </a:xfrm>
        </p:spPr>
      </p:pic>
    </p:spTree>
    <p:extLst>
      <p:ext uri="{BB962C8B-B14F-4D97-AF65-F5344CB8AC3E}">
        <p14:creationId xmlns:p14="http://schemas.microsoft.com/office/powerpoint/2010/main" val="16731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Neuspokojení potřeb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 smtClean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sz="2800" b="1" dirty="0" smtClean="0"/>
              <a:t>Které potřeby jsou ve škole často neuspokojeny?</a:t>
            </a:r>
          </a:p>
          <a:p>
            <a:pPr marL="0" indent="0">
              <a:buNone/>
            </a:pPr>
            <a:endParaRPr lang="cs-CZ" sz="2800" b="1" dirty="0"/>
          </a:p>
          <a:p>
            <a:pPr marL="0" indent="0">
              <a:buNone/>
            </a:pPr>
            <a:endParaRPr lang="cs-CZ" sz="2800" b="1" dirty="0" smtClean="0"/>
          </a:p>
          <a:p>
            <a:pPr marL="0" indent="0">
              <a:buNone/>
            </a:pPr>
            <a:r>
              <a:rPr lang="cs-CZ" sz="2800" b="1" dirty="0" smtClean="0"/>
              <a:t>Co se stane, pokud nejsou potřeby uspokojovány?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48491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Co z toho vyplývá pro výuku?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681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2048272"/>
          </a:xfrm>
        </p:spPr>
        <p:txBody>
          <a:bodyPr>
            <a:normAutofit/>
          </a:bodyPr>
          <a:lstStyle/>
          <a:p>
            <a:r>
              <a:rPr lang="cs-CZ" sz="4400" dirty="0" smtClean="0"/>
              <a:t>Proč jste se někdy v životě učili něco, co jste se učit nemuseli?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274320" y="2348880"/>
            <a:ext cx="8595360" cy="3887328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924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5"/>
            <a:ext cx="8352928" cy="720079"/>
          </a:xfrm>
        </p:spPr>
        <p:txBody>
          <a:bodyPr/>
          <a:lstStyle/>
          <a:p>
            <a:r>
              <a:rPr lang="cs-CZ" dirty="0" smtClean="0"/>
              <a:t>Jak funguje mozek?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24744"/>
            <a:ext cx="8136904" cy="52565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Jsme evolučně „odsouzeni“ učit se, to nám umožňuje přizpůsobit se a přežít.</a:t>
            </a:r>
          </a:p>
          <a:p>
            <a:r>
              <a:rPr lang="cs-CZ" dirty="0" smtClean="0"/>
              <a:t>Mozek přemýšlí rád, při řešení problémů vyplavuje do krve endorfiny.</a:t>
            </a:r>
          </a:p>
          <a:p>
            <a:r>
              <a:rPr lang="cs-CZ" dirty="0" smtClean="0"/>
              <a:t>Paměť je nastavena tak, že dobře uchovává věci, které nám dávají </a:t>
            </a:r>
            <a:r>
              <a:rPr lang="cs-CZ" b="1" dirty="0" smtClean="0"/>
              <a:t>smysl</a:t>
            </a:r>
            <a:r>
              <a:rPr lang="cs-CZ" dirty="0" smtClean="0"/>
              <a:t>, v nichž vidíme užitek.</a:t>
            </a:r>
          </a:p>
          <a:p>
            <a:r>
              <a:rPr lang="cs-CZ" b="1" dirty="0" smtClean="0"/>
              <a:t>Smysl</a:t>
            </a:r>
            <a:r>
              <a:rPr lang="cs-CZ" dirty="0" smtClean="0"/>
              <a:t> zároveň </a:t>
            </a:r>
            <a:r>
              <a:rPr lang="cs-CZ" b="1" dirty="0" smtClean="0"/>
              <a:t>slouží jako motivace </a:t>
            </a:r>
            <a:r>
              <a:rPr lang="cs-CZ" dirty="0" smtClean="0"/>
              <a:t>učit se. </a:t>
            </a:r>
            <a:endParaRPr lang="cs-CZ" dirty="0"/>
          </a:p>
          <a:p>
            <a:r>
              <a:rPr lang="cs-CZ" dirty="0" smtClean="0"/>
              <a:t>Dává nám to smysl, protože: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1800" dirty="0" smtClean="0"/>
              <a:t>je to pro nás užitečné, přináší to nějaký zisk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1800" dirty="0" smtClean="0"/>
              <a:t>získáváme tím sociální kredit, status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1800" dirty="0" smtClean="0"/>
              <a:t>vědění je moc, usnadňuje nám řešit problémy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1800" dirty="0" smtClean="0"/>
              <a:t>vědět je exkluzivní a dává exkluzivitu svému nositeli</a:t>
            </a:r>
          </a:p>
        </p:txBody>
      </p:sp>
    </p:spTree>
    <p:extLst>
      <p:ext uri="{BB962C8B-B14F-4D97-AF65-F5344CB8AC3E}">
        <p14:creationId xmlns:p14="http://schemas.microsoft.com/office/powerpoint/2010/main" val="346135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 předmětu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... být užitečný</a:t>
            </a:r>
          </a:p>
          <a:p>
            <a:r>
              <a:rPr lang="cs-CZ" dirty="0" smtClean="0"/>
              <a:t>... být inspirací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71312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5"/>
            <a:ext cx="8352928" cy="792087"/>
          </a:xfrm>
        </p:spPr>
        <p:txBody>
          <a:bodyPr>
            <a:normAutofit/>
          </a:bodyPr>
          <a:lstStyle/>
          <a:p>
            <a:pPr algn="ctr"/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</a:rPr>
              <a:t>MOTIVACE A UČENÍ</a:t>
            </a:r>
            <a:endParaRPr lang="cs-CZ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96752"/>
            <a:ext cx="8136904" cy="532859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chemeClr val="tx2"/>
              </a:buClr>
              <a:buSzPct val="111000"/>
              <a:buFont typeface="Wingdings 2" pitchFamily="18" charset="2"/>
              <a:buChar char="E"/>
            </a:pPr>
            <a:r>
              <a:rPr lang="cs-CZ" sz="2400" dirty="0" smtClean="0"/>
              <a:t>Člověk je k </a:t>
            </a:r>
            <a:r>
              <a:rPr lang="cs-CZ" sz="2400" b="1" dirty="0" smtClean="0"/>
              <a:t>učení</a:t>
            </a:r>
            <a:r>
              <a:rPr lang="cs-CZ" sz="2400" dirty="0" smtClean="0"/>
              <a:t> předurčen, připraven, nastaven…</a:t>
            </a:r>
          </a:p>
          <a:p>
            <a:pPr marL="342900" indent="-342900">
              <a:buClr>
                <a:schemeClr val="tx2"/>
              </a:buClr>
              <a:buSzPct val="111000"/>
              <a:buFont typeface="Wingdings 2" pitchFamily="18" charset="2"/>
              <a:buChar char="E"/>
            </a:pPr>
            <a:endParaRPr lang="cs-CZ" sz="2400" dirty="0" smtClean="0"/>
          </a:p>
          <a:p>
            <a:pPr>
              <a:buClr>
                <a:schemeClr val="tx2"/>
              </a:buClr>
              <a:buSzPct val="111000"/>
              <a:buFont typeface="Wingdings 2" pitchFamily="18" charset="2"/>
              <a:buChar char="E"/>
            </a:pPr>
            <a:r>
              <a:rPr lang="cs-CZ" sz="2400" dirty="0" smtClean="0"/>
              <a:t>Rodí se nedokonalý, aby se mohl učit.</a:t>
            </a:r>
          </a:p>
          <a:p>
            <a:pPr>
              <a:buClr>
                <a:schemeClr val="tx2"/>
              </a:buClr>
              <a:buSzPct val="111000"/>
              <a:buFont typeface="Wingdings 2" pitchFamily="18" charset="2"/>
              <a:buChar char="E"/>
            </a:pPr>
            <a:r>
              <a:rPr lang="cs-CZ" sz="2400" dirty="0" smtClean="0"/>
              <a:t>Učení mu poskytuje evoluční výhodu adaptace na vnější přírodní i sociální podmínky.</a:t>
            </a:r>
          </a:p>
          <a:p>
            <a:pPr marL="342900" indent="-342900">
              <a:buClr>
                <a:schemeClr val="tx2"/>
              </a:buClr>
              <a:buSzPct val="111000"/>
              <a:buFont typeface="Wingdings 2" pitchFamily="18" charset="2"/>
              <a:buChar char="E"/>
            </a:pPr>
            <a:endParaRPr lang="cs-CZ" sz="2400" dirty="0" smtClean="0"/>
          </a:p>
          <a:p>
            <a:pPr>
              <a:buClr>
                <a:schemeClr val="tx2"/>
              </a:buClr>
              <a:buSzPct val="111000"/>
              <a:buFont typeface="Wingdings 2" pitchFamily="18" charset="2"/>
              <a:buChar char="E"/>
            </a:pPr>
            <a:r>
              <a:rPr lang="cs-CZ" sz="2400" dirty="0" smtClean="0"/>
              <a:t>Při pochopení věcí mozek vyplavuje endorfiny, učení nám přináší uspokojení.</a:t>
            </a:r>
          </a:p>
          <a:p>
            <a:pPr>
              <a:buFont typeface="Wingdings" pitchFamily="2" charset="2"/>
              <a:buChar char="ü"/>
            </a:pPr>
            <a:endParaRPr lang="cs-CZ" sz="2400" dirty="0" smtClean="0"/>
          </a:p>
          <a:p>
            <a:pPr>
              <a:buClr>
                <a:schemeClr val="tx2">
                  <a:lumMod val="50000"/>
                </a:schemeClr>
              </a:buClr>
              <a:buFont typeface="Wingdings" pitchFamily="2" charset="2"/>
              <a:buChar char="ð"/>
            </a:pP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Tudíž není pravda, že kdyby děti nebyly k učení nuceny, nic by se nenaučily.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668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2048272"/>
          </a:xfrm>
        </p:spPr>
        <p:txBody>
          <a:bodyPr>
            <a:normAutofit/>
          </a:bodyPr>
          <a:lstStyle/>
          <a:p>
            <a:r>
              <a:rPr lang="cs-CZ" sz="4400" dirty="0" smtClean="0"/>
              <a:t>Jaká by měla být škola, do které byste chodili, i kdybyste nemuseli?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274320" y="2348880"/>
            <a:ext cx="8595360" cy="3887328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001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5"/>
            <a:ext cx="8352928" cy="792087"/>
          </a:xfrm>
        </p:spPr>
        <p:txBody>
          <a:bodyPr/>
          <a:lstStyle/>
          <a:p>
            <a:pPr algn="ctr"/>
            <a:r>
              <a:rPr lang="cs-CZ" sz="3600" b="1" dirty="0" smtClean="0">
                <a:solidFill>
                  <a:schemeClr val="accent6">
                    <a:lumMod val="50000"/>
                  </a:schemeClr>
                </a:solidFill>
              </a:rPr>
              <a:t>3 S</a:t>
            </a:r>
            <a:r>
              <a:rPr lang="cs-CZ" sz="2400" b="1" dirty="0" smtClean="0">
                <a:solidFill>
                  <a:schemeClr val="accent6">
                    <a:lumMod val="50000"/>
                  </a:schemeClr>
                </a:solidFill>
              </a:rPr>
              <a:t> vnitřní motivace k učení</a:t>
            </a:r>
            <a:endParaRPr lang="cs-CZ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96752"/>
            <a:ext cx="8136904" cy="532859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b="1" dirty="0" smtClean="0"/>
              <a:t>SVOBODA</a:t>
            </a:r>
          </a:p>
          <a:p>
            <a:pPr marL="0" indent="0">
              <a:buNone/>
            </a:pPr>
            <a:r>
              <a:rPr lang="cs-CZ" dirty="0" smtClean="0"/>
              <a:t>= rádi se učíme to, co si sami vybereme, způsobem a v čase, který 	vyhovuje našemu způsobu práce s informacemi</a:t>
            </a:r>
          </a:p>
          <a:p>
            <a:pPr marL="0" indent="0">
              <a:buNone/>
            </a:pPr>
            <a:r>
              <a:rPr lang="cs-CZ" sz="3200" b="1" dirty="0" smtClean="0"/>
              <a:t>SMYSL</a:t>
            </a:r>
          </a:p>
          <a:p>
            <a:pPr marL="0" indent="0">
              <a:buNone/>
            </a:pPr>
            <a:r>
              <a:rPr lang="cs-CZ" dirty="0" smtClean="0"/>
              <a:t>= informace a dovednosti, které nám dávají smysl, připadají nám užitečné v nejširším smyslu slova, paměť dobře uchovává a my máme přirozenou touhu se je naučit</a:t>
            </a:r>
          </a:p>
          <a:p>
            <a:pPr marL="0" indent="0">
              <a:buNone/>
            </a:pPr>
            <a:r>
              <a:rPr lang="cs-CZ" sz="3200" b="1" dirty="0" smtClean="0"/>
              <a:t>SPOLUPRÁCE</a:t>
            </a:r>
          </a:p>
          <a:p>
            <a:pPr marL="0" indent="0">
              <a:buNone/>
            </a:pPr>
            <a:r>
              <a:rPr lang="cs-CZ" dirty="0" smtClean="0"/>
              <a:t>= učení je snazší, můžeme-li si zvolit sociální prostředí, v němž se učíme; přítomnost druhých nás motivuje a inspiruje</a:t>
            </a:r>
          </a:p>
          <a:p>
            <a:pPr marL="0" indent="0" algn="r">
              <a:buNone/>
            </a:pPr>
            <a:r>
              <a:rPr lang="cs-CZ" dirty="0" smtClean="0"/>
              <a:t>Jana Nováčková: Mýty ve vzdělávání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842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496944" cy="1339551"/>
          </a:xfrm>
        </p:spPr>
        <p:txBody>
          <a:bodyPr/>
          <a:lstStyle/>
          <a:p>
            <a:pPr algn="ctr"/>
            <a:r>
              <a:rPr lang="cs-CZ" sz="4800" dirty="0" smtClean="0"/>
              <a:t>MOTIVACE</a:t>
            </a:r>
            <a:endParaRPr lang="cs-CZ" sz="4400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4294967295"/>
          </p:nvPr>
        </p:nvSpPr>
        <p:spPr>
          <a:xfrm>
            <a:off x="683568" y="1556793"/>
            <a:ext cx="7920880" cy="496855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rgbClr val="92D050"/>
              </a:buClr>
            </a:pPr>
            <a:r>
              <a:rPr lang="cs-CZ" sz="4000" dirty="0" smtClean="0"/>
              <a:t>motiv vs. stimul</a:t>
            </a:r>
          </a:p>
          <a:p>
            <a:pPr marL="0" indent="0" algn="just">
              <a:buNone/>
            </a:pPr>
            <a:r>
              <a:rPr lang="cs-CZ" sz="3200" dirty="0" smtClean="0"/>
              <a:t>„</a:t>
            </a:r>
            <a:r>
              <a:rPr lang="cs-CZ" sz="2800" i="1" dirty="0" smtClean="0"/>
              <a:t>Chceš-li </a:t>
            </a:r>
            <a:r>
              <a:rPr lang="cs-CZ" sz="2800" i="1" dirty="0"/>
              <a:t>postavit loď, nesmíš poslat muže, aby sehnali dřevo a připravovali nástroje, ale nejprve musíš ve svých mužích vzbudit touhu po nekonečných dálkách otevřeného moře</a:t>
            </a:r>
            <a:r>
              <a:rPr lang="cs-CZ" sz="2800" i="1" dirty="0" smtClean="0"/>
              <a:t>.“</a:t>
            </a:r>
            <a:endParaRPr lang="cs-CZ" sz="2800" i="1" dirty="0"/>
          </a:p>
          <a:p>
            <a:pPr marL="0" indent="0" algn="r">
              <a:buNone/>
            </a:pPr>
            <a:r>
              <a:rPr lang="cs-CZ" b="1" dirty="0"/>
              <a:t>Antoine de </a:t>
            </a:r>
            <a:r>
              <a:rPr lang="cs-CZ" b="1" dirty="0" smtClean="0"/>
              <a:t>Saint-Exupéry</a:t>
            </a:r>
            <a:endParaRPr lang="cs-CZ" sz="3200" dirty="0"/>
          </a:p>
          <a:p>
            <a:r>
              <a:rPr lang="cs-CZ" sz="4000" dirty="0" smtClean="0"/>
              <a:t>pozitivní x negativní </a:t>
            </a:r>
          </a:p>
          <a:p>
            <a:pPr lvl="2"/>
            <a:r>
              <a:rPr lang="cs-CZ" sz="3600" dirty="0" smtClean="0"/>
              <a:t>chci x nechci</a:t>
            </a:r>
          </a:p>
          <a:p>
            <a:pPr lvl="2"/>
            <a:r>
              <a:rPr lang="cs-CZ" sz="3600" dirty="0" smtClean="0"/>
              <a:t>odměna x trest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201234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598" y="404666"/>
            <a:ext cx="7848873" cy="576063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484784"/>
            <a:ext cx="8136904" cy="489654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endParaRPr lang="cs-CZ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99" y="188639"/>
            <a:ext cx="6480721" cy="648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38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188641"/>
            <a:ext cx="7992888" cy="1008112"/>
          </a:xfrm>
        </p:spPr>
        <p:txBody>
          <a:bodyPr/>
          <a:lstStyle/>
          <a:p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VNĚJŠÍ MOTIVACE</a:t>
            </a: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67544" y="1124744"/>
            <a:ext cx="8352928" cy="547260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dirty="0" smtClean="0"/>
              <a:t>Klasické </a:t>
            </a:r>
            <a:r>
              <a:rPr lang="cs-CZ" sz="3200" dirty="0"/>
              <a:t>školy fungují převážně na vnější motivaci. </a:t>
            </a:r>
            <a:endParaRPr lang="cs-CZ" sz="3200" dirty="0" smtClean="0"/>
          </a:p>
          <a:p>
            <a:pPr marL="0" indent="0">
              <a:buNone/>
            </a:pPr>
            <a:r>
              <a:rPr lang="cs-CZ" sz="3200" dirty="0" smtClean="0"/>
              <a:t>Uplatňování </a:t>
            </a:r>
            <a:r>
              <a:rPr lang="cs-CZ" sz="3200" dirty="0"/>
              <a:t>vnější motivace souvisí s mocenským vztahem k dětem. </a:t>
            </a:r>
            <a:r>
              <a:rPr lang="cs-CZ" sz="3200" dirty="0" smtClean="0"/>
              <a:t>Děti </a:t>
            </a:r>
            <a:r>
              <a:rPr lang="cs-CZ" sz="3200" dirty="0"/>
              <a:t>si na to snadno zvyknou, mnohé se s tím i ztotožní. </a:t>
            </a:r>
            <a:endParaRPr lang="cs-CZ" sz="3200" dirty="0" smtClean="0"/>
          </a:p>
          <a:p>
            <a:pPr marL="0" indent="0">
              <a:buNone/>
            </a:pPr>
            <a:r>
              <a:rPr lang="cs-CZ" sz="3200" dirty="0" smtClean="0"/>
              <a:t>Vytváří </a:t>
            </a:r>
            <a:r>
              <a:rPr lang="cs-CZ" sz="3200" dirty="0"/>
              <a:t>to postoj k životu, k mezilidským vztahům, k práci, že budu dělat jen to a takovým způsobem, abych nebyla potrestaná nebo abych získala odměnu. Ne víc</a:t>
            </a:r>
            <a:r>
              <a:rPr lang="cs-CZ" sz="3200" dirty="0" smtClean="0"/>
              <a:t>.</a:t>
            </a:r>
          </a:p>
          <a:p>
            <a:pPr marL="0" indent="0" algn="r">
              <a:buNone/>
            </a:pPr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 Jana Nováčková</a:t>
            </a:r>
          </a:p>
        </p:txBody>
      </p:sp>
    </p:spTree>
    <p:extLst>
      <p:ext uri="{BB962C8B-B14F-4D97-AF65-F5344CB8AC3E}">
        <p14:creationId xmlns:p14="http://schemas.microsoft.com/office/powerpoint/2010/main" val="168267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5"/>
            <a:ext cx="8352928" cy="792087"/>
          </a:xfrm>
        </p:spPr>
        <p:txBody>
          <a:bodyPr/>
          <a:lstStyle/>
          <a:p>
            <a:pPr algn="ctr"/>
            <a:r>
              <a:rPr lang="cs-CZ" sz="2800" b="1" dirty="0" smtClean="0"/>
              <a:t>Co umožňuje svoboda při učení (se)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96752"/>
            <a:ext cx="8136904" cy="532859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cs-CZ" dirty="0" smtClean="0"/>
              <a:t>budovat a rozvíjet </a:t>
            </a:r>
            <a:r>
              <a:rPr lang="cs-CZ" b="1" dirty="0" smtClean="0"/>
              <a:t>zodpovědnost</a:t>
            </a:r>
            <a:r>
              <a:rPr lang="cs-CZ" dirty="0" smtClean="0"/>
              <a:t> (nejen) za vlastní učení a jeho výsledek </a:t>
            </a:r>
            <a:r>
              <a:rPr lang="cs-CZ" sz="2800" dirty="0" smtClean="0">
                <a:sym typeface="Wingdings"/>
              </a:rPr>
              <a:t> </a:t>
            </a:r>
            <a:r>
              <a:rPr lang="cs-CZ" dirty="0" smtClean="0">
                <a:sym typeface="Wingdings"/>
              </a:rPr>
              <a:t>bez možnosti volby nevzniká pocit odpovědnosti, pouze poslušnost</a:t>
            </a:r>
          </a:p>
          <a:p>
            <a:pPr>
              <a:buFont typeface="Wingdings" pitchFamily="2" charset="2"/>
              <a:buChar char="ü"/>
            </a:pPr>
            <a:r>
              <a:rPr lang="cs-CZ" dirty="0" smtClean="0">
                <a:sym typeface="Wingdings"/>
              </a:rPr>
              <a:t>zároveň vás odpovědnost za vlastní chování a jeho důsledky činí </a:t>
            </a:r>
            <a:r>
              <a:rPr lang="cs-CZ" b="1" dirty="0" smtClean="0">
                <a:sym typeface="Wingdings"/>
              </a:rPr>
              <a:t>méně závislými </a:t>
            </a:r>
            <a:r>
              <a:rPr lang="cs-CZ" dirty="0" smtClean="0">
                <a:sym typeface="Wingdings"/>
              </a:rPr>
              <a:t>na ostatních a jejich hodnocení </a:t>
            </a:r>
            <a:r>
              <a:rPr lang="cs-CZ" sz="2800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/>
              </a:rPr>
              <a:t> </a:t>
            </a:r>
            <a:r>
              <a:rPr lang="cs-CZ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/>
              </a:rPr>
              <a:t>nečekáte, až 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  <a:sym typeface="Wingdings"/>
              </a:rPr>
              <a:t>za vás někdo něco zařídí, až za vás rozhodne, až vás za něco pochválí či odmění – víte, že je to na vás</a:t>
            </a:r>
          </a:p>
          <a:p>
            <a:pPr>
              <a:buFont typeface="Wingdings" pitchFamily="2" charset="2"/>
              <a:buChar char="ü"/>
            </a:pPr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sym typeface="Wingdings"/>
              </a:rPr>
              <a:t>hledat a rozvíjet vlastní potenciál </a:t>
            </a:r>
            <a:r>
              <a:rPr lang="cs-CZ" sz="2800" dirty="0" smtClean="0">
                <a:solidFill>
                  <a:schemeClr val="accent2">
                    <a:lumMod val="50000"/>
                  </a:schemeClr>
                </a:solidFill>
                <a:sym typeface="Wingdings"/>
              </a:rPr>
              <a:t> 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  <a:sym typeface="Wingdings"/>
              </a:rPr>
              <a:t>dosáhnout svého maxima – jednak si můžete vyzkoušet, k čemu máte dispozice, jednak pak můžete zkoušet jejich limity (neuspokojí vás dosažení „jedničky“)</a:t>
            </a:r>
          </a:p>
          <a:p>
            <a:pPr>
              <a:buFont typeface="Wingdings" pitchFamily="2" charset="2"/>
              <a:buChar char="ü"/>
            </a:pPr>
            <a:r>
              <a:rPr lang="cs-CZ" dirty="0" smtClean="0">
                <a:solidFill>
                  <a:schemeClr val="accent2">
                    <a:lumMod val="50000"/>
                  </a:schemeClr>
                </a:solidFill>
                <a:sym typeface="Wingdings"/>
              </a:rPr>
              <a:t>nevytváří „</a:t>
            </a:r>
            <a:r>
              <a:rPr lang="cs-CZ" dirty="0" err="1" smtClean="0">
                <a:solidFill>
                  <a:schemeClr val="accent2">
                    <a:lumMod val="50000"/>
                  </a:schemeClr>
                </a:solidFill>
                <a:sym typeface="Wingdings"/>
              </a:rPr>
              <a:t>mus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  <a:sym typeface="Wingdings"/>
              </a:rPr>
              <a:t>“, </a:t>
            </a:r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sym typeface="Wingdings"/>
              </a:rPr>
              <a:t>nečiní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  <a:sym typeface="Wingdings"/>
              </a:rPr>
              <a:t> z učení a poznávání nucenou </a:t>
            </a:r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sym typeface="Wingdings"/>
              </a:rPr>
              <a:t>povinnost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  <a:sym typeface="Wingdings"/>
              </a:rPr>
              <a:t> </a:t>
            </a:r>
            <a:r>
              <a:rPr lang="cs-CZ" sz="2800" dirty="0" smtClean="0">
                <a:solidFill>
                  <a:schemeClr val="accent2">
                    <a:lumMod val="50000"/>
                  </a:schemeClr>
                </a:solidFill>
                <a:sym typeface="Wingdings"/>
              </a:rPr>
              <a:t>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  <a:sym typeface="Wingdings"/>
              </a:rPr>
              <a:t> negeneruje odpor a potřebu úniku </a:t>
            </a:r>
            <a:r>
              <a:rPr lang="cs-CZ" sz="2800" dirty="0" smtClean="0">
                <a:solidFill>
                  <a:schemeClr val="accent2">
                    <a:lumMod val="50000"/>
                  </a:schemeClr>
                </a:solidFill>
                <a:sym typeface="Wingdings"/>
              </a:rPr>
              <a:t> 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  <a:sym typeface="Wingdings"/>
              </a:rPr>
              <a:t>nevytváří ostrou hranici mezi povinnostmi a volným časem, je prostě jen čas a je na mně, jak s ním hospodařím</a:t>
            </a:r>
          </a:p>
        </p:txBody>
      </p:sp>
    </p:spTree>
    <p:extLst>
      <p:ext uri="{BB962C8B-B14F-4D97-AF65-F5344CB8AC3E}">
        <p14:creationId xmlns:p14="http://schemas.microsoft.com/office/powerpoint/2010/main" val="330153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5"/>
            <a:ext cx="8352928" cy="576063"/>
          </a:xfrm>
        </p:spPr>
        <p:txBody>
          <a:bodyPr/>
          <a:lstStyle/>
          <a:p>
            <a:pPr algn="ctr"/>
            <a:r>
              <a:rPr lang="cs-CZ" sz="2800" dirty="0" smtClean="0">
                <a:solidFill>
                  <a:schemeClr val="accent6">
                    <a:lumMod val="50000"/>
                  </a:schemeClr>
                </a:solidFill>
              </a:rPr>
              <a:t>Učení se bez školy umožňuje</a:t>
            </a:r>
            <a:endParaRPr lang="cs-CZ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96752"/>
            <a:ext cx="8136904" cy="532859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cs-CZ" dirty="0" smtClean="0"/>
              <a:t>budovat a rozvíjet </a:t>
            </a:r>
            <a:r>
              <a:rPr lang="cs-CZ" b="1" dirty="0" smtClean="0"/>
              <a:t>zodpovědnost</a:t>
            </a:r>
            <a:r>
              <a:rPr lang="cs-CZ" dirty="0" smtClean="0"/>
              <a:t> (nejen) za vlastní učení a jeho výsledek </a:t>
            </a:r>
            <a:r>
              <a:rPr lang="cs-CZ" sz="2800" dirty="0" smtClean="0">
                <a:sym typeface="Wingdings"/>
              </a:rPr>
              <a:t> </a:t>
            </a:r>
            <a:r>
              <a:rPr lang="cs-CZ" dirty="0" smtClean="0">
                <a:sym typeface="Wingdings"/>
              </a:rPr>
              <a:t>bez možnosti volby nevzniká pocit odpovědnosti, pouze poslušnost</a:t>
            </a:r>
          </a:p>
          <a:p>
            <a:pPr>
              <a:buFont typeface="Wingdings" pitchFamily="2" charset="2"/>
              <a:buChar char="ü"/>
            </a:pPr>
            <a:r>
              <a:rPr lang="cs-CZ" dirty="0" smtClean="0">
                <a:sym typeface="Wingdings"/>
              </a:rPr>
              <a:t>zároveň vás odpovědnost za vlastní chování a jeho důsledky činí </a:t>
            </a:r>
            <a:r>
              <a:rPr lang="cs-CZ" b="1" dirty="0" smtClean="0">
                <a:sym typeface="Wingdings"/>
              </a:rPr>
              <a:t>méně závislými </a:t>
            </a:r>
            <a:r>
              <a:rPr lang="cs-CZ" dirty="0" smtClean="0">
                <a:sym typeface="Wingdings"/>
              </a:rPr>
              <a:t>na ostatních a jejich hodnocení </a:t>
            </a:r>
            <a:r>
              <a:rPr lang="cs-CZ" sz="2800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/>
              </a:rPr>
              <a:t> </a:t>
            </a:r>
            <a:r>
              <a:rPr lang="cs-CZ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/>
              </a:rPr>
              <a:t>nečekáte, až za vás někdo něco zařídí, až za vás rozhodne, až vás za něco pochválí či odmění – víte, že je to na vás</a:t>
            </a:r>
          </a:p>
          <a:p>
            <a:pPr>
              <a:buFont typeface="Wingdings" pitchFamily="2" charset="2"/>
              <a:buChar char="ü"/>
            </a:pPr>
            <a:r>
              <a:rPr lang="cs-CZ" b="1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/>
              </a:rPr>
              <a:t>hledat a rozvíjet vlastní potenciál </a:t>
            </a:r>
            <a:r>
              <a:rPr lang="cs-CZ" sz="2800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/>
              </a:rPr>
              <a:t> </a:t>
            </a:r>
            <a:r>
              <a:rPr lang="cs-CZ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/>
              </a:rPr>
              <a:t>dosáhnout svého maxima – jednak si můžete vyzkoušet, k čemu máte dispozice, jednak pak můžete zkoušet jejich limity (neuspokojí vás dosažení „jedničky“)</a:t>
            </a:r>
          </a:p>
          <a:p>
            <a:pPr>
              <a:buFont typeface="Wingdings" pitchFamily="2" charset="2"/>
              <a:buChar char="ü"/>
            </a:pPr>
            <a:r>
              <a:rPr lang="cs-CZ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/>
              </a:rPr>
              <a:t>nevytváří „</a:t>
            </a:r>
            <a:r>
              <a:rPr lang="cs-CZ" dirty="0" err="1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/>
              </a:rPr>
              <a:t>mus</a:t>
            </a:r>
            <a:r>
              <a:rPr lang="cs-CZ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/>
              </a:rPr>
              <a:t>“, </a:t>
            </a:r>
            <a:r>
              <a:rPr lang="cs-CZ" b="1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/>
              </a:rPr>
              <a:t>nečiní</a:t>
            </a:r>
            <a:r>
              <a:rPr lang="cs-CZ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/>
              </a:rPr>
              <a:t> z učení a poznávání nucenou </a:t>
            </a:r>
            <a:r>
              <a:rPr lang="cs-CZ" b="1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/>
              </a:rPr>
              <a:t>povinnost</a:t>
            </a:r>
            <a:r>
              <a:rPr lang="cs-CZ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/>
              </a:rPr>
              <a:t> </a:t>
            </a:r>
            <a:r>
              <a:rPr lang="cs-CZ" sz="2800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/>
              </a:rPr>
              <a:t></a:t>
            </a:r>
            <a:r>
              <a:rPr lang="cs-CZ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/>
              </a:rPr>
              <a:t> negeneruje odpor a potřebu úniku </a:t>
            </a:r>
            <a:r>
              <a:rPr lang="cs-CZ" sz="2800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/>
              </a:rPr>
              <a:t> </a:t>
            </a:r>
            <a:r>
              <a:rPr lang="cs-CZ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/>
              </a:rPr>
              <a:t>nevytváří ostrou hranici mezi povinnostmi a volným časem, je prostě jen čas a je na mně, jak s ním hospodařím</a:t>
            </a:r>
            <a:endParaRPr lang="cs-CZ" dirty="0" smtClean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91808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5"/>
            <a:ext cx="8352928" cy="936104"/>
          </a:xfrm>
        </p:spPr>
        <p:txBody>
          <a:bodyPr/>
          <a:lstStyle/>
          <a:p>
            <a:r>
              <a:rPr lang="cs-CZ" dirty="0" smtClean="0"/>
              <a:t>Svobodné vzdělávání - </a:t>
            </a:r>
            <a:r>
              <a:rPr lang="cs-CZ" dirty="0" err="1" smtClean="0"/>
              <a:t>unschooling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484784"/>
            <a:ext cx="8136904" cy="489654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i="1" dirty="0"/>
              <a:t>„Tajemství vzdělávání je respekt vůči studentovi.“ </a:t>
            </a:r>
          </a:p>
          <a:p>
            <a:pPr marL="0" indent="0" algn="r">
              <a:buNone/>
            </a:pPr>
            <a:r>
              <a:rPr lang="cs-CZ" i="1" dirty="0"/>
              <a:t>	</a:t>
            </a:r>
            <a:r>
              <a:rPr lang="cs-CZ" i="1" dirty="0" smtClean="0"/>
              <a:t> </a:t>
            </a:r>
            <a:r>
              <a:rPr lang="cs-CZ" i="1" dirty="0"/>
              <a:t>Ralph Waldo Emerson</a:t>
            </a:r>
          </a:p>
          <a:p>
            <a:pPr marL="0" indent="0">
              <a:buNone/>
            </a:pPr>
            <a:r>
              <a:rPr lang="cs-CZ" dirty="0" smtClean="0"/>
              <a:t>Někdy </a:t>
            </a:r>
            <a:r>
              <a:rPr lang="cs-CZ" dirty="0"/>
              <a:t>také zájmem řízené, dětmi řízené, přirozené, organické, eklektické, nebo sebe-řízené učení. </a:t>
            </a:r>
            <a:r>
              <a:rPr lang="cs-CZ" dirty="0" smtClean="0"/>
              <a:t>Žijete </a:t>
            </a:r>
            <a:r>
              <a:rPr lang="cs-CZ" dirty="0"/>
              <a:t>a učíte se společně, následujete otázky a </a:t>
            </a:r>
            <a:r>
              <a:rPr lang="cs-CZ" dirty="0" smtClean="0"/>
              <a:t>zájmy tak, </a:t>
            </a:r>
            <a:r>
              <a:rPr lang="cs-CZ" dirty="0"/>
              <a:t>jak přicházejí. 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/>
              <a:t>Více na </a:t>
            </a:r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www.svobodauceni.cz/</a:t>
            </a:r>
            <a:endParaRPr lang="cs-CZ" dirty="0"/>
          </a:p>
          <a:p>
            <a:r>
              <a:rPr lang="cs-CZ" dirty="0" smtClean="0"/>
              <a:t>Krátký </a:t>
            </a:r>
            <a:r>
              <a:rPr lang="cs-CZ" dirty="0"/>
              <a:t>a intenzivní film o svobodné škole </a:t>
            </a:r>
            <a:r>
              <a:rPr lang="cs-CZ" dirty="0" err="1"/>
              <a:t>Sudbury</a:t>
            </a:r>
            <a:r>
              <a:rPr lang="cs-CZ" dirty="0"/>
              <a:t> </a:t>
            </a:r>
            <a:r>
              <a:rPr lang="cs-CZ" dirty="0" err="1"/>
              <a:t>Valley</a:t>
            </a:r>
            <a:r>
              <a:rPr lang="cs-CZ" dirty="0"/>
              <a:t>, </a:t>
            </a:r>
            <a:r>
              <a:rPr lang="cs-CZ" dirty="0" smtClean="0">
                <a:hlinkClick r:id="rId4"/>
              </a:rPr>
              <a:t>http</a:t>
            </a:r>
            <a:r>
              <a:rPr lang="cs-CZ" dirty="0">
                <a:hlinkClick r:id="rId4"/>
              </a:rPr>
              <a:t>://</a:t>
            </a:r>
            <a:r>
              <a:rPr lang="cs-CZ" dirty="0" smtClean="0">
                <a:hlinkClick r:id="rId4"/>
              </a:rPr>
              <a:t>youtu.be/2pQyXgrXrIE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Článek o zkušenosti absolventa:</a:t>
            </a:r>
          </a:p>
          <a:p>
            <a:r>
              <a:rPr lang="cs-CZ" dirty="0">
                <a:hlinkClick r:id="rId5"/>
              </a:rPr>
              <a:t>http://</a:t>
            </a:r>
            <a:r>
              <a:rPr lang="cs-CZ" dirty="0" smtClean="0">
                <a:hlinkClick r:id="rId5"/>
              </a:rPr>
              <a:t>www.svobodauceni.cz/clanek/moje-zkusenost-svobodne-vzdelavaneho-cloveka</a:t>
            </a:r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61768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5"/>
            <a:ext cx="8352928" cy="432047"/>
          </a:xfrm>
        </p:spPr>
        <p:txBody>
          <a:bodyPr/>
          <a:lstStyle/>
          <a:p>
            <a:pPr algn="ctr"/>
            <a:r>
              <a:rPr lang="cs-CZ" sz="1600" b="1" dirty="0" smtClean="0">
                <a:solidFill>
                  <a:srgbClr val="0070C0"/>
                </a:solidFill>
                <a:cs typeface="+mn-cs"/>
              </a:rPr>
              <a:t>Co musí dělat člověk, který se vzdělává mimo školu.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64704"/>
            <a:ext cx="8136904" cy="590465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buClr>
                <a:srgbClr val="0070C0"/>
              </a:buClr>
              <a:buFont typeface="Arial" pitchFamily="34" charset="0"/>
              <a:buChar char="•"/>
            </a:pPr>
            <a:r>
              <a:rPr lang="cs-CZ" dirty="0" smtClean="0"/>
              <a:t>při </a:t>
            </a:r>
            <a:r>
              <a:rPr lang="cs-CZ" dirty="0"/>
              <a:t>komunikaci a soužití s ostatními se naučí sebeprosazení i toleranci</a:t>
            </a: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r>
              <a:rPr lang="cs-CZ" dirty="0"/>
              <a:t>naučí se organizovat si čas</a:t>
            </a: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r>
              <a:rPr lang="cs-CZ" dirty="0" smtClean="0"/>
              <a:t>žák není zvyklý na stres a vnější tlak a pocity s ním spojené</a:t>
            </a: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r>
              <a:rPr lang="cs-CZ" dirty="0" smtClean="0"/>
              <a:t>musí si uvědomit, že to, co dělá, dělá pro sebe</a:t>
            </a: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r>
              <a:rPr lang="cs-CZ" dirty="0" smtClean="0"/>
              <a:t>musí porozumět sám sobě</a:t>
            </a: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r>
              <a:rPr lang="cs-CZ" dirty="0" smtClean="0"/>
              <a:t>naučí se samostatnosti, bude samostatný</a:t>
            </a: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r>
              <a:rPr lang="cs-CZ" dirty="0" smtClean="0"/>
              <a:t>naučí se být systematický</a:t>
            </a: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r>
              <a:rPr lang="cs-CZ" dirty="0" smtClean="0"/>
              <a:t>musí převzít iniciativu</a:t>
            </a: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r>
              <a:rPr lang="cs-CZ" dirty="0" smtClean="0"/>
              <a:t>student převezme plnou zodpovědnost za svůj život</a:t>
            </a: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r>
              <a:rPr lang="cs-CZ" dirty="0" smtClean="0"/>
              <a:t>bude pro něj těžké podvolit se řádu a disciplíně</a:t>
            </a: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r>
              <a:rPr lang="cs-CZ" dirty="0"/>
              <a:t>tento styl vzdělávání potřebuje sebereflexi</a:t>
            </a: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r>
              <a:rPr lang="cs-CZ" dirty="0"/>
              <a:t>bude mít lepší představu, co od své budoucnosti očekává</a:t>
            </a: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r>
              <a:rPr lang="cs-CZ" dirty="0"/>
              <a:t>získají dovednosti k řešení problémů</a:t>
            </a: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r>
              <a:rPr lang="cs-CZ" dirty="0"/>
              <a:t>musí se ptát po smyslu toho, co dělá</a:t>
            </a: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r>
              <a:rPr lang="cs-CZ" dirty="0"/>
              <a:t>naučí se vyhledávat informace</a:t>
            </a: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r>
              <a:rPr lang="cs-CZ" dirty="0"/>
              <a:t>je aktivní v procesu učení, je jeho hlavním </a:t>
            </a:r>
            <a:r>
              <a:rPr lang="cs-CZ" dirty="0" smtClean="0"/>
              <a:t>organizátorem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644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NAVRHOVANÁ TÉMATA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jak vytvářet a  posilovat vnitřní motivaci žáků, práce s osobním cílem</a:t>
            </a:r>
          </a:p>
          <a:p>
            <a:r>
              <a:rPr lang="cs-CZ" dirty="0" smtClean="0"/>
              <a:t>jak pracovat s hodnocením, aby pomáhalo</a:t>
            </a:r>
          </a:p>
          <a:p>
            <a:r>
              <a:rPr lang="cs-CZ" dirty="0" smtClean="0"/>
              <a:t>jak </a:t>
            </a:r>
            <a:r>
              <a:rPr lang="cs-CZ" dirty="0"/>
              <a:t>udělat z rodiče partnera a neudělat nepřítele</a:t>
            </a:r>
          </a:p>
          <a:p>
            <a:r>
              <a:rPr lang="cs-CZ" dirty="0"/>
              <a:t>co je to vědomé řízení třídy, jak to </a:t>
            </a:r>
            <a:r>
              <a:rPr lang="cs-CZ" dirty="0" smtClean="0"/>
              <a:t>funguje</a:t>
            </a:r>
          </a:p>
          <a:p>
            <a:r>
              <a:rPr lang="cs-CZ" dirty="0" smtClean="0"/>
              <a:t>jak zvládat obtížnější situace – námitky, osobní invektivy, konflikty</a:t>
            </a:r>
          </a:p>
          <a:p>
            <a:r>
              <a:rPr lang="cs-CZ" dirty="0"/>
              <a:t>co </a:t>
            </a:r>
            <a:r>
              <a:rPr lang="cs-CZ" dirty="0" smtClean="0"/>
              <a:t>pomáhá k udržování kázně</a:t>
            </a:r>
          </a:p>
          <a:p>
            <a:r>
              <a:rPr lang="cs-CZ" dirty="0" smtClean="0"/>
              <a:t>stress management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213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188641"/>
            <a:ext cx="7125113" cy="720080"/>
          </a:xfrm>
        </p:spPr>
        <p:txBody>
          <a:bodyPr/>
          <a:lstStyle/>
          <a:p>
            <a:r>
              <a:rPr lang="cs-CZ" dirty="0" smtClean="0"/>
              <a:t>Freud o svobodě a zodpovědnosti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sz="2000" dirty="0" smtClean="0">
                <a:solidFill>
                  <a:srgbClr val="002060"/>
                </a:solidFill>
              </a:rPr>
              <a:t>Většina </a:t>
            </a:r>
            <a:r>
              <a:rPr lang="cs-CZ" sz="2000" dirty="0">
                <a:solidFill>
                  <a:srgbClr val="002060"/>
                </a:solidFill>
              </a:rPr>
              <a:t>lidí ve skutečnosti netouží po svobodě, protože svoboda předpokládá zodpovědnost a zodpovědnost většinu lidí děsí.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579" y="1628800"/>
            <a:ext cx="3888432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47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125113" cy="52102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Motivace +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4294967295"/>
          </p:nvPr>
        </p:nvSpPr>
        <p:spPr>
          <a:xfrm>
            <a:off x="539552" y="908720"/>
            <a:ext cx="3903325" cy="5762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 smtClean="0"/>
              <a:t>Co ještě motivuje?</a:t>
            </a:r>
            <a:endParaRPr lang="cs-CZ" sz="2400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1560" y="1556793"/>
            <a:ext cx="3869159" cy="4304258"/>
          </a:xfrm>
        </p:spPr>
        <p:txBody>
          <a:bodyPr/>
          <a:lstStyle/>
          <a:p>
            <a:pPr marL="342900" indent="-342900">
              <a:buClr>
                <a:schemeClr val="accent2">
                  <a:lumMod val="50000"/>
                </a:schemeClr>
              </a:buClr>
              <a:buFont typeface="Wingdings 3" pitchFamily="18" charset="2"/>
              <a:buChar char=""/>
            </a:pPr>
            <a:r>
              <a:rPr lang="cs-CZ" dirty="0" smtClean="0"/>
              <a:t>úspěch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Wingdings 3" pitchFamily="18" charset="2"/>
              <a:buChar char=""/>
            </a:pPr>
            <a:r>
              <a:rPr lang="cs-CZ" dirty="0" smtClean="0"/>
              <a:t>cíl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Wingdings 3" pitchFamily="18" charset="2"/>
              <a:buChar char=""/>
            </a:pPr>
            <a:r>
              <a:rPr lang="cs-CZ" dirty="0" smtClean="0"/>
              <a:t>vědomí vlastního pokroku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Wingdings 3" pitchFamily="18" charset="2"/>
              <a:buChar char=""/>
            </a:pPr>
            <a:r>
              <a:rPr lang="cs-CZ" dirty="0" smtClean="0"/>
              <a:t>seberealizace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Wingdings 3" pitchFamily="18" charset="2"/>
              <a:buChar char=""/>
            </a:pPr>
            <a:r>
              <a:rPr lang="cs-CZ" dirty="0" smtClean="0"/>
              <a:t>zvyšování sebevědomí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Wingdings 3" pitchFamily="18" charset="2"/>
              <a:buChar char=""/>
            </a:pPr>
            <a:r>
              <a:rPr lang="cs-CZ" dirty="0" smtClean="0"/>
              <a:t>odměna (odměňování sebe)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Wingdings 3" pitchFamily="18" charset="2"/>
              <a:buChar char=""/>
            </a:pPr>
            <a:r>
              <a:rPr lang="cs-CZ" dirty="0" smtClean="0"/>
              <a:t>vzor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Wingdings 3" pitchFamily="18" charset="2"/>
              <a:buChar char=""/>
            </a:pPr>
            <a:r>
              <a:rPr lang="cs-CZ" dirty="0" smtClean="0"/>
              <a:t>vědomí hodnoty vzdělání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Wingdings 3" pitchFamily="18" charset="2"/>
              <a:buChar char=""/>
            </a:pPr>
            <a:r>
              <a:rPr lang="cs-CZ" dirty="0" smtClean="0"/>
              <a:t>společenská prestiž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Wingdings 3" pitchFamily="18" charset="2"/>
              <a:buChar char=""/>
            </a:pPr>
            <a:r>
              <a:rPr lang="cs-CZ" dirty="0" smtClean="0"/>
              <a:t>podpora ostatních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4294967295"/>
          </p:nvPr>
        </p:nvSpPr>
        <p:spPr>
          <a:xfrm>
            <a:off x="4716016" y="908720"/>
            <a:ext cx="4176464" cy="5762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 smtClean="0"/>
              <a:t>Co snižuje motivaci?</a:t>
            </a:r>
            <a:endParaRPr lang="cs-CZ" sz="2400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294967295"/>
          </p:nvPr>
        </p:nvSpPr>
        <p:spPr>
          <a:xfrm>
            <a:off x="4663280" y="1556793"/>
            <a:ext cx="4085184" cy="4304258"/>
          </a:xfrm>
          <a:prstGeom prst="rect">
            <a:avLst/>
          </a:prstGeom>
        </p:spPr>
        <p:txBody>
          <a:bodyPr/>
          <a:lstStyle/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</a:pPr>
            <a:r>
              <a:rPr lang="cs-CZ" dirty="0" smtClean="0"/>
              <a:t>projevy nedůvěry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</a:pPr>
            <a:r>
              <a:rPr lang="cs-CZ" dirty="0" smtClean="0"/>
              <a:t>klima třídy/společnosti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</a:pPr>
            <a:r>
              <a:rPr lang="cs-CZ" dirty="0" smtClean="0"/>
              <a:t>opakovaný neúspěch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</a:pPr>
            <a:r>
              <a:rPr lang="cs-CZ" dirty="0" smtClean="0"/>
              <a:t>ztráta cíle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</a:pPr>
            <a:r>
              <a:rPr lang="cs-CZ" dirty="0" smtClean="0"/>
              <a:t>výrazné zaostávání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</a:pPr>
            <a:r>
              <a:rPr lang="cs-CZ" dirty="0" smtClean="0"/>
              <a:t>závislost na ostatních (pokroku i hodnocení)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122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188641"/>
            <a:ext cx="7992888" cy="1008112"/>
          </a:xfrm>
        </p:spPr>
        <p:txBody>
          <a:bodyPr/>
          <a:lstStyle/>
          <a:p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Jak to může fungovat v praxi?</a:t>
            </a: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67544" y="1124744"/>
            <a:ext cx="8352928" cy="5472607"/>
          </a:xfrm>
          <a:prstGeom prst="rect">
            <a:avLst/>
          </a:prstGeom>
        </p:spPr>
        <p:txBody>
          <a:bodyPr/>
          <a:lstStyle/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"/>
            </a:pPr>
            <a:r>
              <a:rPr lang="cs-CZ" sz="3400" dirty="0" smtClean="0"/>
              <a:t>maximum autonomie uvnitř hranic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"/>
            </a:pPr>
            <a:r>
              <a:rPr lang="cs-CZ" sz="3400" dirty="0" smtClean="0"/>
              <a:t>„</a:t>
            </a:r>
            <a:r>
              <a:rPr lang="cs-CZ" sz="3400" dirty="0" err="1" smtClean="0"/>
              <a:t>voice</a:t>
            </a:r>
            <a:r>
              <a:rPr lang="cs-CZ" sz="3400" dirty="0" smtClean="0"/>
              <a:t> and </a:t>
            </a:r>
            <a:r>
              <a:rPr lang="cs-CZ" sz="3400" dirty="0" err="1" smtClean="0"/>
              <a:t>choice</a:t>
            </a:r>
            <a:r>
              <a:rPr lang="cs-CZ" sz="3400" dirty="0" smtClean="0"/>
              <a:t>“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"/>
            </a:pPr>
            <a:r>
              <a:rPr lang="cs-CZ" sz="3400" dirty="0" smtClean="0"/>
              <a:t>různé typy práce současně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"/>
            </a:pPr>
            <a:r>
              <a:rPr lang="cs-CZ" sz="3400" dirty="0" smtClean="0"/>
              <a:t>umožnit spolupráci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"/>
            </a:pPr>
            <a:r>
              <a:rPr lang="cs-CZ" sz="3400" dirty="0" smtClean="0"/>
              <a:t>učit se od spolužáků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"/>
            </a:pPr>
            <a:r>
              <a:rPr lang="cs-CZ" sz="3400" dirty="0" smtClean="0"/>
              <a:t>umožnit vlastní tempo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"/>
            </a:pPr>
            <a:r>
              <a:rPr lang="cs-CZ" sz="3400" dirty="0" smtClean="0"/>
              <a:t>nemotivovat strachem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675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188641"/>
            <a:ext cx="7992888" cy="1008112"/>
          </a:xfrm>
        </p:spPr>
        <p:txBody>
          <a:bodyPr/>
          <a:lstStyle/>
          <a:p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Co to znamená pro učitele?</a:t>
            </a: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67544" y="1124744"/>
            <a:ext cx="8352928" cy="547260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"/>
            </a:pPr>
            <a:r>
              <a:rPr lang="cs-CZ" sz="3200" dirty="0" smtClean="0"/>
              <a:t>důvěřovat dětem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"/>
            </a:pPr>
            <a:r>
              <a:rPr lang="cs-CZ" sz="3200" dirty="0" smtClean="0"/>
              <a:t>přijmout, že všichni nemusejí umět všechno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"/>
            </a:pPr>
            <a:r>
              <a:rPr lang="cs-CZ" sz="3200" dirty="0" smtClean="0"/>
              <a:t>přijmout roli </a:t>
            </a:r>
            <a:r>
              <a:rPr lang="cs-CZ" sz="3200" dirty="0" err="1" smtClean="0"/>
              <a:t>facilitátora</a:t>
            </a:r>
            <a:r>
              <a:rPr lang="cs-CZ" sz="3200" dirty="0" smtClean="0"/>
              <a:t> </a:t>
            </a:r>
            <a:r>
              <a:rPr lang="cs-CZ" sz="3200" dirty="0" smtClean="0"/>
              <a:t>učení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"/>
            </a:pPr>
            <a:r>
              <a:rPr lang="cs-CZ" sz="3200" dirty="0" smtClean="0"/>
              <a:t>při hodnocení se soustředit na pokrok žáka</a:t>
            </a:r>
            <a:endParaRPr lang="cs-CZ" sz="3200" dirty="0" smtClean="0"/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"/>
            </a:pPr>
            <a:r>
              <a:rPr lang="cs-CZ" sz="3200" dirty="0" smtClean="0"/>
              <a:t>lépe organizovat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"/>
            </a:pPr>
            <a:r>
              <a:rPr lang="cs-CZ" sz="3200" dirty="0" smtClean="0"/>
              <a:t>vyměnit moc za vztah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"/>
            </a:pPr>
            <a:r>
              <a:rPr lang="cs-CZ" sz="3200" dirty="0" smtClean="0"/>
              <a:t>méně kárat a chválit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"/>
            </a:pPr>
            <a:r>
              <a:rPr lang="cs-CZ" sz="3200" dirty="0" smtClean="0"/>
              <a:t>více improvizovat</a:t>
            </a:r>
          </a:p>
          <a:p>
            <a:pPr marL="0" indent="0">
              <a:buNone/>
            </a:pPr>
            <a:r>
              <a:rPr lang="cs-CZ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1257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stanovování cílů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37554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FÁZE ROZHODNUTÍ + Kde se vezme cíl?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cs-CZ" sz="4000" dirty="0" smtClean="0"/>
          </a:p>
          <a:p>
            <a:pPr marL="0" indent="0" algn="ctr">
              <a:buNone/>
            </a:pPr>
            <a:r>
              <a:rPr lang="cs-CZ" sz="4800" dirty="0" smtClean="0"/>
              <a:t>VIZE</a:t>
            </a:r>
          </a:p>
          <a:p>
            <a:pPr marL="0" indent="0" algn="ctr">
              <a:buNone/>
            </a:pPr>
            <a:r>
              <a:rPr lang="cs-CZ" sz="4800" dirty="0">
                <a:sym typeface="Wingdings"/>
              </a:rPr>
              <a:t></a:t>
            </a:r>
            <a:endParaRPr lang="cs-CZ" sz="4800" dirty="0" smtClean="0"/>
          </a:p>
          <a:p>
            <a:pPr marL="0" indent="0" algn="ctr">
              <a:buNone/>
            </a:pPr>
            <a:r>
              <a:rPr lang="cs-CZ" sz="4800" dirty="0" smtClean="0"/>
              <a:t>ZÁMĚR </a:t>
            </a:r>
          </a:p>
          <a:p>
            <a:pPr marL="0" indent="0" algn="ctr">
              <a:buNone/>
            </a:pPr>
            <a:r>
              <a:rPr lang="cs-CZ" sz="4800" dirty="0" smtClean="0">
                <a:sym typeface="Wingdings"/>
              </a:rPr>
              <a:t></a:t>
            </a:r>
            <a:endParaRPr lang="cs-CZ" sz="4800" dirty="0" smtClean="0"/>
          </a:p>
          <a:p>
            <a:pPr marL="0" indent="0" algn="ctr">
              <a:buNone/>
            </a:pPr>
            <a:r>
              <a:rPr lang="cs-CZ" sz="4800" dirty="0" smtClean="0"/>
              <a:t>CÍL</a:t>
            </a: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22765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 FORMULOVÁNÍ CÍLE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sz="4400" dirty="0" smtClean="0"/>
              <a:t>konkrétně</a:t>
            </a:r>
          </a:p>
          <a:p>
            <a:r>
              <a:rPr lang="cs-CZ" sz="4400" dirty="0" smtClean="0"/>
              <a:t>srozumitelně</a:t>
            </a:r>
          </a:p>
          <a:p>
            <a:r>
              <a:rPr lang="cs-CZ" sz="4400" dirty="0" smtClean="0"/>
              <a:t>pojmenování konečného stavu</a:t>
            </a:r>
          </a:p>
          <a:p>
            <a:r>
              <a:rPr lang="cs-CZ" sz="4400" dirty="0" smtClean="0"/>
              <a:t>cíl jako pozitivní změna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624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188641"/>
            <a:ext cx="7992888" cy="864095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DOBŘE STANOVENÝ CÍL</a:t>
            </a: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67544" y="1124744"/>
            <a:ext cx="8352928" cy="547260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cs-CZ" sz="2400" b="1" dirty="0"/>
              <a:t>S</a:t>
            </a:r>
            <a:r>
              <a:rPr lang="cs-CZ" sz="2400" dirty="0"/>
              <a:t> = </a:t>
            </a:r>
            <a:r>
              <a:rPr lang="cs-CZ" sz="2400" dirty="0" err="1"/>
              <a:t>Specific</a:t>
            </a:r>
            <a:r>
              <a:rPr lang="cs-CZ" sz="2400" dirty="0"/>
              <a:t> = konkrétní </a:t>
            </a:r>
            <a:endParaRPr lang="cs-CZ" sz="2400" dirty="0" smtClean="0"/>
          </a:p>
          <a:p>
            <a:r>
              <a:rPr lang="cs-CZ" sz="2400" b="1" dirty="0" smtClean="0"/>
              <a:t>M</a:t>
            </a:r>
            <a:r>
              <a:rPr lang="cs-CZ" sz="2400" dirty="0" smtClean="0"/>
              <a:t> </a:t>
            </a:r>
            <a:r>
              <a:rPr lang="cs-CZ" sz="2400" dirty="0"/>
              <a:t>= </a:t>
            </a:r>
            <a:r>
              <a:rPr lang="cs-CZ" sz="2400" dirty="0" err="1"/>
              <a:t>Measurable</a:t>
            </a:r>
            <a:r>
              <a:rPr lang="cs-CZ" sz="2400" dirty="0"/>
              <a:t> = měřitelný – </a:t>
            </a:r>
            <a:r>
              <a:rPr lang="cs-CZ" sz="2400" i="1" dirty="0"/>
              <a:t>musí být stanovitelná hranice či stav dosažení</a:t>
            </a:r>
            <a:endParaRPr lang="cs-CZ" sz="2400" dirty="0"/>
          </a:p>
          <a:p>
            <a:r>
              <a:rPr lang="cs-CZ" sz="2400" b="1" dirty="0"/>
              <a:t>A</a:t>
            </a:r>
            <a:r>
              <a:rPr lang="cs-CZ" sz="2400" dirty="0"/>
              <a:t> = </a:t>
            </a:r>
            <a:r>
              <a:rPr lang="cs-CZ" sz="2400" dirty="0" err="1"/>
              <a:t>Agreed</a:t>
            </a:r>
            <a:r>
              <a:rPr lang="cs-CZ" sz="2400" dirty="0"/>
              <a:t> = odsouhlasený – </a:t>
            </a:r>
            <a:r>
              <a:rPr lang="cs-CZ" sz="2400" i="1" dirty="0"/>
              <a:t>ideální je, když děti samy pocítí potřebu tohoto cíle </a:t>
            </a:r>
            <a:r>
              <a:rPr lang="cs-CZ" sz="2400" i="1" dirty="0" smtClean="0"/>
              <a:t>dosáhnout</a:t>
            </a:r>
          </a:p>
          <a:p>
            <a:r>
              <a:rPr lang="cs-CZ" sz="2400" b="1" dirty="0" smtClean="0"/>
              <a:t>R</a:t>
            </a:r>
            <a:r>
              <a:rPr lang="cs-CZ" sz="2400" dirty="0" smtClean="0"/>
              <a:t> </a:t>
            </a:r>
            <a:r>
              <a:rPr lang="cs-CZ" sz="2400" dirty="0"/>
              <a:t>= </a:t>
            </a:r>
            <a:r>
              <a:rPr lang="cs-CZ" sz="2400" dirty="0" err="1"/>
              <a:t>Realistic</a:t>
            </a:r>
            <a:r>
              <a:rPr lang="cs-CZ" sz="2400" dirty="0"/>
              <a:t> = realistický </a:t>
            </a:r>
            <a:r>
              <a:rPr lang="cs-CZ" sz="2400" dirty="0" smtClean="0"/>
              <a:t>– </a:t>
            </a:r>
            <a:r>
              <a:rPr lang="cs-CZ" sz="2400" i="1" dirty="0" smtClean="0"/>
              <a:t>cíle lze </a:t>
            </a:r>
            <a:r>
              <a:rPr lang="cs-CZ" sz="2400" i="1" dirty="0"/>
              <a:t>opravdu dosáhnou (vzhledem k věku, času, schopnostem, podmínkám…)</a:t>
            </a:r>
            <a:endParaRPr lang="cs-CZ" sz="2400" dirty="0"/>
          </a:p>
          <a:p>
            <a:r>
              <a:rPr lang="cs-CZ" sz="2400" b="1" dirty="0"/>
              <a:t>T</a:t>
            </a:r>
            <a:r>
              <a:rPr lang="cs-CZ" sz="2400" dirty="0"/>
              <a:t> = </a:t>
            </a:r>
            <a:r>
              <a:rPr lang="cs-CZ" sz="2400" dirty="0" err="1"/>
              <a:t>Timed</a:t>
            </a:r>
            <a:r>
              <a:rPr lang="cs-CZ" sz="2400" dirty="0"/>
              <a:t> – termínovaný – </a:t>
            </a:r>
            <a:r>
              <a:rPr lang="cs-CZ" sz="2400" i="1" dirty="0" smtClean="0"/>
              <a:t>je stanoven konkrétní </a:t>
            </a:r>
            <a:r>
              <a:rPr lang="cs-CZ" sz="2400" i="1" dirty="0"/>
              <a:t>termín, do kdy chci cíle dosáhnout</a:t>
            </a:r>
            <a:endParaRPr lang="cs-CZ" sz="2400" dirty="0"/>
          </a:p>
          <a:p>
            <a:r>
              <a:rPr lang="cs-CZ" sz="2400" b="1" dirty="0"/>
              <a:t>E</a:t>
            </a:r>
            <a:r>
              <a:rPr lang="cs-CZ" sz="2400" dirty="0"/>
              <a:t> = </a:t>
            </a:r>
            <a:r>
              <a:rPr lang="cs-CZ" sz="2400" dirty="0" err="1"/>
              <a:t>Excitable</a:t>
            </a:r>
            <a:r>
              <a:rPr lang="cs-CZ" sz="2400" dirty="0"/>
              <a:t> = fascinující nebo </a:t>
            </a:r>
            <a:r>
              <a:rPr lang="cs-CZ" sz="2400" dirty="0" err="1"/>
              <a:t>Enjoyable</a:t>
            </a:r>
            <a:r>
              <a:rPr lang="cs-CZ" sz="2400" dirty="0"/>
              <a:t> = zábavný – </a:t>
            </a:r>
            <a:r>
              <a:rPr lang="cs-CZ" sz="2400" i="1" dirty="0"/>
              <a:t>cíl by se mi měl líbit, měl by mě „vzrušovat“, sám o sobě motivovat</a:t>
            </a:r>
            <a:endParaRPr lang="cs-CZ" sz="2400" dirty="0"/>
          </a:p>
          <a:p>
            <a:r>
              <a:rPr lang="cs-CZ" sz="2400" b="1" dirty="0"/>
              <a:t>R</a:t>
            </a:r>
            <a:r>
              <a:rPr lang="cs-CZ" sz="2400" dirty="0"/>
              <a:t> = </a:t>
            </a:r>
            <a:r>
              <a:rPr lang="cs-CZ" sz="2400" dirty="0" err="1"/>
              <a:t>Recordable</a:t>
            </a:r>
            <a:r>
              <a:rPr lang="cs-CZ" sz="2400" dirty="0"/>
              <a:t> – zaznamenatelný – </a:t>
            </a:r>
            <a:r>
              <a:rPr lang="cs-CZ" sz="2400" i="1" dirty="0"/>
              <a:t>dosažení cíle by mělo mít nějaký výstup, který jej učiní viditelným pro </a:t>
            </a:r>
            <a:r>
              <a:rPr lang="cs-CZ" sz="2400" i="1" dirty="0" smtClean="0"/>
              <a:t>či prokazatelným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50615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3. CO SE MUSÍ STÁT?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dirty="0" smtClean="0"/>
              <a:t>podmínky </a:t>
            </a:r>
          </a:p>
          <a:p>
            <a:pPr marL="0" indent="0">
              <a:buNone/>
            </a:pPr>
            <a:endParaRPr lang="cs-CZ" sz="3200" dirty="0" smtClean="0"/>
          </a:p>
          <a:p>
            <a:pPr marL="0" indent="0">
              <a:buNone/>
            </a:pPr>
            <a:r>
              <a:rPr lang="cs-CZ" sz="4000" dirty="0" smtClean="0"/>
              <a:t>jednorázové akce</a:t>
            </a:r>
          </a:p>
          <a:p>
            <a:pPr marL="0" indent="0" algn="ctr">
              <a:buNone/>
            </a:pPr>
            <a:r>
              <a:rPr lang="cs-CZ" sz="4000" dirty="0" smtClean="0"/>
              <a:t>+ návyky</a:t>
            </a:r>
          </a:p>
          <a:p>
            <a:pPr marL="0" indent="0" algn="ctr">
              <a:buNone/>
            </a:pPr>
            <a:endParaRPr lang="cs-CZ" sz="4000" dirty="0"/>
          </a:p>
          <a:p>
            <a:pPr marL="0" indent="0">
              <a:buNone/>
            </a:pPr>
            <a:r>
              <a:rPr lang="cs-CZ" sz="4000" dirty="0" smtClean="0"/>
              <a:t>já + někdo jiný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412044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5. Kdo mi pomůže?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cs-CZ" sz="6900" dirty="0" smtClean="0"/>
              <a:t>parťák</a:t>
            </a:r>
          </a:p>
          <a:p>
            <a:pPr marL="0" indent="0" algn="r">
              <a:buNone/>
            </a:pPr>
            <a:r>
              <a:rPr lang="cs-CZ" sz="6900" dirty="0" smtClean="0"/>
              <a:t>kouč		</a:t>
            </a:r>
          </a:p>
          <a:p>
            <a:pPr marL="0" indent="0" algn="ctr">
              <a:buNone/>
            </a:pPr>
            <a:endParaRPr lang="cs-CZ" sz="6900" dirty="0" smtClean="0"/>
          </a:p>
          <a:p>
            <a:pPr marL="0" indent="0" algn="ctr">
              <a:buNone/>
            </a:pPr>
            <a:r>
              <a:rPr lang="cs-CZ" sz="6900" dirty="0" smtClean="0"/>
              <a:t>patron</a:t>
            </a:r>
          </a:p>
          <a:p>
            <a:pPr marL="0" indent="0" algn="ctr">
              <a:buNone/>
            </a:pPr>
            <a:endParaRPr lang="cs-CZ" sz="6900" dirty="0"/>
          </a:p>
          <a:p>
            <a:pPr marL="0" indent="0">
              <a:buNone/>
            </a:pPr>
            <a:r>
              <a:rPr lang="cs-CZ" sz="6900" dirty="0" smtClean="0"/>
              <a:t>			mentor</a:t>
            </a:r>
            <a:endParaRPr lang="cs-CZ" sz="6900" dirty="0"/>
          </a:p>
        </p:txBody>
      </p:sp>
    </p:spTree>
    <p:extLst>
      <p:ext uri="{BB962C8B-B14F-4D97-AF65-F5344CB8AC3E}">
        <p14:creationId xmlns:p14="http://schemas.microsoft.com/office/powerpoint/2010/main" val="227797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680120"/>
          </a:xfrm>
        </p:spPr>
        <p:txBody>
          <a:bodyPr/>
          <a:lstStyle/>
          <a:p>
            <a:r>
              <a:rPr lang="cs-CZ" dirty="0" smtClean="0"/>
              <a:t>TÉMATA ke kolokviu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274320" y="836712"/>
            <a:ext cx="8595360" cy="56886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1900" i="1" dirty="0" smtClean="0"/>
              <a:t>Většina témat je zpracovaných v následující prezentaci. Pokud však narazíte na něco, čemu nerozumíte, v čem se neorientujete, dohledejte si další informace.</a:t>
            </a:r>
          </a:p>
          <a:p>
            <a:r>
              <a:rPr lang="cs-CZ" dirty="0" smtClean="0"/>
              <a:t>SEBEPOJETÍ: jak pedagogův vztah k sobě ovlivňuje jeho práci a vztahy k žákům</a:t>
            </a:r>
          </a:p>
          <a:p>
            <a:r>
              <a:rPr lang="cs-CZ" dirty="0" smtClean="0"/>
              <a:t>MOTIVACE: </a:t>
            </a:r>
            <a:r>
              <a:rPr lang="cs-CZ" dirty="0" smtClean="0"/>
              <a:t>vnitřní a vnější motivace, </a:t>
            </a:r>
            <a:r>
              <a:rPr lang="cs-CZ" dirty="0" smtClean="0"/>
              <a:t>jak </a:t>
            </a:r>
            <a:r>
              <a:rPr lang="cs-CZ" dirty="0" smtClean="0"/>
              <a:t>vytvářet a  posilovat vnitřní motivaci žáků, </a:t>
            </a:r>
            <a:endParaRPr lang="cs-CZ" dirty="0" smtClean="0"/>
          </a:p>
          <a:p>
            <a:r>
              <a:rPr lang="cs-CZ" dirty="0" smtClean="0"/>
              <a:t>CÍLE: souvislost motivace a cílů, práce </a:t>
            </a:r>
            <a:r>
              <a:rPr lang="cs-CZ" dirty="0" smtClean="0"/>
              <a:t>s osobním </a:t>
            </a:r>
            <a:r>
              <a:rPr lang="cs-CZ" dirty="0" smtClean="0"/>
              <a:t>cílem, dobře stanovený cíl, profil absolventa</a:t>
            </a:r>
            <a:endParaRPr lang="cs-CZ" dirty="0" smtClean="0"/>
          </a:p>
          <a:p>
            <a:r>
              <a:rPr lang="cs-CZ" dirty="0" smtClean="0"/>
              <a:t>POTŘEBY: souvislost </a:t>
            </a:r>
            <a:r>
              <a:rPr lang="cs-CZ" dirty="0"/>
              <a:t>motivace a </a:t>
            </a:r>
            <a:r>
              <a:rPr lang="cs-CZ" dirty="0" smtClean="0"/>
              <a:t>potřeb, neuspokojování potřeb ve školním prostředí, projevy a následky, reakce na frustraci</a:t>
            </a:r>
            <a:endParaRPr lang="cs-CZ" dirty="0" smtClean="0"/>
          </a:p>
          <a:p>
            <a:r>
              <a:rPr lang="cs-CZ" dirty="0" smtClean="0"/>
              <a:t>HODNOCENÍ: </a:t>
            </a:r>
            <a:r>
              <a:rPr lang="cs-CZ" dirty="0" smtClean="0"/>
              <a:t>k čemu slouží, </a:t>
            </a:r>
            <a:r>
              <a:rPr lang="cs-CZ" dirty="0" smtClean="0"/>
              <a:t>jak </a:t>
            </a:r>
            <a:r>
              <a:rPr lang="cs-CZ" dirty="0" smtClean="0"/>
              <a:t>pracovat s hodnocením, aby </a:t>
            </a:r>
            <a:r>
              <a:rPr lang="cs-CZ" dirty="0" smtClean="0"/>
              <a:t>pomáhalo, negativní vlivy vnějšího hodnocení</a:t>
            </a:r>
            <a:endParaRPr lang="cs-CZ" dirty="0" smtClean="0"/>
          </a:p>
          <a:p>
            <a:r>
              <a:rPr lang="cs-CZ" dirty="0" smtClean="0"/>
              <a:t>SPOLUPRÁCE S RODIČI: jak </a:t>
            </a:r>
            <a:r>
              <a:rPr lang="cs-CZ" dirty="0"/>
              <a:t>udělat z rodiče partnera a neudělat nepřítele</a:t>
            </a:r>
          </a:p>
          <a:p>
            <a:r>
              <a:rPr lang="cs-CZ" dirty="0" smtClean="0"/>
              <a:t>ŘÍZENÍ TŘÍDY: co </a:t>
            </a:r>
            <a:r>
              <a:rPr lang="cs-CZ" dirty="0"/>
              <a:t>je to vědomé řízení třídy, jak to </a:t>
            </a:r>
            <a:r>
              <a:rPr lang="cs-CZ" dirty="0" smtClean="0"/>
              <a:t>funguje, k čemu to je dobré</a:t>
            </a:r>
            <a:endParaRPr lang="cs-CZ" dirty="0" smtClean="0"/>
          </a:p>
          <a:p>
            <a:r>
              <a:rPr lang="cs-CZ" dirty="0"/>
              <a:t>(</a:t>
            </a:r>
            <a:r>
              <a:rPr lang="cs-CZ" dirty="0" smtClean="0"/>
              <a:t>NE)KÁZEŇ: jak vzniká a proč, </a:t>
            </a:r>
            <a:r>
              <a:rPr lang="cs-CZ" dirty="0" smtClean="0"/>
              <a:t>co </a:t>
            </a:r>
            <a:r>
              <a:rPr lang="cs-CZ" dirty="0" smtClean="0"/>
              <a:t>pomáhá k udržování </a:t>
            </a:r>
            <a:r>
              <a:rPr lang="cs-CZ" dirty="0" smtClean="0"/>
              <a:t>kázně, jak nastavit pravidla a důsledky, jak pracovat s vlastními emocemi v konfliktní situaci</a:t>
            </a:r>
            <a:endParaRPr lang="cs-CZ" dirty="0" smtClean="0"/>
          </a:p>
          <a:p>
            <a:r>
              <a:rPr lang="cs-CZ" dirty="0" smtClean="0"/>
              <a:t>SYNDROM VYHOŘENÍ: co to je, jak vzniká, jak ho na sobě poznáte, co s ním?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977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6. Plán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cs-CZ" sz="5400" dirty="0" smtClean="0"/>
              <a:t>časové rozvržení </a:t>
            </a:r>
          </a:p>
          <a:p>
            <a:pPr marL="1771650" lvl="8" indent="-342900">
              <a:buFont typeface="Wingdings" pitchFamily="2" charset="2"/>
              <a:buChar char="ü"/>
            </a:pPr>
            <a:r>
              <a:rPr lang="cs-CZ" sz="5400" dirty="0" smtClean="0"/>
              <a:t>postupných kroků</a:t>
            </a:r>
          </a:p>
          <a:p>
            <a:pPr marL="342900" indent="-342900" algn="r">
              <a:buFont typeface="Wingdings" pitchFamily="2" charset="2"/>
              <a:buChar char="ü"/>
            </a:pPr>
            <a:r>
              <a:rPr lang="cs-CZ" sz="5400" dirty="0" smtClean="0"/>
              <a:t>termín + událost</a:t>
            </a:r>
            <a:endParaRPr lang="cs-CZ" sz="5400" dirty="0"/>
          </a:p>
        </p:txBody>
      </p:sp>
    </p:spTree>
    <p:extLst>
      <p:ext uri="{BB962C8B-B14F-4D97-AF65-F5344CB8AC3E}">
        <p14:creationId xmlns:p14="http://schemas.microsoft.com/office/powerpoint/2010/main" val="301897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7. PRVNÍ KROK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 smtClean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Jednoduchá nenáročná akce, kterou vše začne.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První krok na cestě k cíli.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Někdy je nejtěžší.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Funguje i u běžných denních úkolů.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 algn="r">
              <a:buNone/>
            </a:pPr>
            <a:r>
              <a:rPr lang="cs-CZ" i="1" dirty="0"/>
              <a:t>více na: </a:t>
            </a:r>
            <a:r>
              <a:rPr lang="cs-CZ" i="1" dirty="0">
                <a:hlinkClick r:id="rId2"/>
              </a:rPr>
              <a:t>http://</a:t>
            </a:r>
            <a:r>
              <a:rPr lang="cs-CZ" i="1" dirty="0" smtClean="0">
                <a:hlinkClick r:id="rId2"/>
              </a:rPr>
              <a:t>www.mitvsehotovo.cz</a:t>
            </a:r>
            <a:endParaRPr lang="cs-CZ" i="1" dirty="0" smtClean="0"/>
          </a:p>
          <a:p>
            <a:pPr marL="0" indent="0" algn="r">
              <a:buNone/>
            </a:pPr>
            <a:endParaRPr lang="cs-CZ" i="1" dirty="0" smtClean="0"/>
          </a:p>
        </p:txBody>
      </p:sp>
    </p:spTree>
    <p:extLst>
      <p:ext uri="{BB962C8B-B14F-4D97-AF65-F5344CB8AC3E}">
        <p14:creationId xmlns:p14="http://schemas.microsoft.com/office/powerpoint/2010/main" val="74032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24136"/>
          </a:xfrm>
        </p:spPr>
        <p:txBody>
          <a:bodyPr/>
          <a:lstStyle/>
          <a:p>
            <a:r>
              <a:rPr lang="cs-CZ" dirty="0" smtClean="0"/>
              <a:t>Práce s cílem jako motivací („koučování“)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5226896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dirty="0" smtClean="0"/>
              <a:t>Ujasnit si směřování své výuky na úrovni tvrdých i měkkých dovedností – profil absolventa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Formulovat je jako cíle časových či učebních úseků (dle S.M.A.R.T. </a:t>
            </a:r>
            <a:r>
              <a:rPr lang="cs-CZ" dirty="0" smtClean="0"/>
              <a:t>metody</a:t>
            </a:r>
            <a:r>
              <a:rPr lang="cs-CZ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Mít je na paměti při vytváření dílčích cílů pro jednotlivé hodiny (učivo)</a:t>
            </a:r>
          </a:p>
          <a:p>
            <a:pPr marL="457200" indent="-457200">
              <a:buFont typeface="+mj-lt"/>
              <a:buAutoNum type="arabicPeriod"/>
            </a:pPr>
            <a:r>
              <a:rPr lang="cs-CZ" b="1" dirty="0" smtClean="0"/>
              <a:t>Představovat dílčí i celkové cíle studentům a vysvětlovat jim jejich smysl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Naučit studenty stanovovat si cíle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Nechat studenty, ať si v rámci učiva stanovují osobní cíle pro určité období (např. čtvrtletí)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Pracovat v rámci výuky s osobními cíli studentů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Reflektovat ve výuce ne/úspěchy při dosahování osobních i celkových cílů; event. cíle znovu formulovat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199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RODIČE A ŠKOLA</a:t>
            </a:r>
            <a:endParaRPr lang="cs-CZ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403648" y="3645024"/>
            <a:ext cx="6417734" cy="939801"/>
          </a:xfrm>
        </p:spPr>
        <p:txBody>
          <a:bodyPr>
            <a:normAutofit/>
          </a:bodyPr>
          <a:lstStyle/>
          <a:p>
            <a:pPr algn="r"/>
            <a:endParaRPr lang="cs-CZ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08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5"/>
            <a:ext cx="8352928" cy="792087"/>
          </a:xfrm>
        </p:spPr>
        <p:txBody>
          <a:bodyPr>
            <a:normAutofit/>
          </a:bodyPr>
          <a:lstStyle/>
          <a:p>
            <a:pPr marL="0" indent="0" algn="ctr"/>
            <a:r>
              <a:rPr lang="cs-CZ" sz="2800" dirty="0" smtClean="0">
                <a:solidFill>
                  <a:schemeClr val="accent2">
                    <a:lumMod val="50000"/>
                  </a:schemeClr>
                </a:solidFill>
              </a:rPr>
              <a:t>OTÁZKY KOLEM SPOLUPRÁCE S RODIČI</a:t>
            </a:r>
            <a:endParaRPr lang="cs-CZ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96752"/>
            <a:ext cx="8136904" cy="532859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>
                <a:solidFill>
                  <a:srgbClr val="0070C0"/>
                </a:solidFill>
              </a:rPr>
              <a:t>Rodič je </a:t>
            </a:r>
            <a:r>
              <a:rPr lang="cs-CZ" dirty="0" smtClean="0">
                <a:solidFill>
                  <a:srgbClr val="0070C0"/>
                </a:solidFill>
              </a:rPr>
              <a:t>pro pedagoga často spolupracovník „první volby“.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rgbClr val="0070C0"/>
                </a:solidFill>
              </a:rPr>
              <a:t>Proč to v této spolupráci tak často skřípe?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0070C0"/>
                </a:solidFill>
              </a:rPr>
              <a:t>Proč nechtějí rodiče spolupracovat se školou či s učitelem? 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rgbClr val="0070C0"/>
                </a:solidFill>
              </a:rPr>
              <a:t>Co může učitel udělat, čím může přispět k navázání a udržení takového vztahu s rodiči, který bude užitečný všem třem stranám?</a:t>
            </a:r>
          </a:p>
          <a:p>
            <a:pPr marL="0" indent="0">
              <a:buNone/>
            </a:pPr>
            <a:endParaRPr lang="cs-CZ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51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5"/>
            <a:ext cx="8352928" cy="792087"/>
          </a:xfrm>
        </p:spPr>
        <p:txBody>
          <a:bodyPr>
            <a:normAutofit/>
          </a:bodyPr>
          <a:lstStyle/>
          <a:p>
            <a:pPr marL="0" indent="0" algn="ctr"/>
            <a:r>
              <a:rPr lang="cs-CZ" sz="2800" dirty="0" smtClean="0">
                <a:solidFill>
                  <a:schemeClr val="accent2">
                    <a:lumMod val="50000"/>
                  </a:schemeClr>
                </a:solidFill>
              </a:rPr>
              <a:t>KDE TO „VÁZNE“?</a:t>
            </a:r>
            <a:endParaRPr lang="cs-CZ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96752"/>
            <a:ext cx="8136904" cy="532859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Je dobré si uvědomit, že učitel částečně „šlape v zahrádce“, která byla dlouho rodičovským územím, tzn. zasahuje do výchovy, ovlivňuje názory, postoje, chování dítěte.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Přestože rodič i učitel mohou dělat „to nejlepší pro dítě“, neznamená to, že působí ve shodě.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Učitel by si měl být vědom toho, že konečnou odpovědnost za dítě nese rodič a že jeho vliv je jen omezený.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To, že se rodič nezajímá o školu a nechce s ní spolupracovat neznamená, že se nezajímá o dítě.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Rodič není povinen se školou spolupracovat (pokud se to netýká docházky), naší zbraní je tedy „jen“ přesvědčování a motivování, a to bude fungovat jen tehdy, prokážeme-li mu respekt.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Pokud má dítě ve škole problémy, rodiče to obvykle cítí jako své selhání či pochybení (i když to tak ne vždy prezentují). Pokud má rodič pocit, že mu to učitel/škola bude předhazovat, jeho ochota spolupracovat mizí.</a:t>
            </a:r>
          </a:p>
          <a:p>
            <a:pPr marL="0" indent="0">
              <a:buNone/>
            </a:pPr>
            <a:endParaRPr lang="cs-CZ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45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5"/>
            <a:ext cx="8352928" cy="792087"/>
          </a:xfrm>
        </p:spPr>
        <p:txBody>
          <a:bodyPr>
            <a:normAutofit/>
          </a:bodyPr>
          <a:lstStyle/>
          <a:p>
            <a:pPr marL="0" indent="0" algn="ctr"/>
            <a:r>
              <a:rPr lang="cs-CZ" sz="2800" dirty="0" smtClean="0">
                <a:solidFill>
                  <a:schemeClr val="accent2">
                    <a:lumMod val="50000"/>
                  </a:schemeClr>
                </a:solidFill>
              </a:rPr>
              <a:t>DOPORUČENÍ PRO SPOLUPRÁCI S RODIČI</a:t>
            </a:r>
            <a:endParaRPr lang="cs-CZ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96752"/>
            <a:ext cx="8136904" cy="532859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/>
              <a:t>Názorově „střízlivý“ rozhovor s učitelem a rodinným poradcem, v němž reflektuje téma vztahů učitelů a rodičů:</a:t>
            </a:r>
            <a:endParaRPr lang="cs-CZ" sz="2000" dirty="0"/>
          </a:p>
          <a:p>
            <a:pPr marL="0" indent="0">
              <a:buNone/>
            </a:pPr>
            <a:r>
              <a:rPr lang="cs-CZ" dirty="0">
                <a:solidFill>
                  <a:srgbClr val="0070C0"/>
                </a:solidFill>
                <a:hlinkClick r:id="rId3"/>
              </a:rPr>
              <a:t>http://</a:t>
            </a:r>
            <a:r>
              <a:rPr lang="cs-CZ" dirty="0" smtClean="0">
                <a:solidFill>
                  <a:srgbClr val="0070C0"/>
                </a:solidFill>
                <a:hlinkClick r:id="rId3"/>
              </a:rPr>
              <a:t>www.rodicevitani.cz/pro-skoly/igor-pavelcak-ucitele-by-se-nemeli-michat-do-osudu-deti/</a:t>
            </a:r>
            <a:endParaRPr lang="cs-CZ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rgbClr val="0070C0"/>
                </a:solidFill>
              </a:rPr>
              <a:t>Co chtějí rodiče od školy</a:t>
            </a:r>
            <a:r>
              <a:rPr lang="cs-CZ" dirty="0" smtClean="0">
                <a:solidFill>
                  <a:srgbClr val="0070C0"/>
                </a:solidFill>
              </a:rPr>
              <a:t>?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0070C0"/>
                </a:solidFill>
                <a:hlinkClick r:id="rId4"/>
              </a:rPr>
              <a:t>http</a:t>
            </a:r>
            <a:r>
              <a:rPr lang="cs-CZ" dirty="0">
                <a:solidFill>
                  <a:srgbClr val="0070C0"/>
                </a:solidFill>
                <a:hlinkClick r:id="rId4"/>
              </a:rPr>
              <a:t>://www.eduin.cz/clanky/respekt-co-chteji-rodice-od-skoly/</a:t>
            </a:r>
            <a:endParaRPr lang="cs-CZ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rgbClr val="0070C0"/>
                </a:solidFill>
                <a:hlinkClick r:id="rId5"/>
              </a:rPr>
              <a:t>http://www.eduin.cz/clanky/pohledem-rodice-vybirame-skolu-a-jdeme-k-zapisu/</a:t>
            </a:r>
            <a:endParaRPr lang="cs-CZ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rgbClr val="0070C0"/>
                </a:solidFill>
                <a:hlinkClick r:id="rId6"/>
              </a:rPr>
              <a:t>http://respekt.ihned.cz/vzdelani/c1-63525440-vedi-vubec-rodice-jakou-chteji-skolu?</a:t>
            </a:r>
            <a:endParaRPr lang="cs-CZ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54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88641"/>
            <a:ext cx="8352928" cy="648072"/>
          </a:xfrm>
        </p:spPr>
        <p:txBody>
          <a:bodyPr>
            <a:normAutofit/>
          </a:bodyPr>
          <a:lstStyle/>
          <a:p>
            <a:pPr algn="ctr"/>
            <a:r>
              <a:rPr lang="cs-CZ" sz="2400" dirty="0" smtClean="0">
                <a:solidFill>
                  <a:schemeClr val="accent2">
                    <a:lumMod val="50000"/>
                  </a:schemeClr>
                </a:solidFill>
              </a:rPr>
              <a:t>DOPORUČENÍ PRO SPOLUPRÁCI S RODIČI I</a:t>
            </a:r>
            <a:endParaRPr lang="cs-CZ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836712"/>
            <a:ext cx="8136904" cy="583264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1600" dirty="0" smtClean="0">
                <a:solidFill>
                  <a:schemeClr val="bg2">
                    <a:lumMod val="25000"/>
                  </a:schemeClr>
                </a:solidFill>
              </a:rPr>
              <a:t>KOMUNIKACE A KOMUNIKAČNÍ KANÁLY</a:t>
            </a:r>
          </a:p>
          <a:p>
            <a:pPr>
              <a:buFont typeface="Courier New" pitchFamily="49" charset="0"/>
              <a:buChar char="o"/>
            </a:pPr>
            <a:r>
              <a:rPr lang="cs-CZ" sz="1600" dirty="0" smtClean="0">
                <a:solidFill>
                  <a:schemeClr val="bg2">
                    <a:lumMod val="25000"/>
                  </a:schemeClr>
                </a:solidFill>
              </a:rPr>
              <a:t>vyměnit si vzájemně mít kontaktní údaje (telefonní číslo, e-mail)</a:t>
            </a:r>
          </a:p>
          <a:p>
            <a:pPr>
              <a:buFont typeface="Courier New" pitchFamily="49" charset="0"/>
              <a:buChar char="o"/>
            </a:pPr>
            <a:r>
              <a:rPr lang="cs-CZ" sz="1600" dirty="0" smtClean="0">
                <a:solidFill>
                  <a:schemeClr val="bg2">
                    <a:lumMod val="25000"/>
                  </a:schemeClr>
                </a:solidFill>
              </a:rPr>
              <a:t>vyjasnit si na začátku školního roku, co rodiče očekávají a co je od nich očekáváno</a:t>
            </a:r>
          </a:p>
          <a:p>
            <a:pPr>
              <a:buFont typeface="Courier New" pitchFamily="49" charset="0"/>
              <a:buChar char="o"/>
            </a:pPr>
            <a:r>
              <a:rPr lang="cs-CZ" sz="1600" dirty="0" smtClean="0">
                <a:solidFill>
                  <a:schemeClr val="bg2">
                    <a:lumMod val="25000"/>
                  </a:schemeClr>
                </a:solidFill>
              </a:rPr>
              <a:t>komunikace musí být </a:t>
            </a:r>
            <a:r>
              <a:rPr lang="cs-CZ" sz="1600" b="1" dirty="0" smtClean="0">
                <a:solidFill>
                  <a:schemeClr val="bg2">
                    <a:lumMod val="25000"/>
                  </a:schemeClr>
                </a:solidFill>
              </a:rPr>
              <a:t>včasná, vstřícná a pravidelná</a:t>
            </a:r>
          </a:p>
          <a:p>
            <a:pPr>
              <a:buFont typeface="Courier New" pitchFamily="49" charset="0"/>
              <a:buChar char="o"/>
            </a:pPr>
            <a:r>
              <a:rPr lang="cs-CZ" sz="1600" dirty="0" smtClean="0">
                <a:solidFill>
                  <a:schemeClr val="bg2">
                    <a:lumMod val="25000"/>
                  </a:schemeClr>
                </a:solidFill>
              </a:rPr>
              <a:t>vždy v komunikaci projevovat respekt k dětem (rodiče pak mohou mít důvěru, že škola bude chovat respekt i k nim, pozn. ZK)</a:t>
            </a:r>
          </a:p>
          <a:p>
            <a:pPr>
              <a:buFont typeface="Courier New" pitchFamily="49" charset="0"/>
              <a:buChar char="o"/>
            </a:pPr>
            <a:r>
              <a:rPr lang="cs-CZ" sz="1600" dirty="0" smtClean="0">
                <a:solidFill>
                  <a:schemeClr val="bg2">
                    <a:lumMod val="25000"/>
                  </a:schemeClr>
                </a:solidFill>
              </a:rPr>
              <a:t>učitel by si měl vážit rodiče jako „konzultanta“, který může mít slovo i ve věci vzdělávání ve škole</a:t>
            </a:r>
          </a:p>
          <a:p>
            <a:pPr>
              <a:buFont typeface="Courier New" pitchFamily="49" charset="0"/>
              <a:buChar char="o"/>
            </a:pPr>
            <a:r>
              <a:rPr lang="cs-CZ" sz="1600" dirty="0" smtClean="0">
                <a:solidFill>
                  <a:schemeClr val="bg2">
                    <a:lumMod val="25000"/>
                  </a:schemeClr>
                </a:solidFill>
              </a:rPr>
              <a:t>je možné mít deníček na komunikaci mezi učitelem a rodiči – na krátké vzkazy, je to méně oficiální než ŽK</a:t>
            </a:r>
          </a:p>
          <a:p>
            <a:pPr>
              <a:buFont typeface="Courier New" pitchFamily="49" charset="0"/>
              <a:buChar char="o"/>
            </a:pPr>
            <a:r>
              <a:rPr lang="cs-CZ" sz="1600" dirty="0" smtClean="0">
                <a:solidFill>
                  <a:schemeClr val="bg2">
                    <a:lumMod val="25000"/>
                  </a:schemeClr>
                </a:solidFill>
              </a:rPr>
              <a:t>učitel může psát jakýsi </a:t>
            </a:r>
            <a:r>
              <a:rPr lang="cs-CZ" sz="1600" dirty="0" err="1" smtClean="0">
                <a:solidFill>
                  <a:schemeClr val="bg2">
                    <a:lumMod val="25000"/>
                  </a:schemeClr>
                </a:solidFill>
              </a:rPr>
              <a:t>newsletter</a:t>
            </a:r>
            <a:r>
              <a:rPr lang="cs-CZ" sz="1600" dirty="0" smtClean="0">
                <a:solidFill>
                  <a:schemeClr val="bg2">
                    <a:lumMod val="25000"/>
                  </a:schemeClr>
                </a:solidFill>
              </a:rPr>
              <a:t> o dění ve škole, ve třídě, co se učí a jak jim to jde*</a:t>
            </a:r>
          </a:p>
          <a:p>
            <a:pPr>
              <a:buFont typeface="Courier New" pitchFamily="49" charset="0"/>
              <a:buChar char="o"/>
            </a:pPr>
            <a:r>
              <a:rPr lang="cs-CZ" sz="1600" dirty="0" smtClean="0">
                <a:solidFill>
                  <a:schemeClr val="bg2">
                    <a:lumMod val="25000"/>
                  </a:schemeClr>
                </a:solidFill>
              </a:rPr>
              <a:t>škola by se měla pokusit odbourat strach rodičů z nedobrých výsledků jejich dětí – vysvětlit, že nejde jen o známky</a:t>
            </a:r>
          </a:p>
          <a:p>
            <a:pPr>
              <a:buFont typeface="Courier New" pitchFamily="49" charset="0"/>
              <a:buChar char="o"/>
            </a:pPr>
            <a:r>
              <a:rPr lang="cs-CZ" sz="1600" dirty="0" smtClean="0">
                <a:solidFill>
                  <a:schemeClr val="bg2">
                    <a:lumMod val="25000"/>
                  </a:schemeClr>
                </a:solidFill>
              </a:rPr>
              <a:t>škola by měla nabízet různé způsoby a formy spolupráce i komunikace</a:t>
            </a:r>
          </a:p>
          <a:p>
            <a:pPr>
              <a:buFont typeface="Courier New" pitchFamily="49" charset="0"/>
              <a:buChar char="o"/>
            </a:pPr>
            <a:r>
              <a:rPr lang="cs-CZ" sz="1600" dirty="0" smtClean="0">
                <a:solidFill>
                  <a:schemeClr val="bg2">
                    <a:lumMod val="25000"/>
                  </a:schemeClr>
                </a:solidFill>
              </a:rPr>
              <a:t>rodič by měl mít kontakt s denním prostředím školy (tj. umožněn vstup do školy, vizte </a:t>
            </a:r>
            <a:r>
              <a:rPr lang="cs-CZ" sz="1600" dirty="0" smtClean="0">
                <a:solidFill>
                  <a:schemeClr val="bg2">
                    <a:lumMod val="25000"/>
                  </a:schemeClr>
                </a:solidFill>
                <a:hlinkClick r:id="rId3"/>
              </a:rPr>
              <a:t>Rodiče vítáni</a:t>
            </a:r>
            <a:r>
              <a:rPr lang="cs-CZ" sz="1600" dirty="0" smtClean="0">
                <a:solidFill>
                  <a:schemeClr val="bg2">
                    <a:lumMod val="25000"/>
                  </a:schemeClr>
                </a:solidFill>
              </a:rPr>
              <a:t>, pozn. ZK), a tím i možnost potkat se s učitelem neformálně</a:t>
            </a:r>
          </a:p>
          <a:p>
            <a:pPr>
              <a:buFont typeface="Courier New" pitchFamily="49" charset="0"/>
              <a:buChar char="o"/>
            </a:pPr>
            <a:r>
              <a:rPr lang="cs-CZ" sz="1600" dirty="0" smtClean="0">
                <a:solidFill>
                  <a:schemeClr val="bg2">
                    <a:lumMod val="25000"/>
                  </a:schemeClr>
                </a:solidFill>
              </a:rPr>
              <a:t>rodiče by měli mít možnost přijít do školy a setkat se s učitelem i mimo formální schůzky, lze vyhlásit konzultační hodiny v časech reálných pro rodiče</a:t>
            </a:r>
          </a:p>
          <a:p>
            <a:pPr>
              <a:buFont typeface="Courier New" pitchFamily="49" charset="0"/>
              <a:buChar char="o"/>
            </a:pPr>
            <a:r>
              <a:rPr lang="cs-CZ" sz="1600" dirty="0" smtClean="0">
                <a:solidFill>
                  <a:schemeClr val="bg2">
                    <a:lumMod val="25000"/>
                  </a:schemeClr>
                </a:solidFill>
              </a:rPr>
              <a:t>lepší je mít rodiče na své straně než proti sobě</a:t>
            </a:r>
          </a:p>
          <a:p>
            <a:pPr>
              <a:buFont typeface="Courier New" pitchFamily="49" charset="0"/>
              <a:buChar char="o"/>
            </a:pPr>
            <a:r>
              <a:rPr lang="cs-CZ" sz="1600" dirty="0" smtClean="0">
                <a:solidFill>
                  <a:schemeClr val="bg2">
                    <a:lumMod val="25000"/>
                  </a:schemeClr>
                </a:solidFill>
              </a:rPr>
              <a:t>spolupráce rodičů a učitele je vzorem pro dítě</a:t>
            </a:r>
          </a:p>
        </p:txBody>
      </p:sp>
    </p:spTree>
    <p:extLst>
      <p:ext uri="{BB962C8B-B14F-4D97-AF65-F5344CB8AC3E}">
        <p14:creationId xmlns:p14="http://schemas.microsoft.com/office/powerpoint/2010/main" val="180728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88641"/>
            <a:ext cx="8352928" cy="648072"/>
          </a:xfrm>
        </p:spPr>
        <p:txBody>
          <a:bodyPr/>
          <a:lstStyle/>
          <a:p>
            <a:r>
              <a:rPr lang="cs-CZ" sz="2000" dirty="0">
                <a:solidFill>
                  <a:schemeClr val="accent2">
                    <a:lumMod val="50000"/>
                  </a:schemeClr>
                </a:solidFill>
              </a:rPr>
              <a:t>DOPORUČENÍ PRO SPOLUPRÁCI S RODIČI </a:t>
            </a:r>
            <a:r>
              <a:rPr lang="cs-CZ" sz="2000" dirty="0" smtClean="0">
                <a:solidFill>
                  <a:schemeClr val="accent2">
                    <a:lumMod val="50000"/>
                  </a:schemeClr>
                </a:solidFill>
              </a:rPr>
              <a:t>II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836712"/>
            <a:ext cx="8136904" cy="58326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dirty="0" smtClean="0">
                <a:solidFill>
                  <a:schemeClr val="bg2">
                    <a:lumMod val="25000"/>
                  </a:schemeClr>
                </a:solidFill>
              </a:rPr>
              <a:t>JAK A O ČEM JEDNAT NA SCHŮZCE</a:t>
            </a:r>
          </a:p>
          <a:p>
            <a:pPr>
              <a:buFont typeface="Courier New" pitchFamily="49" charset="0"/>
              <a:buChar char="o"/>
            </a:pPr>
            <a:r>
              <a:rPr lang="cs-CZ" sz="1600" dirty="0" smtClean="0">
                <a:solidFill>
                  <a:schemeClr val="bg2">
                    <a:lumMod val="25000"/>
                  </a:schemeClr>
                </a:solidFill>
              </a:rPr>
              <a:t>učitel by měl jasně prezentovat, že nestojí proti jejich dítěti</a:t>
            </a:r>
          </a:p>
          <a:p>
            <a:pPr>
              <a:buFont typeface="Courier New" pitchFamily="49" charset="0"/>
              <a:buChar char="o"/>
            </a:pPr>
            <a:r>
              <a:rPr lang="cs-CZ" sz="1600" dirty="0" smtClean="0">
                <a:solidFill>
                  <a:schemeClr val="bg2">
                    <a:lumMod val="25000"/>
                  </a:schemeClr>
                </a:solidFill>
              </a:rPr>
              <a:t>učitel a rodič by měli být v komunikaci o dítěti rovnocennými partnery</a:t>
            </a:r>
          </a:p>
          <a:p>
            <a:pPr>
              <a:buFont typeface="Courier New" pitchFamily="49" charset="0"/>
              <a:buChar char="o"/>
            </a:pPr>
            <a:r>
              <a:rPr lang="cs-CZ" sz="1600" dirty="0" smtClean="0">
                <a:solidFill>
                  <a:schemeClr val="bg2">
                    <a:lumMod val="25000"/>
                  </a:schemeClr>
                </a:solidFill>
              </a:rPr>
              <a:t>učitel by měl schůzku řídit, vést</a:t>
            </a:r>
          </a:p>
          <a:p>
            <a:pPr>
              <a:buFont typeface="Courier New" pitchFamily="49" charset="0"/>
              <a:buChar char="o"/>
            </a:pPr>
            <a:r>
              <a:rPr lang="cs-CZ" sz="1600" dirty="0" smtClean="0">
                <a:solidFill>
                  <a:schemeClr val="bg2">
                    <a:lumMod val="25000"/>
                  </a:schemeClr>
                </a:solidFill>
              </a:rPr>
              <a:t>cílem a výsledkem schůzky by měla být dohoda</a:t>
            </a:r>
          </a:p>
          <a:p>
            <a:pPr>
              <a:buFont typeface="Courier New" pitchFamily="49" charset="0"/>
              <a:buChar char="o"/>
            </a:pPr>
            <a:r>
              <a:rPr lang="cs-CZ" sz="1600" dirty="0" smtClean="0">
                <a:solidFill>
                  <a:schemeClr val="bg2">
                    <a:lumMod val="25000"/>
                  </a:schemeClr>
                </a:solidFill>
              </a:rPr>
              <a:t>začít pozitivními informacemi, ocenit dítě</a:t>
            </a:r>
          </a:p>
          <a:p>
            <a:pPr>
              <a:buFont typeface="Courier New" pitchFamily="49" charset="0"/>
              <a:buChar char="o"/>
            </a:pPr>
            <a:r>
              <a:rPr lang="cs-CZ" sz="1600" dirty="0" smtClean="0">
                <a:solidFill>
                  <a:schemeClr val="bg2">
                    <a:lumMod val="25000"/>
                  </a:schemeClr>
                </a:solidFill>
              </a:rPr>
              <a:t>slušnost a jednání narovinu</a:t>
            </a:r>
          </a:p>
          <a:p>
            <a:pPr>
              <a:buFont typeface="Courier New" pitchFamily="49" charset="0"/>
              <a:buChar char="o"/>
            </a:pPr>
            <a:r>
              <a:rPr lang="cs-CZ" sz="1600" dirty="0" smtClean="0">
                <a:solidFill>
                  <a:schemeClr val="bg2">
                    <a:lumMod val="25000"/>
                  </a:schemeClr>
                </a:solidFill>
              </a:rPr>
              <a:t>učitel by měl být v komunikaci otevřený, nepředpokládat, že jeví-li se něco nějak, opravdu to tak je, ve skutečnosti neví, jak to v rodině funguje</a:t>
            </a:r>
          </a:p>
          <a:p>
            <a:pPr>
              <a:buFont typeface="Courier New" pitchFamily="49" charset="0"/>
              <a:buChar char="o"/>
            </a:pPr>
            <a:r>
              <a:rPr lang="cs-CZ" sz="1600" dirty="0" smtClean="0">
                <a:solidFill>
                  <a:schemeClr val="bg2">
                    <a:lumMod val="25000"/>
                  </a:schemeClr>
                </a:solidFill>
              </a:rPr>
              <a:t>nepoučovat, neradit, pokud nejste žádáni o radu</a:t>
            </a:r>
          </a:p>
          <a:p>
            <a:pPr>
              <a:buFont typeface="Courier New" pitchFamily="49" charset="0"/>
              <a:buChar char="o"/>
            </a:pPr>
            <a:r>
              <a:rPr lang="cs-CZ" sz="1600" dirty="0" smtClean="0">
                <a:solidFill>
                  <a:schemeClr val="bg2">
                    <a:lumMod val="25000"/>
                  </a:schemeClr>
                </a:solidFill>
              </a:rPr>
              <a:t>nestavět rodiče před hotovou věc, hotové řešení</a:t>
            </a:r>
          </a:p>
          <a:p>
            <a:pPr>
              <a:buFont typeface="Courier New" pitchFamily="49" charset="0"/>
              <a:buChar char="o"/>
            </a:pPr>
            <a:r>
              <a:rPr lang="cs-CZ" sz="1600" dirty="0" smtClean="0">
                <a:solidFill>
                  <a:schemeClr val="bg2">
                    <a:lumMod val="25000"/>
                  </a:schemeClr>
                </a:solidFill>
              </a:rPr>
              <a:t>nehledat viníka a chyby, ale řešit problém</a:t>
            </a:r>
          </a:p>
          <a:p>
            <a:pPr>
              <a:buFont typeface="Courier New" pitchFamily="49" charset="0"/>
              <a:buChar char="o"/>
            </a:pPr>
            <a:r>
              <a:rPr lang="cs-CZ" sz="1600" dirty="0" smtClean="0">
                <a:solidFill>
                  <a:schemeClr val="bg2">
                    <a:lumMod val="25000"/>
                  </a:schemeClr>
                </a:solidFill>
              </a:rPr>
              <a:t>aby se rodiče necítili „na koberečku“, nebo že na ně učitel útočí</a:t>
            </a:r>
          </a:p>
          <a:p>
            <a:pPr>
              <a:buFont typeface="Courier New" pitchFamily="49" charset="0"/>
              <a:buChar char="o"/>
            </a:pPr>
            <a:r>
              <a:rPr lang="cs-CZ" sz="1600" dirty="0" smtClean="0">
                <a:solidFill>
                  <a:schemeClr val="bg2">
                    <a:lumMod val="25000"/>
                  </a:schemeClr>
                </a:solidFill>
              </a:rPr>
              <a:t>učitel by se neměl s rodičem hádat, nechat se vtáhnout do hádky</a:t>
            </a:r>
          </a:p>
          <a:p>
            <a:pPr>
              <a:buFont typeface="Courier New" pitchFamily="49" charset="0"/>
              <a:buChar char="o"/>
            </a:pPr>
            <a:r>
              <a:rPr lang="cs-CZ" sz="1600" dirty="0" smtClean="0">
                <a:solidFill>
                  <a:schemeClr val="bg2">
                    <a:lumMod val="25000"/>
                  </a:schemeClr>
                </a:solidFill>
              </a:rPr>
              <a:t>učitel si nesmí nechat „šlapat po hlavě“</a:t>
            </a:r>
          </a:p>
          <a:p>
            <a:pPr>
              <a:buFont typeface="Courier New" pitchFamily="49" charset="0"/>
              <a:buChar char="o"/>
            </a:pPr>
            <a:r>
              <a:rPr lang="cs-CZ" sz="1600" dirty="0" smtClean="0">
                <a:solidFill>
                  <a:schemeClr val="bg2">
                    <a:lumMod val="25000"/>
                  </a:schemeClr>
                </a:solidFill>
              </a:rPr>
              <a:t>nejedná se o monolog učitele, ale diskusi všech přítomných</a:t>
            </a:r>
          </a:p>
          <a:p>
            <a:pPr>
              <a:buFont typeface="Courier New" pitchFamily="49" charset="0"/>
              <a:buChar char="o"/>
            </a:pPr>
            <a:r>
              <a:rPr lang="cs-CZ" sz="1600" dirty="0" smtClean="0">
                <a:solidFill>
                  <a:schemeClr val="bg2">
                    <a:lumMod val="25000"/>
                  </a:schemeClr>
                </a:solidFill>
              </a:rPr>
              <a:t>mít argumenty pro to, co dělám (jako učitel)</a:t>
            </a:r>
          </a:p>
          <a:p>
            <a:pPr>
              <a:buFont typeface="Courier New" pitchFamily="49" charset="0"/>
              <a:buChar char="o"/>
            </a:pPr>
            <a:r>
              <a:rPr lang="cs-CZ" sz="1600" dirty="0" smtClean="0">
                <a:solidFill>
                  <a:schemeClr val="bg2">
                    <a:lumMod val="25000"/>
                  </a:schemeClr>
                </a:solidFill>
              </a:rPr>
              <a:t>vytyčení společných cílů</a:t>
            </a:r>
          </a:p>
        </p:txBody>
      </p:sp>
    </p:spTree>
    <p:extLst>
      <p:ext uri="{BB962C8B-B14F-4D97-AF65-F5344CB8AC3E}">
        <p14:creationId xmlns:p14="http://schemas.microsoft.com/office/powerpoint/2010/main" val="239702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rodič jako partner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rodič je za dítě zodpovědný, konečné rozhodnutí je na něm, i když se vám nelíbí, musíte ho akceptovat</a:t>
            </a:r>
          </a:p>
          <a:p>
            <a:r>
              <a:rPr lang="cs-CZ" dirty="0" smtClean="0"/>
              <a:t>je lepší mít rodiče na své straně, než jako protivníka</a:t>
            </a:r>
          </a:p>
          <a:p>
            <a:r>
              <a:rPr lang="cs-CZ" dirty="0" smtClean="0"/>
              <a:t>rodič musí cítit z vaší strany respekt a úctu, jinak nemá motivaci vůbec přijít, to mj. znamená – informujte ho o obsahu schůzky předem (zvažte, pojmenujete-li problém konkrétně už do telefonu, nebo ho nazvete obecněji), aby se mohl připravit; nekomunikujte přes žáka; najděte důstojný prostor a čas atp.</a:t>
            </a:r>
          </a:p>
          <a:p>
            <a:r>
              <a:rPr lang="cs-CZ" dirty="0" smtClean="0"/>
              <a:t>schůzka musí směřovat k řešení problému, neměla by být jen učitelovým stěžováním si, ideální výsledek je shoda na nějakém postupu</a:t>
            </a:r>
          </a:p>
          <a:p>
            <a:r>
              <a:rPr lang="cs-CZ" dirty="0" smtClean="0"/>
              <a:t>zvažte uspořádat schůzku „ve třech“, tedy  rodič, žák a učitel</a:t>
            </a:r>
          </a:p>
          <a:p>
            <a:r>
              <a:rPr lang="cs-CZ" dirty="0" smtClean="0"/>
              <a:t>nevnímejte každou námitku či dotaz jako útok na svou osobu či odbornost</a:t>
            </a:r>
          </a:p>
          <a:p>
            <a:r>
              <a:rPr lang="cs-CZ"/>
              <a:t>více na: http://www.rodicevitani.cz</a:t>
            </a:r>
            <a:r>
              <a:rPr lang="cs-CZ" smtClean="0"/>
              <a:t>/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98922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96144"/>
          </a:xfrm>
        </p:spPr>
        <p:txBody>
          <a:bodyPr/>
          <a:lstStyle/>
          <a:p>
            <a:r>
              <a:rPr lang="cs-CZ" dirty="0" smtClean="0"/>
              <a:t>PODMÍNKY ZAKONČENÍ PŘEDMĚTU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sz="3200" dirty="0" smtClean="0"/>
              <a:t>vypracování dvou „domácích úkolů“ </a:t>
            </a:r>
          </a:p>
          <a:p>
            <a:r>
              <a:rPr lang="cs-CZ" sz="3200" dirty="0" smtClean="0"/>
              <a:t>písemný </a:t>
            </a:r>
            <a:r>
              <a:rPr lang="cs-CZ" sz="3200" dirty="0" smtClean="0"/>
              <a:t>test</a:t>
            </a:r>
          </a:p>
          <a:p>
            <a:pPr lvl="1"/>
            <a:r>
              <a:rPr lang="cs-CZ" sz="3000" dirty="0" smtClean="0"/>
              <a:t>test bude složen z otevřených otázek, z nichž minimálně jedna se bude týkat videa zadaného namísto minulého semináře</a:t>
            </a:r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93501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88641"/>
            <a:ext cx="8352928" cy="648072"/>
          </a:xfrm>
        </p:spPr>
        <p:txBody>
          <a:bodyPr/>
          <a:lstStyle/>
          <a:p>
            <a:pPr algn="ctr"/>
            <a:r>
              <a:rPr lang="cs-CZ" sz="2000" b="1" dirty="0" smtClean="0">
                <a:solidFill>
                  <a:srgbClr val="0070C0"/>
                </a:solidFill>
              </a:rPr>
              <a:t>* příklad každotýdenní zprávy rodičům od vyučující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836712"/>
            <a:ext cx="8136904" cy="56886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i="1" dirty="0"/>
              <a:t>Drazí rodiče,</a:t>
            </a:r>
            <a:br>
              <a:rPr lang="cs-CZ" sz="1600" i="1" dirty="0"/>
            </a:br>
            <a:r>
              <a:rPr lang="cs-CZ" sz="1600" i="1" dirty="0"/>
              <a:t>v uplynulém týdnu jsme se s dětmi věnovali především hodinám a určování času. Některé děti jsou si hodně nejisté, takže budou potřebovat i Vaši pomoc.</a:t>
            </a:r>
            <a:br>
              <a:rPr lang="cs-CZ" sz="1600" i="1" dirty="0"/>
            </a:br>
            <a:r>
              <a:rPr lang="cs-CZ" sz="1600" i="1" dirty="0"/>
              <a:t>Dále opakujeme probrané, v básničce odříkáváme </a:t>
            </a:r>
            <a:r>
              <a:rPr lang="cs-CZ" sz="1600" i="1" dirty="0" err="1"/>
              <a:t>násobkovou</a:t>
            </a:r>
            <a:r>
              <a:rPr lang="cs-CZ" sz="1600" i="1" dirty="0"/>
              <a:t> řadu 7, někteří potřebují pomoc s trojkovou a </a:t>
            </a:r>
            <a:r>
              <a:rPr lang="cs-CZ" sz="1600" i="1" dirty="0" smtClean="0"/>
              <a:t>čtyřkovou</a:t>
            </a:r>
            <a:r>
              <a:rPr lang="cs-CZ" sz="1600" i="1" dirty="0"/>
              <a:t>.</a:t>
            </a:r>
            <a:br>
              <a:rPr lang="cs-CZ" sz="1600" i="1" dirty="0"/>
            </a:br>
            <a:r>
              <a:rPr lang="cs-CZ" sz="1600" i="1" dirty="0"/>
              <a:t>V pátek jsme absolvovali </a:t>
            </a:r>
            <a:r>
              <a:rPr lang="cs-CZ" sz="1600" i="1" dirty="0" err="1"/>
              <a:t>prahru</a:t>
            </a:r>
            <a:r>
              <a:rPr lang="cs-CZ" sz="1600" i="1" dirty="0"/>
              <a:t>.</a:t>
            </a:r>
            <a:br>
              <a:rPr lang="cs-CZ" sz="1600" i="1" dirty="0"/>
            </a:br>
            <a:r>
              <a:rPr lang="cs-CZ" sz="1600" i="1" dirty="0"/>
              <a:t> </a:t>
            </a:r>
            <a:br>
              <a:rPr lang="cs-CZ" sz="1600" i="1" dirty="0"/>
            </a:br>
            <a:r>
              <a:rPr lang="cs-CZ" sz="1600" i="1" dirty="0"/>
              <a:t>Příští týden bychom v úterý šli, pokud bude přijatelné počasí, na zahradu do Medlánek. Šli bychom pěšky, tak na to prosím děti vybavte. Vrátili bychom se opět na jazyky.</a:t>
            </a:r>
            <a:br>
              <a:rPr lang="cs-CZ" sz="1600" i="1" dirty="0"/>
            </a:br>
            <a:r>
              <a:rPr lang="cs-CZ" sz="1600" i="1" dirty="0"/>
              <a:t> </a:t>
            </a:r>
            <a:br>
              <a:rPr lang="cs-CZ" sz="1600" i="1" dirty="0"/>
            </a:br>
            <a:r>
              <a:rPr lang="cs-CZ" sz="1600" i="1" dirty="0"/>
              <a:t>V příloze zasílám formuláře na školu v přírodě. Nakousla jsem s dětmi toto téma, abyste se o něm mohli doma bavit, více si řekneme na třídní schůzce, která nás čeká v pondělí v 16. 30.</a:t>
            </a:r>
            <a:br>
              <a:rPr lang="cs-CZ" sz="1600" i="1" dirty="0"/>
            </a:br>
            <a:r>
              <a:rPr lang="cs-CZ" sz="1600" i="1" dirty="0"/>
              <a:t> </a:t>
            </a:r>
            <a:br>
              <a:rPr lang="cs-CZ" sz="1600" i="1" dirty="0"/>
            </a:br>
            <a:r>
              <a:rPr lang="cs-CZ" sz="1600" i="1" dirty="0"/>
              <a:t>Těším se na viděnou</a:t>
            </a:r>
            <a:br>
              <a:rPr lang="cs-CZ" sz="1600" i="1" dirty="0"/>
            </a:br>
            <a:r>
              <a:rPr lang="cs-CZ" sz="1600" i="1" dirty="0"/>
              <a:t>Katka </a:t>
            </a:r>
            <a:endParaRPr lang="cs-CZ" sz="1600" i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75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08912" cy="1152128"/>
          </a:xfrm>
        </p:spPr>
        <p:txBody>
          <a:bodyPr>
            <a:normAutofit/>
          </a:bodyPr>
          <a:lstStyle/>
          <a:p>
            <a:r>
              <a:rPr lang="cs-CZ" sz="2000" b="1" dirty="0"/>
              <a:t>5 rad pro rodiče a 5 rad pro učitele, jak dobře zvládnout vzájemnou komunikaci a </a:t>
            </a:r>
            <a:r>
              <a:rPr lang="cs-CZ" sz="2000" b="1" dirty="0" smtClean="0"/>
              <a:t>spolupráci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268760"/>
            <a:ext cx="8640960" cy="4968552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r>
              <a:rPr lang="cs-CZ" b="1" dirty="0" smtClean="0"/>
              <a:t>Pro </a:t>
            </a:r>
            <a:r>
              <a:rPr lang="cs-CZ" b="1" dirty="0"/>
              <a:t>učitele:</a:t>
            </a:r>
          </a:p>
          <a:p>
            <a:r>
              <a:rPr lang="cs-CZ" dirty="0"/>
              <a:t>Mluvte s rodičem jako s rovnoprávným partnerem, respektujte jeho důstojnost.</a:t>
            </a:r>
          </a:p>
          <a:p>
            <a:r>
              <a:rPr lang="cs-CZ" dirty="0"/>
              <a:t>Vnímejte rodiče jako „experta“, který nejlépe zná své dítě.</a:t>
            </a:r>
          </a:p>
          <a:p>
            <a:r>
              <a:rPr lang="cs-CZ" dirty="0"/>
              <a:t>Komunikujte s rodiči přímo, ne prostřednictvím dítěte.</a:t>
            </a:r>
          </a:p>
          <a:p>
            <a:r>
              <a:rPr lang="cs-CZ" dirty="0"/>
              <a:t>Berte dítě jako plnoprávnou součást </a:t>
            </a:r>
            <a:r>
              <a:rPr lang="cs-CZ" dirty="0" err="1" smtClean="0"/>
              <a:t>učitelsko</a:t>
            </a:r>
            <a:r>
              <a:rPr lang="cs-CZ" dirty="0" smtClean="0"/>
              <a:t>–rodičovské </a:t>
            </a:r>
            <a:r>
              <a:rPr lang="cs-CZ" dirty="0"/>
              <a:t>debaty o něm.</a:t>
            </a:r>
          </a:p>
          <a:p>
            <a:r>
              <a:rPr lang="cs-CZ" dirty="0"/>
              <a:t>Nevnímejte každý dotaz či kritiku jako osobní útok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b="1" dirty="0"/>
              <a:t>Pro rodiče:</a:t>
            </a:r>
          </a:p>
          <a:p>
            <a:r>
              <a:rPr lang="cs-CZ" dirty="0"/>
              <a:t>Nedívejte se na učitele jako protivníka, ale spolupracovníka při výchově dítěte.</a:t>
            </a:r>
          </a:p>
          <a:p>
            <a:r>
              <a:rPr lang="cs-CZ" dirty="0"/>
              <a:t>Nejednejte s ním jako s pedagogickým sluhou a respektujte jeho odbornost.</a:t>
            </a:r>
          </a:p>
          <a:p>
            <a:r>
              <a:rPr lang="cs-CZ" dirty="0"/>
              <a:t>Přicházejte do školy raději se zdvořilým dotazem, ne s odhodláním bojovat.</a:t>
            </a:r>
          </a:p>
          <a:p>
            <a:r>
              <a:rPr lang="cs-CZ" dirty="0"/>
              <a:t>Ověřujte si informace od svého dítěte, bývají často zkreslené.</a:t>
            </a:r>
          </a:p>
          <a:p>
            <a:r>
              <a:rPr lang="cs-CZ" dirty="0"/>
              <a:t>Nepomlouvejte nikdy učitele svých děti a rozhodně ne, když to mohou slyšet.</a:t>
            </a:r>
          </a:p>
          <a:p>
            <a:pPr marL="68580" indent="0" algn="r">
              <a:buNone/>
            </a:pPr>
            <a:r>
              <a:rPr lang="cs-CZ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Tomáš Feřtek</a:t>
            </a:r>
            <a:r>
              <a:rPr lang="cs-CZ" dirty="0" smtClean="0"/>
              <a:t>: Rodiče vítáni, Praha 2011, s.95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530196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024744" cy="60113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Třídní schůzky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611560" y="980728"/>
            <a:ext cx="8136904" cy="56886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dirty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</a:rPr>
              <a:t>ANO</a:t>
            </a:r>
            <a:endParaRPr lang="cs-CZ" sz="1200" dirty="0" smtClean="0"/>
          </a:p>
          <a:p>
            <a:r>
              <a:rPr lang="cs-CZ" sz="1600" dirty="0" smtClean="0"/>
              <a:t>Stejně jako u individuálních je potřeba se na ně dobře připravit.</a:t>
            </a:r>
          </a:p>
          <a:p>
            <a:r>
              <a:rPr lang="cs-CZ" sz="1600" dirty="0" smtClean="0"/>
              <a:t>Dejte rodičům důvod, aby na TS chodili: informace, možnost vyjádřit se a rozhodovat, pomoci, podílet se.</a:t>
            </a:r>
          </a:p>
          <a:p>
            <a:r>
              <a:rPr lang="cs-CZ" sz="1600" dirty="0" smtClean="0"/>
              <a:t>Ptejte se rodičů, na to, co nemůžete ve třídě sami vidět a vnímat.</a:t>
            </a:r>
          </a:p>
          <a:p>
            <a:r>
              <a:rPr lang="cs-CZ" sz="1600" dirty="0" smtClean="0"/>
              <a:t>Řekněte jim, jak vnímáte atmosféru, změny </a:t>
            </a:r>
            <a:r>
              <a:rPr lang="cs-CZ" sz="1600" dirty="0"/>
              <a:t>a </a:t>
            </a:r>
            <a:r>
              <a:rPr lang="cs-CZ" sz="1600" dirty="0" smtClean="0"/>
              <a:t>problémy ve třídě.</a:t>
            </a:r>
          </a:p>
          <a:p>
            <a:r>
              <a:rPr lang="cs-CZ" sz="1600" dirty="0" smtClean="0"/>
              <a:t>Požádejte někoho, aby udělal zápis, který pak přepošlete všem rodičům.</a:t>
            </a:r>
          </a:p>
          <a:p>
            <a:r>
              <a:rPr lang="cs-CZ" sz="1600" dirty="0" smtClean="0"/>
              <a:t>Podrobnější článek třeba na: </a:t>
            </a:r>
            <a:r>
              <a:rPr lang="cs-CZ" sz="1600" dirty="0" smtClean="0">
                <a:hlinkClick r:id="rId2"/>
              </a:rPr>
              <a:t>http://www.rodicevitani.cz/pro-rodice/tridni-schuzky-zadny-strach/</a:t>
            </a:r>
            <a:endParaRPr lang="cs-CZ" sz="1600" dirty="0" smtClean="0"/>
          </a:p>
          <a:p>
            <a:pPr marL="0" indent="0">
              <a:buNone/>
            </a:pPr>
            <a:r>
              <a:rPr lang="cs-CZ" sz="2800" dirty="0" smtClean="0"/>
              <a:t>NE</a:t>
            </a:r>
            <a:endParaRPr lang="cs-CZ" sz="2800" dirty="0"/>
          </a:p>
          <a:p>
            <a:r>
              <a:rPr lang="cs-CZ" sz="1600" dirty="0"/>
              <a:t>probírat záležitosti jednotlivců</a:t>
            </a:r>
          </a:p>
          <a:p>
            <a:r>
              <a:rPr lang="cs-CZ" sz="1600" dirty="0"/>
              <a:t>tlachat, vyprávět si historky</a:t>
            </a:r>
          </a:p>
          <a:p>
            <a:r>
              <a:rPr lang="cs-CZ" sz="1600" dirty="0"/>
              <a:t>mluvit o věcech školy, pro rodiče však nepřínosných</a:t>
            </a:r>
          </a:p>
          <a:p>
            <a:r>
              <a:rPr lang="cs-CZ" sz="1600" dirty="0"/>
              <a:t>pomlouvat ostatní učitele a vedení školy</a:t>
            </a:r>
          </a:p>
          <a:p>
            <a:r>
              <a:rPr lang="cs-CZ" sz="1600" dirty="0"/>
              <a:t>spílat rodičům za jejich děti</a:t>
            </a:r>
          </a:p>
          <a:p>
            <a:r>
              <a:rPr lang="cs-CZ" sz="1600" dirty="0"/>
              <a:t>říci rodičům, že jim vlastně nemáte co říct</a:t>
            </a:r>
          </a:p>
          <a:p>
            <a:r>
              <a:rPr lang="cs-CZ" sz="1600" dirty="0"/>
              <a:t>dlouhé a/nebo </a:t>
            </a:r>
            <a:r>
              <a:rPr lang="cs-CZ" sz="1600" dirty="0" smtClean="0"/>
              <a:t>nepřehledné</a:t>
            </a:r>
          </a:p>
        </p:txBody>
      </p:sp>
    </p:spTree>
    <p:extLst>
      <p:ext uri="{BB962C8B-B14F-4D97-AF65-F5344CB8AC3E}">
        <p14:creationId xmlns:p14="http://schemas.microsoft.com/office/powerpoint/2010/main" val="10323432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5"/>
            <a:ext cx="8352928" cy="792087"/>
          </a:xfrm>
        </p:spPr>
        <p:txBody>
          <a:bodyPr>
            <a:normAutofit/>
          </a:bodyPr>
          <a:lstStyle/>
          <a:p>
            <a:pPr algn="ctr"/>
            <a:r>
              <a:rPr lang="cs-CZ" sz="2800" dirty="0" smtClean="0">
                <a:solidFill>
                  <a:schemeClr val="accent2">
                    <a:lumMod val="50000"/>
                  </a:schemeClr>
                </a:solidFill>
              </a:rPr>
              <a:t>SPOLUPRÁCE S RODIČI</a:t>
            </a:r>
            <a:endParaRPr lang="cs-CZ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96752"/>
            <a:ext cx="8136904" cy="532859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 smtClean="0"/>
              <a:t>příručka </a:t>
            </a:r>
            <a:r>
              <a:rPr lang="cs-CZ" sz="1800" b="1" dirty="0" smtClean="0"/>
              <a:t>Rodiče – nečekaní spojenci </a:t>
            </a:r>
            <a:r>
              <a:rPr lang="cs-CZ" sz="1800" dirty="0" smtClean="0"/>
              <a:t>(celý text)</a:t>
            </a:r>
          </a:p>
          <a:p>
            <a:pPr marL="0" indent="0">
              <a:buNone/>
            </a:pPr>
            <a:r>
              <a:rPr lang="cs-CZ" sz="1800" dirty="0" smtClean="0">
                <a:hlinkClick r:id="rId3"/>
              </a:rPr>
              <a:t>http</a:t>
            </a:r>
            <a:r>
              <a:rPr lang="cs-CZ" sz="1800" dirty="0">
                <a:hlinkClick r:id="rId3"/>
              </a:rPr>
              <a:t>://</a:t>
            </a:r>
            <a:r>
              <a:rPr lang="cs-CZ" sz="1800" dirty="0" smtClean="0">
                <a:hlinkClick r:id="rId3"/>
              </a:rPr>
              <a:t>www.vzdelavacisluzby.cz/dokumenty/banka-souboru/pdfs_234.pdf</a:t>
            </a:r>
            <a:endParaRPr lang="cs-CZ" sz="1800" dirty="0"/>
          </a:p>
          <a:p>
            <a:pPr marL="0" indent="0">
              <a:buNone/>
            </a:pPr>
            <a:r>
              <a:rPr lang="cs-CZ" sz="1800" b="1" dirty="0" smtClean="0"/>
              <a:t>Schůzky </a:t>
            </a:r>
            <a:r>
              <a:rPr lang="cs-CZ" sz="1800" b="1" dirty="0"/>
              <a:t>ve </a:t>
            </a:r>
            <a:r>
              <a:rPr lang="cs-CZ" sz="1800" b="1" dirty="0" smtClean="0"/>
              <a:t>třech - výhody a úskalí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rgbClr val="0070C0"/>
                </a:solidFill>
              </a:rPr>
              <a:t>Více najdete na </a:t>
            </a:r>
            <a:r>
              <a:rPr lang="cs-CZ" sz="1800" dirty="0" smtClean="0">
                <a:solidFill>
                  <a:srgbClr val="0070C0"/>
                </a:solidFill>
                <a:hlinkClick r:id="rId4"/>
              </a:rPr>
              <a:t>www.rodicevitani.cz</a:t>
            </a:r>
            <a:endParaRPr lang="cs-CZ" sz="18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cs-CZ" sz="1800" dirty="0">
                <a:solidFill>
                  <a:srgbClr val="0070C0"/>
                </a:solidFill>
                <a:hlinkClick r:id="rId5"/>
              </a:rPr>
              <a:t>http://www.rodicevitani.cz/pro-rodice/schuzky-ve-trojici-maji-jednoznacne-kladny-ohlas</a:t>
            </a:r>
            <a:r>
              <a:rPr lang="cs-CZ" sz="1800" dirty="0" smtClean="0">
                <a:solidFill>
                  <a:srgbClr val="0070C0"/>
                </a:solidFill>
                <a:hlinkClick r:id="rId5"/>
              </a:rPr>
              <a:t>/</a:t>
            </a:r>
            <a:endParaRPr lang="cs-CZ" sz="18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cs-CZ" sz="1800" dirty="0">
                <a:solidFill>
                  <a:srgbClr val="0070C0"/>
                </a:solidFill>
              </a:rPr>
              <a:t>ale také: </a:t>
            </a:r>
            <a:r>
              <a:rPr lang="cs-CZ" sz="1800" dirty="0">
                <a:solidFill>
                  <a:srgbClr val="0070C0"/>
                </a:solidFill>
                <a:hlinkClick r:id="rId6"/>
              </a:rPr>
              <a:t>http://www.rodicevitani.cz/pro-rodice/nejisti-rodice-autoritativni-ucitele-a-deti-v-pohode</a:t>
            </a:r>
            <a:r>
              <a:rPr lang="cs-CZ" sz="1800" dirty="0" smtClean="0">
                <a:solidFill>
                  <a:srgbClr val="0070C0"/>
                </a:solidFill>
                <a:hlinkClick r:id="rId6"/>
              </a:rPr>
              <a:t>/</a:t>
            </a:r>
            <a:endParaRPr lang="cs-CZ" sz="18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35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3779912" y="3645024"/>
            <a:ext cx="5120640" cy="1476375"/>
          </a:xfrm>
        </p:spPr>
        <p:txBody>
          <a:bodyPr/>
          <a:lstStyle/>
          <a:p>
            <a:r>
              <a:rPr lang="cs-CZ" dirty="0" smtClean="0"/>
              <a:t>Jak to dělat?</a:t>
            </a:r>
          </a:p>
          <a:p>
            <a:r>
              <a:rPr lang="cs-CZ" dirty="0" smtClean="0"/>
              <a:t>Co mi to může přinést?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965449"/>
          </a:xfrm>
        </p:spPr>
        <p:txBody>
          <a:bodyPr/>
          <a:lstStyle/>
          <a:p>
            <a:r>
              <a:rPr lang="cs-CZ" dirty="0" smtClean="0"/>
              <a:t>vědomé řízení třídy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293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Vědomé neřízení třídy?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Taková běžná hodiny matematiky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smtClean="0">
                <a:hlinkClick r:id="rId2"/>
              </a:rPr>
              <a:t>http</a:t>
            </a:r>
            <a:r>
              <a:rPr lang="cs-CZ" dirty="0">
                <a:hlinkClick r:id="rId2"/>
              </a:rPr>
              <a:t>://</a:t>
            </a:r>
            <a:r>
              <a:rPr lang="cs-CZ" dirty="0" smtClean="0">
                <a:hlinkClick r:id="rId2"/>
              </a:rPr>
              <a:t>youtu.be/QjMxpnqBN3g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Popište, co učitelka dělá/nedělá a co to ve třídě způsobuje?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793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Jaké činnosti řízení třídy zahrnuje?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r>
              <a:rPr lang="cs-CZ" sz="3200" dirty="0" smtClean="0"/>
              <a:t>K čemu by mělo řízení třídy sloužit?</a:t>
            </a:r>
          </a:p>
          <a:p>
            <a:pPr marL="0" indent="0">
              <a:buNone/>
            </a:pPr>
            <a:endParaRPr lang="cs-CZ" sz="3200" dirty="0"/>
          </a:p>
          <a:p>
            <a:pPr marL="0" indent="0">
              <a:buNone/>
            </a:pPr>
            <a:endParaRPr lang="cs-CZ" sz="3200" dirty="0" smtClean="0"/>
          </a:p>
          <a:p>
            <a:pPr marL="0" indent="0">
              <a:buNone/>
            </a:pPr>
            <a:r>
              <a:rPr lang="cs-CZ" sz="3200" dirty="0" smtClean="0"/>
              <a:t>Není tvrzení </a:t>
            </a:r>
            <a:r>
              <a:rPr lang="cs-CZ" sz="3200" u="sng" dirty="0" smtClean="0"/>
              <a:t>učitel je manažer </a:t>
            </a:r>
            <a:r>
              <a:rPr lang="cs-CZ" sz="3200" dirty="0" smtClean="0"/>
              <a:t>jen prázdnou frází?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46060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Styl řízení třídy záleží na tom…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u="sng" dirty="0" smtClean="0"/>
              <a:t>…co jsem se naučil</a:t>
            </a:r>
          </a:p>
          <a:p>
            <a:pPr marL="342900" indent="-342900"/>
            <a:r>
              <a:rPr lang="cs-CZ" dirty="0" smtClean="0"/>
              <a:t>strategie</a:t>
            </a:r>
          </a:p>
          <a:p>
            <a:pPr marL="342900" indent="-342900"/>
            <a:r>
              <a:rPr lang="cs-CZ" dirty="0" smtClean="0"/>
              <a:t>postupy</a:t>
            </a:r>
          </a:p>
          <a:p>
            <a:pPr marL="342900" indent="-342900"/>
            <a:r>
              <a:rPr lang="cs-CZ" dirty="0" smtClean="0"/>
              <a:t>metody</a:t>
            </a:r>
          </a:p>
          <a:p>
            <a:pPr marL="1031875" lvl="4" indent="-342900"/>
            <a:r>
              <a:rPr lang="cs-CZ" sz="2000" dirty="0" smtClean="0"/>
              <a:t>odkoukané</a:t>
            </a:r>
          </a:p>
          <a:p>
            <a:pPr marL="1031875" lvl="4" indent="-342900"/>
            <a:r>
              <a:rPr lang="cs-CZ" sz="2000" dirty="0" smtClean="0"/>
              <a:t>napodobené</a:t>
            </a:r>
          </a:p>
          <a:p>
            <a:pPr marL="1031875" lvl="4" indent="-342900"/>
            <a:r>
              <a:rPr lang="cs-CZ" sz="2000" dirty="0" smtClean="0"/>
              <a:t>ověřené</a:t>
            </a:r>
          </a:p>
          <a:p>
            <a:pPr marL="688975" lvl="4" indent="0">
              <a:buNone/>
            </a:pPr>
            <a:endParaRPr lang="cs-CZ" sz="2000" dirty="0"/>
          </a:p>
          <a:p>
            <a:pPr marL="688975" lvl="4" indent="0">
              <a:buNone/>
            </a:pPr>
            <a:endParaRPr lang="cs-CZ" sz="2000" dirty="0" smtClean="0"/>
          </a:p>
          <a:p>
            <a:pPr marL="688975" lvl="4" indent="0">
              <a:buNone/>
            </a:pPr>
            <a:r>
              <a:rPr lang="cs-CZ" sz="2000" dirty="0" smtClean="0"/>
              <a:t>vědomá rozhodnutí i reakce vycházející z</a:t>
            </a:r>
            <a:r>
              <a:rPr lang="cs-CZ" sz="2000" dirty="0" smtClean="0">
                <a:latin typeface="Calibri"/>
              </a:rPr>
              <a:t> </a:t>
            </a:r>
            <a:r>
              <a:rPr lang="cs-CZ" sz="2000" dirty="0" smtClean="0"/>
              <a:t>temperamentu   </a:t>
            </a:r>
            <a:endParaRPr lang="cs-CZ" sz="20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400" u="sng" dirty="0" smtClean="0"/>
              <a:t>…kdo jsem</a:t>
            </a:r>
          </a:p>
          <a:p>
            <a:pPr marL="342900" indent="-342900"/>
            <a:r>
              <a:rPr lang="cs-CZ" dirty="0" smtClean="0"/>
              <a:t>jaké mám zkušenosti</a:t>
            </a:r>
          </a:p>
          <a:p>
            <a:pPr marL="342900" indent="-342900"/>
            <a:r>
              <a:rPr lang="cs-CZ" dirty="0" smtClean="0"/>
              <a:t>jak vnímám sám sebe</a:t>
            </a:r>
          </a:p>
          <a:p>
            <a:pPr marL="342900" indent="-342900"/>
            <a:r>
              <a:rPr lang="cs-CZ" dirty="0" smtClean="0"/>
              <a:t>jak vnímám své povolání a poslání v něm obsažené</a:t>
            </a:r>
          </a:p>
          <a:p>
            <a:pPr marL="342900" indent="-342900"/>
            <a:r>
              <a:rPr lang="cs-CZ" dirty="0" smtClean="0"/>
              <a:t>jak vnímám své studenty, jací jsou a kým jsou pro mne</a:t>
            </a:r>
          </a:p>
          <a:p>
            <a:pPr marL="342900" indent="-342900"/>
            <a:r>
              <a:rPr lang="cs-CZ" dirty="0" smtClean="0"/>
              <a:t>čemu věřím</a:t>
            </a:r>
          </a:p>
          <a:p>
            <a:pPr marL="342900" indent="-342900"/>
            <a:r>
              <a:rPr lang="cs-CZ" dirty="0" smtClean="0"/>
              <a:t>jakými myšlenkovými východisky se řídím</a:t>
            </a:r>
          </a:p>
          <a:p>
            <a:pPr marL="342900" indent="-342900"/>
            <a:r>
              <a:rPr lang="cs-CZ" dirty="0" smtClean="0"/>
              <a:t>od koho se učím, koho považuji za vzor</a:t>
            </a:r>
          </a:p>
          <a:p>
            <a:pPr marL="342900" indent="-342900"/>
            <a:r>
              <a:rPr lang="cs-CZ" dirty="0" smtClean="0"/>
              <a:t>k čemu směřuji, co považuji ve své práci za cíl(e)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258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z toho vyplývá?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cs-CZ" dirty="0" smtClean="0"/>
              <a:t> </a:t>
            </a:r>
            <a:r>
              <a:rPr lang="cs-CZ" sz="2400" dirty="0" smtClean="0"/>
              <a:t>existuje jen málo univerzálních strategií</a:t>
            </a:r>
          </a:p>
          <a:p>
            <a:pPr>
              <a:buFont typeface="Wingdings" panose="05000000000000000000" pitchFamily="2" charset="2"/>
              <a:buChar char="ü"/>
            </a:pPr>
            <a:endParaRPr lang="cs-CZ" sz="24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cs-CZ" sz="2400" dirty="0" smtClean="0"/>
              <a:t> učitel balancuje mezi autenticitou a rolí</a:t>
            </a:r>
          </a:p>
          <a:p>
            <a:pPr>
              <a:buFont typeface="Wingdings" panose="05000000000000000000" pitchFamily="2" charset="2"/>
              <a:buChar char="ü"/>
            </a:pPr>
            <a:endParaRPr lang="cs-CZ" sz="24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cs-CZ" sz="2400" dirty="0" smtClean="0"/>
              <a:t>styl by měl  kopírovat spíš to, kdo jsem, než co jsem odkoukal</a:t>
            </a:r>
          </a:p>
          <a:p>
            <a:pPr>
              <a:buFont typeface="Wingdings" panose="05000000000000000000" pitchFamily="2" charset="2"/>
              <a:buChar char="ü"/>
            </a:pPr>
            <a:endParaRPr lang="cs-CZ" sz="24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cs-CZ" sz="2400" dirty="0" smtClean="0"/>
              <a:t>měl bych se hodně učit sám od sebe (zpětná vazba)</a:t>
            </a:r>
          </a:p>
          <a:p>
            <a:pPr>
              <a:buFont typeface="Wingdings" panose="05000000000000000000" pitchFamily="2" charset="2"/>
              <a:buChar char="ü"/>
            </a:pPr>
            <a:endParaRPr lang="cs-CZ" sz="24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cs-CZ" sz="2400" dirty="0"/>
              <a:t> </a:t>
            </a:r>
            <a:r>
              <a:rPr lang="cs-CZ" sz="2400" dirty="0" smtClean="0"/>
              <a:t>řízení (management) třídy by měl být </a:t>
            </a:r>
            <a:r>
              <a:rPr lang="cs-CZ" sz="2400" u="sng" dirty="0" smtClean="0"/>
              <a:t>vědomou a plánovanou </a:t>
            </a:r>
            <a:r>
              <a:rPr lang="cs-CZ" sz="2400" dirty="0" smtClean="0"/>
              <a:t>strategií (stále reflektovanou a přizpůsobovanou)</a:t>
            </a:r>
          </a:p>
          <a:p>
            <a:pPr>
              <a:buFont typeface="Wingdings" panose="05000000000000000000" pitchFamily="2" charset="2"/>
              <a:buChar char="ü"/>
            </a:pPr>
            <a:endParaRPr lang="cs-CZ" sz="2400" dirty="0" smtClean="0"/>
          </a:p>
          <a:p>
            <a:pPr>
              <a:buFont typeface="Wingdings" panose="05000000000000000000" pitchFamily="2" charset="2"/>
              <a:buChar char="ü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054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5"/>
            <a:ext cx="8352928" cy="648071"/>
          </a:xfrm>
        </p:spPr>
        <p:txBody>
          <a:bodyPr/>
          <a:lstStyle/>
          <a:p>
            <a:pPr algn="ctr"/>
            <a:r>
              <a:rPr lang="cs-CZ" sz="2800" b="1" dirty="0" smtClean="0"/>
              <a:t>Co umožňuje svoboda při učení (se)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80728"/>
            <a:ext cx="8136904" cy="554461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cs-CZ" dirty="0" smtClean="0"/>
              <a:t>budovat a rozvíjet </a:t>
            </a:r>
            <a:r>
              <a:rPr lang="cs-CZ" b="1" dirty="0" smtClean="0"/>
              <a:t>zodpovědnost</a:t>
            </a:r>
            <a:r>
              <a:rPr lang="cs-CZ" dirty="0" smtClean="0"/>
              <a:t> (nejen) za vlastní učení a jeho výsledek </a:t>
            </a:r>
            <a:r>
              <a:rPr lang="cs-CZ" sz="2800" dirty="0" smtClean="0">
                <a:sym typeface="Wingdings"/>
              </a:rPr>
              <a:t> </a:t>
            </a:r>
            <a:r>
              <a:rPr lang="cs-CZ" dirty="0" smtClean="0">
                <a:sym typeface="Wingdings"/>
              </a:rPr>
              <a:t>bez možnosti volby nevzniká pocit odpovědnosti, pouze poslušnost</a:t>
            </a:r>
          </a:p>
          <a:p>
            <a:pPr>
              <a:buFont typeface="Wingdings" pitchFamily="2" charset="2"/>
              <a:buChar char="ü"/>
            </a:pPr>
            <a:r>
              <a:rPr lang="cs-CZ" dirty="0" smtClean="0">
                <a:sym typeface="Wingdings"/>
              </a:rPr>
              <a:t>zároveň vás odpovědnost za vlastní chování a jeho důsledky činí </a:t>
            </a:r>
            <a:r>
              <a:rPr lang="cs-CZ" b="1" dirty="0" smtClean="0">
                <a:sym typeface="Wingdings"/>
              </a:rPr>
              <a:t>méně závislými </a:t>
            </a:r>
            <a:r>
              <a:rPr lang="cs-CZ" dirty="0" smtClean="0">
                <a:sym typeface="Wingdings"/>
              </a:rPr>
              <a:t>na ostatních a jejich hodnocení </a:t>
            </a:r>
            <a:r>
              <a:rPr lang="cs-CZ" sz="2800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/>
              </a:rPr>
              <a:t> </a:t>
            </a:r>
            <a:r>
              <a:rPr lang="cs-CZ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/>
              </a:rPr>
              <a:t>nečekáte, až za vás někdo něco zařídí, až za vás rozhodne, až vás za něco pochválí či odmění – víte, že je to na vás</a:t>
            </a:r>
          </a:p>
          <a:p>
            <a:pPr>
              <a:buFont typeface="Wingdings" pitchFamily="2" charset="2"/>
              <a:buChar char="ü"/>
            </a:pPr>
            <a:r>
              <a:rPr lang="cs-CZ" b="1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/>
              </a:rPr>
              <a:t>hledat a rozvíjet vlastní potenciál </a:t>
            </a:r>
            <a:r>
              <a:rPr lang="cs-CZ" sz="2800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/>
              </a:rPr>
              <a:t> </a:t>
            </a:r>
            <a:r>
              <a:rPr lang="cs-CZ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/>
              </a:rPr>
              <a:t>dosáhnout svého maxima – jednak si můžete vyzkoušet, k čemu máte dispozice, jednak pak můžete zkoušet jejich limity (neuspokojí vás dosažení „jedničky“)</a:t>
            </a:r>
          </a:p>
          <a:p>
            <a:pPr>
              <a:buFont typeface="Wingdings" pitchFamily="2" charset="2"/>
              <a:buChar char="ü"/>
            </a:pPr>
            <a:r>
              <a:rPr lang="cs-CZ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/>
              </a:rPr>
              <a:t>nevytváří „</a:t>
            </a:r>
            <a:r>
              <a:rPr lang="cs-CZ" dirty="0" err="1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/>
              </a:rPr>
              <a:t>mus</a:t>
            </a:r>
            <a:r>
              <a:rPr lang="cs-CZ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/>
              </a:rPr>
              <a:t>“, </a:t>
            </a:r>
            <a:r>
              <a:rPr lang="cs-CZ" b="1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/>
              </a:rPr>
              <a:t>nečiní</a:t>
            </a:r>
            <a:r>
              <a:rPr lang="cs-CZ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/>
              </a:rPr>
              <a:t> z učení a poznávání nucenou </a:t>
            </a:r>
            <a:r>
              <a:rPr lang="cs-CZ" b="1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/>
              </a:rPr>
              <a:t>povinnost</a:t>
            </a:r>
            <a:r>
              <a:rPr lang="cs-CZ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/>
              </a:rPr>
              <a:t> </a:t>
            </a:r>
            <a:r>
              <a:rPr lang="cs-CZ" sz="2800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/>
              </a:rPr>
              <a:t></a:t>
            </a:r>
            <a:r>
              <a:rPr lang="cs-CZ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/>
              </a:rPr>
              <a:t> negeneruje odpor a potřebu úniku </a:t>
            </a:r>
            <a:r>
              <a:rPr lang="cs-CZ" sz="2800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/>
              </a:rPr>
              <a:t> </a:t>
            </a:r>
            <a:r>
              <a:rPr lang="cs-CZ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/>
              </a:rPr>
              <a:t>nevytváří ostrou hranici mezi povinnostmi a volným časem, je prostě jen čas a je na mně, jak s ním hospodařím</a:t>
            </a:r>
          </a:p>
          <a:p>
            <a:pPr>
              <a:buFont typeface="Wingdings" pitchFamily="2" charset="2"/>
              <a:buChar char="ü"/>
            </a:pPr>
            <a:r>
              <a:rPr lang="cs-CZ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/>
              </a:rPr>
              <a:t>rozvíjí sebepoznání a sebevědomí </a:t>
            </a:r>
            <a:r>
              <a:rPr lang="cs-CZ" dirty="0">
                <a:solidFill>
                  <a:prstClr val="black">
                    <a:lumMod val="75000"/>
                    <a:lumOff val="25000"/>
                  </a:prstClr>
                </a:solidFill>
                <a:sym typeface="Wingdings"/>
              </a:rPr>
              <a:t></a:t>
            </a:r>
            <a:r>
              <a:rPr lang="cs-CZ" dirty="0" smtClean="0">
                <a:solidFill>
                  <a:prstClr val="black">
                    <a:lumMod val="75000"/>
                    <a:lumOff val="25000"/>
                  </a:prstClr>
                </a:solidFill>
                <a:sym typeface="Wingdings"/>
              </a:rPr>
              <a:t> mohu si vážit sám sebe, protože, co umím, jsem se naučil vlastní zásluhou</a:t>
            </a:r>
          </a:p>
          <a:p>
            <a:pPr>
              <a:buFont typeface="Wingdings" pitchFamily="2" charset="2"/>
              <a:buChar char="ü"/>
            </a:pPr>
            <a:endParaRPr lang="cs-CZ" dirty="0" smtClean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388781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96144"/>
          </a:xfrm>
        </p:spPr>
        <p:txBody>
          <a:bodyPr/>
          <a:lstStyle/>
          <a:p>
            <a:r>
              <a:rPr lang="cs-CZ" dirty="0" smtClean="0"/>
              <a:t>ZADÁNÍ 1. domácího úkolu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 smtClean="0"/>
          </a:p>
          <a:p>
            <a:pPr marL="0" indent="0">
              <a:buNone/>
            </a:pPr>
            <a:r>
              <a:rPr lang="cs-CZ" sz="2400" dirty="0" smtClean="0"/>
              <a:t>Napište krátký souvislý text o tom, co je vaší motivací pracovat ve školství, na vzdělávání a výchově.</a:t>
            </a:r>
          </a:p>
          <a:p>
            <a:pPr marL="342900" indent="-342900"/>
            <a:r>
              <a:rPr lang="cs-CZ" sz="2400" dirty="0" smtClean="0"/>
              <a:t>Popište změny této motivace v průběhu času.</a:t>
            </a:r>
          </a:p>
          <a:p>
            <a:pPr marL="342900" indent="-342900"/>
            <a:r>
              <a:rPr lang="cs-CZ" sz="2400" dirty="0" smtClean="0"/>
              <a:t>Uvažujte o tom, co by z vaší práce muselo zmizet, aby už vás nebavila.</a:t>
            </a:r>
          </a:p>
          <a:p>
            <a:pPr marL="342900" indent="-342900"/>
            <a:r>
              <a:rPr lang="cs-CZ" sz="2400" dirty="0" smtClean="0"/>
              <a:t>Napište, čím sytíte svou motivaci. Co děláte pro to, aby nevyhasla.</a:t>
            </a:r>
          </a:p>
          <a:p>
            <a:pPr marL="342900" indent="-342900"/>
            <a:endParaRPr lang="cs-CZ" sz="2400" dirty="0"/>
          </a:p>
          <a:p>
            <a:pPr marL="0" indent="0">
              <a:buNone/>
            </a:pPr>
            <a:r>
              <a:rPr lang="cs-CZ" sz="2400" dirty="0" smtClean="0"/>
              <a:t>Úkol odevzdejte v papírové formě na příštím semináři.</a:t>
            </a:r>
          </a:p>
        </p:txBody>
      </p:sp>
    </p:spTree>
    <p:extLst>
      <p:ext uri="{BB962C8B-B14F-4D97-AF65-F5344CB8AC3E}">
        <p14:creationId xmlns:p14="http://schemas.microsoft.com/office/powerpoint/2010/main" val="83042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924944"/>
            <a:ext cx="8229600" cy="1252728"/>
          </a:xfrm>
        </p:spPr>
        <p:txBody>
          <a:bodyPr/>
          <a:lstStyle/>
          <a:p>
            <a:r>
              <a:rPr lang="cs-CZ" dirty="0" smtClean="0">
                <a:solidFill>
                  <a:srgbClr val="002060"/>
                </a:solidFill>
              </a:rPr>
              <a:t>HODNOCENÍ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5A7A8740-6FBC-4FEA-A196-085A29ACE6ED}" type="slidenum">
              <a:rPr lang="cs-CZ" smtClean="0"/>
              <a:pPr/>
              <a:t>60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068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9442" y="675725"/>
            <a:ext cx="7125113" cy="305004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Temná strana hodnocení</a:t>
            </a: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4744"/>
            <a:ext cx="8055895" cy="550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24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24744"/>
            <a:ext cx="8136904" cy="5733256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sz="2600" i="1" dirty="0"/>
              <a:t>Otázka </a:t>
            </a:r>
            <a:r>
              <a:rPr lang="cs-CZ" sz="2600" i="1" dirty="0" smtClean="0"/>
              <a:t>od novináře</a:t>
            </a:r>
            <a:r>
              <a:rPr lang="cs-CZ" sz="2600" i="1" dirty="0"/>
              <a:t>: </a:t>
            </a:r>
            <a:r>
              <a:rPr lang="cs-CZ" sz="2800" dirty="0">
                <a:solidFill>
                  <a:schemeClr val="bg2">
                    <a:lumMod val="25000"/>
                  </a:schemeClr>
                </a:solidFill>
              </a:rPr>
              <a:t>Slovní hodnocení, známky, nebo obojí? Co a proč je kde vhodné a pro koho? </a:t>
            </a:r>
          </a:p>
          <a:p>
            <a:pPr marL="0" indent="0">
              <a:buNone/>
            </a:pPr>
            <a:r>
              <a:rPr lang="cs-CZ" sz="2600" i="1" dirty="0"/>
              <a:t>Odpověď: </a:t>
            </a:r>
            <a:r>
              <a:rPr lang="cs-CZ" sz="2800" dirty="0"/>
              <a:t>Už sama otázka ukazuje, jak moc se nám všem běžná škola zažrala pod kůži. Chtějí snad rodiče v mateřské školce nějaké vysvědčení, či slovní hodnocení? Nebo doma známkujete svoje děti? Jistě, že je pozorujete a máte radost, jak se učí, rostou, zrají... ale přece je neznámkujete ani si v duchu neděláte nějaké slovní hodnocení. Vedle toho samozřejmě děti opravujete, když něco udělají špatně, a pochválíte, když je to dobré. Dáváte jim zpětnou vazbu, ta je důležitá. Ale proč máme dojem, že ve škole to musí být jinak? Proč se děti mají poměřovat s nějakým standardem, který bůhvíkdo a bůhvíjak sestavil, a nebo se porovnávat s ostatními, kdo je lepší?</a:t>
            </a:r>
          </a:p>
          <a:p>
            <a:pPr marL="0" indent="0">
              <a:buNone/>
            </a:pPr>
            <a:r>
              <a:rPr lang="cs-CZ" sz="2800" dirty="0" smtClean="0"/>
              <a:t>K </a:t>
            </a:r>
            <a:r>
              <a:rPr lang="cs-CZ" sz="2800" dirty="0"/>
              <a:t>tomu, aby se dítě učilo a rozvíjelo se, nepotřebuje známky ani hodnocení, ale potřebuje zpětnou vazbu a možnost s výsledky zpětné vazby pracovat. Například, jak se dítě naučí z kostek postavit věž? Staví - věž spadne, staví líp, věž je vyšší - spadne, a tak dál. Stejně se dítě učí mluvit, chodit atp.</a:t>
            </a:r>
          </a:p>
          <a:p>
            <a:pPr marL="0" lvl="0" indent="0" algn="r">
              <a:buClr>
                <a:srgbClr val="002060"/>
              </a:buClr>
              <a:buNone/>
            </a:pPr>
            <a:r>
              <a:rPr lang="cs-CZ" sz="27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Ondřej </a:t>
            </a:r>
            <a:r>
              <a:rPr lang="cs-CZ" sz="27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Šteffl</a:t>
            </a:r>
            <a:r>
              <a:rPr lang="cs-CZ" sz="27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via FB</a:t>
            </a:r>
          </a:p>
          <a:p>
            <a:pPr lvl="0"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cs-CZ" sz="27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lvl="0" indent="0">
              <a:buClr>
                <a:srgbClr val="002060"/>
              </a:buClr>
              <a:buFont typeface="Wingdings" pitchFamily="2" charset="2"/>
              <a:buChar char=""/>
            </a:pPr>
            <a:endParaRPr lang="cs-CZ" sz="27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lvl="0" indent="0">
              <a:buClr>
                <a:srgbClr val="002060"/>
              </a:buClr>
              <a:buFont typeface="Wingdings" pitchFamily="2" charset="2"/>
              <a:buChar char=""/>
            </a:pPr>
            <a:endParaRPr lang="cs-CZ" sz="27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indent="0">
              <a:buClr>
                <a:srgbClr val="002060"/>
              </a:buClr>
              <a:buNone/>
            </a:pPr>
            <a:endParaRPr lang="cs-CZ" sz="3200" dirty="0" smtClean="0">
              <a:solidFill>
                <a:prstClr val="black">
                  <a:lumMod val="75000"/>
                  <a:lumOff val="25000"/>
                </a:prstClr>
              </a:solidFill>
              <a:ea typeface="+mj-ea"/>
            </a:endParaRPr>
          </a:p>
          <a:p>
            <a:pPr marL="0" indent="0">
              <a:buClr>
                <a:srgbClr val="002060"/>
              </a:buClr>
              <a:buNone/>
            </a:pPr>
            <a:endParaRPr lang="cs-CZ" sz="3200" dirty="0" smtClean="0">
              <a:solidFill>
                <a:prstClr val="black">
                  <a:lumMod val="75000"/>
                  <a:lumOff val="25000"/>
                </a:prstClr>
              </a:solidFill>
              <a:ea typeface="+mj-ea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5"/>
            <a:ext cx="8352928" cy="648071"/>
          </a:xfrm>
        </p:spPr>
        <p:txBody>
          <a:bodyPr>
            <a:normAutofit/>
          </a:bodyPr>
          <a:lstStyle/>
          <a:p>
            <a:r>
              <a:rPr lang="cs-CZ" dirty="0" smtClean="0"/>
              <a:t>O potřebě hodnocení ve škole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887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24744"/>
            <a:ext cx="8136904" cy="5733256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indent="0">
              <a:buClr>
                <a:srgbClr val="002060"/>
              </a:buClr>
              <a:buFont typeface="Wingdings" pitchFamily="2" charset="2"/>
              <a:buChar char="§"/>
            </a:pPr>
            <a:r>
              <a:rPr lang="cs-CZ" sz="3200" b="1" dirty="0" smtClean="0">
                <a:solidFill>
                  <a:srgbClr val="002060"/>
                </a:solidFill>
                <a:ea typeface="+mj-ea"/>
              </a:rPr>
              <a:t>FRUSTRUJE </a:t>
            </a:r>
            <a:r>
              <a:rPr lang="cs-CZ" sz="3200" dirty="0" smtClean="0">
                <a:solidFill>
                  <a:srgbClr val="002060"/>
                </a:solidFill>
                <a:ea typeface="+mj-ea"/>
              </a:rPr>
              <a:t>– narušuje potřebu úcty, někdy i bezpečí, snižuje hodnotu ega</a:t>
            </a:r>
          </a:p>
          <a:p>
            <a:pPr marL="0" indent="0">
              <a:buClr>
                <a:srgbClr val="002060"/>
              </a:buClr>
              <a:buFont typeface="Wingdings" pitchFamily="2" charset="2"/>
              <a:buChar char="§"/>
            </a:pPr>
            <a:r>
              <a:rPr lang="cs-CZ" sz="3200" b="1" dirty="0" smtClean="0">
                <a:solidFill>
                  <a:srgbClr val="002060"/>
                </a:solidFill>
                <a:ea typeface="+mj-ea"/>
              </a:rPr>
              <a:t>DEMOTIVUJE </a:t>
            </a:r>
            <a:r>
              <a:rPr lang="cs-CZ" sz="3200" dirty="0" smtClean="0">
                <a:solidFill>
                  <a:srgbClr val="002060"/>
                </a:solidFill>
                <a:ea typeface="+mj-ea"/>
              </a:rPr>
              <a:t>– způsobuje nepříjemné pocity v souvislosti s učením a školou</a:t>
            </a:r>
          </a:p>
          <a:p>
            <a:pPr marL="0" indent="0">
              <a:buClr>
                <a:srgbClr val="002060"/>
              </a:buClr>
              <a:buFont typeface="Wingdings" pitchFamily="2" charset="2"/>
              <a:buChar char="§"/>
            </a:pPr>
            <a:r>
              <a:rPr lang="cs-CZ" sz="3200" b="1" dirty="0" smtClean="0">
                <a:solidFill>
                  <a:srgbClr val="002060"/>
                </a:solidFill>
                <a:ea typeface="+mj-ea"/>
              </a:rPr>
              <a:t>NÁLEPKUJE</a:t>
            </a:r>
            <a:r>
              <a:rPr lang="cs-CZ" sz="3200" dirty="0" smtClean="0">
                <a:solidFill>
                  <a:srgbClr val="002060"/>
                </a:solidFill>
                <a:ea typeface="+mj-ea"/>
              </a:rPr>
              <a:t> – známky zplošťují pohled učitele na žáka</a:t>
            </a:r>
          </a:p>
          <a:p>
            <a:pPr marL="0" indent="0">
              <a:buClr>
                <a:srgbClr val="002060"/>
              </a:buClr>
              <a:buFont typeface="Wingdings" pitchFamily="2" charset="2"/>
              <a:buChar char="§"/>
            </a:pPr>
            <a:r>
              <a:rPr lang="cs-CZ" sz="3200" b="1" dirty="0" smtClean="0">
                <a:solidFill>
                  <a:srgbClr val="002060"/>
                </a:solidFill>
                <a:ea typeface="+mj-ea"/>
              </a:rPr>
              <a:t>SNIŽUJE SEBEÚCTU A SEBEHONOCENÍ </a:t>
            </a:r>
            <a:r>
              <a:rPr lang="cs-CZ" sz="3200" dirty="0" smtClean="0">
                <a:solidFill>
                  <a:srgbClr val="002060"/>
                </a:solidFill>
                <a:ea typeface="+mj-ea"/>
              </a:rPr>
              <a:t>– poukazuje na chyby a nedostatky, srovnává</a:t>
            </a:r>
          </a:p>
          <a:p>
            <a:pPr marL="0" indent="0">
              <a:buClr>
                <a:srgbClr val="002060"/>
              </a:buClr>
              <a:buFont typeface="Wingdings" pitchFamily="2" charset="2"/>
              <a:buChar char="§"/>
            </a:pPr>
            <a:r>
              <a:rPr lang="cs-CZ" sz="3200" b="1" dirty="0" smtClean="0">
                <a:solidFill>
                  <a:srgbClr val="002060"/>
                </a:solidFill>
                <a:ea typeface="+mj-ea"/>
              </a:rPr>
              <a:t>STAVÍ ŽÁKA PROTI UČITELI </a:t>
            </a:r>
            <a:r>
              <a:rPr lang="cs-CZ" sz="3200" dirty="0" smtClean="0">
                <a:solidFill>
                  <a:srgbClr val="002060"/>
                </a:solidFill>
                <a:ea typeface="+mj-ea"/>
              </a:rPr>
              <a:t>– dává učiteli moc, která může být vnímána jako ohrožující</a:t>
            </a:r>
          </a:p>
          <a:p>
            <a:pPr marL="0" indent="0">
              <a:buClr>
                <a:srgbClr val="002060"/>
              </a:buClr>
              <a:buFont typeface="Wingdings" pitchFamily="2" charset="2"/>
              <a:buChar char="§"/>
            </a:pPr>
            <a:r>
              <a:rPr lang="cs-CZ" sz="3200" b="1" dirty="0" smtClean="0">
                <a:solidFill>
                  <a:srgbClr val="002060"/>
                </a:solidFill>
                <a:ea typeface="+mj-ea"/>
              </a:rPr>
              <a:t>OVLIVŇUJE SOCIÁLNÍ KLIMA, </a:t>
            </a:r>
            <a:r>
              <a:rPr lang="cs-CZ" sz="3200" dirty="0" smtClean="0">
                <a:solidFill>
                  <a:srgbClr val="002060"/>
                </a:solidFill>
                <a:ea typeface="+mj-ea"/>
              </a:rPr>
              <a:t>vztahy ve třídě</a:t>
            </a:r>
          </a:p>
          <a:p>
            <a:pPr marL="0" indent="0">
              <a:buClr>
                <a:srgbClr val="002060"/>
              </a:buClr>
              <a:buFont typeface="Wingdings" pitchFamily="2" charset="2"/>
              <a:buChar char="§"/>
            </a:pPr>
            <a:r>
              <a:rPr lang="cs-CZ" sz="3200" b="1" dirty="0">
                <a:solidFill>
                  <a:srgbClr val="002060"/>
                </a:solidFill>
                <a:ea typeface="+mj-ea"/>
              </a:rPr>
              <a:t> </a:t>
            </a:r>
            <a:r>
              <a:rPr lang="cs-CZ" sz="3200" b="1" dirty="0" smtClean="0">
                <a:solidFill>
                  <a:srgbClr val="002060"/>
                </a:solidFill>
                <a:ea typeface="+mj-ea"/>
              </a:rPr>
              <a:t>ODKLÁNÍ ZÁJEM RODIČŮ </a:t>
            </a:r>
            <a:r>
              <a:rPr lang="cs-CZ" sz="3200" dirty="0" smtClean="0">
                <a:solidFill>
                  <a:srgbClr val="002060"/>
                </a:solidFill>
              </a:rPr>
              <a:t>– rodiče mají pocit, že zajímají-li se o známky, </a:t>
            </a:r>
            <a:r>
              <a:rPr lang="cs-CZ" sz="3200" dirty="0">
                <a:solidFill>
                  <a:srgbClr val="002060"/>
                </a:solidFill>
              </a:rPr>
              <a:t>zajímají </a:t>
            </a:r>
            <a:r>
              <a:rPr lang="cs-CZ" sz="3200" dirty="0" smtClean="0">
                <a:solidFill>
                  <a:srgbClr val="002060"/>
                </a:solidFill>
              </a:rPr>
              <a:t>se o </a:t>
            </a:r>
            <a:r>
              <a:rPr lang="cs-CZ" sz="3200" dirty="0">
                <a:solidFill>
                  <a:srgbClr val="002060"/>
                </a:solidFill>
              </a:rPr>
              <a:t>své </a:t>
            </a:r>
            <a:r>
              <a:rPr lang="cs-CZ" sz="3200" dirty="0" smtClean="0">
                <a:solidFill>
                  <a:srgbClr val="002060"/>
                </a:solidFill>
              </a:rPr>
              <a:t>děti</a:t>
            </a:r>
          </a:p>
          <a:p>
            <a:pPr marL="0" indent="0">
              <a:buClr>
                <a:srgbClr val="002060"/>
              </a:buClr>
              <a:buNone/>
            </a:pPr>
            <a:r>
              <a:rPr lang="cs-CZ" sz="3200" dirty="0" smtClean="0">
                <a:solidFill>
                  <a:srgbClr val="0070C0"/>
                </a:solidFill>
                <a:ea typeface="+mj-ea"/>
              </a:rPr>
              <a:t>Proto má smysl se v pedagogické psychologii bavit o tom, jak hodnotit, abychom negativní prožitky spojené s hodnocením zmírnili či odstranili.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5"/>
            <a:ext cx="8352928" cy="648071"/>
          </a:xfrm>
        </p:spPr>
        <p:txBody>
          <a:bodyPr>
            <a:normAutofit/>
          </a:bodyPr>
          <a:lstStyle/>
          <a:p>
            <a:r>
              <a:rPr lang="cs-CZ" dirty="0" smtClean="0"/>
              <a:t>Temná strana hodnocení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742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052736"/>
            <a:ext cx="8136904" cy="5688632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0" indent="0">
              <a:buClr>
                <a:srgbClr val="002060"/>
              </a:buClr>
              <a:buNone/>
            </a:pPr>
            <a:r>
              <a:rPr lang="cs-CZ" sz="3200" dirty="0" smtClean="0">
                <a:solidFill>
                  <a:srgbClr val="002060"/>
                </a:solidFill>
                <a:ea typeface="+mj-ea"/>
              </a:rPr>
              <a:t>KRITÉRIA</a:t>
            </a:r>
          </a:p>
          <a:p>
            <a:pPr marL="0" indent="0">
              <a:buClr>
                <a:srgbClr val="002060"/>
              </a:buClr>
              <a:buNone/>
            </a:pPr>
            <a:r>
              <a:rPr lang="cs-CZ" sz="32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</a:rPr>
              <a:t>Jasně a podrobně stanovená kritéria přispívají ke spravedlnosti hodnocení.  </a:t>
            </a:r>
          </a:p>
          <a:p>
            <a:pPr marL="0" indent="0">
              <a:buClr>
                <a:srgbClr val="002060"/>
              </a:buClr>
              <a:buNone/>
            </a:pPr>
            <a:r>
              <a:rPr lang="cs-CZ" sz="32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</a:rPr>
              <a:t>Vytváříte jimi popis žádoucího stavu, udávají směr rozvoje.</a:t>
            </a:r>
          </a:p>
          <a:p>
            <a:pPr marL="0" indent="0">
              <a:buClr>
                <a:srgbClr val="002060"/>
              </a:buClr>
              <a:buNone/>
            </a:pPr>
            <a:r>
              <a:rPr lang="cs-CZ" sz="32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</a:rPr>
              <a:t>Poskytují základní zpětnou vazbu.</a:t>
            </a:r>
          </a:p>
          <a:p>
            <a:pPr marL="0" indent="0">
              <a:buClr>
                <a:srgbClr val="002060"/>
              </a:buClr>
              <a:buNone/>
            </a:pPr>
            <a:r>
              <a:rPr lang="cs-CZ" sz="32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</a:rPr>
              <a:t>Orientují v tom, co je zvládnuté a nač je potřeba se zaměřit.</a:t>
            </a:r>
          </a:p>
          <a:p>
            <a:pPr marL="0" indent="0">
              <a:buClr>
                <a:srgbClr val="002060"/>
              </a:buClr>
              <a:buNone/>
            </a:pPr>
            <a:r>
              <a:rPr lang="cs-CZ" sz="32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</a:rPr>
              <a:t>Rozhodují za učitele 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</a:rPr>
              <a:t>(nemusíte váhat mezi 2 a 3, kritéria to určí „za vás“)</a:t>
            </a:r>
          </a:p>
          <a:p>
            <a:pPr marL="0" indent="0">
              <a:buClr>
                <a:srgbClr val="002060"/>
              </a:buClr>
              <a:buNone/>
            </a:pPr>
            <a:r>
              <a:rPr lang="cs-CZ" sz="32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</a:rPr>
              <a:t>Dávají návod, co udělat, aby se hodnocení zlepšilo.</a:t>
            </a:r>
          </a:p>
          <a:p>
            <a:pPr marL="0" indent="0">
              <a:buClr>
                <a:srgbClr val="002060"/>
              </a:buClr>
              <a:buNone/>
            </a:pPr>
            <a:r>
              <a:rPr lang="cs-CZ" sz="3200" dirty="0" smtClean="0">
                <a:solidFill>
                  <a:srgbClr val="002060"/>
                </a:solidFill>
                <a:ea typeface="+mj-ea"/>
              </a:rPr>
              <a:t>KONZISTENCE</a:t>
            </a:r>
          </a:p>
          <a:p>
            <a:pPr marL="0" indent="0">
              <a:buClr>
                <a:srgbClr val="002060"/>
              </a:buClr>
              <a:buNone/>
            </a:pPr>
            <a:r>
              <a:rPr lang="cs-CZ" sz="32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</a:rPr>
              <a:t>Částečně souvisí s nastavením kritérií. Je „jedno“, jestli jste přísnější či mírnější, důležité je, aby to nebylo pokaždé jinak. Možnost odhadnout výsledek hodnocení na základě předchozí zkušenosti dává žákovi pocit jistoty.</a:t>
            </a:r>
          </a:p>
          <a:p>
            <a:pPr marL="0" indent="0">
              <a:buClr>
                <a:srgbClr val="002060"/>
              </a:buClr>
              <a:buNone/>
            </a:pPr>
            <a:r>
              <a:rPr lang="cs-CZ" sz="3200" dirty="0" smtClean="0">
                <a:solidFill>
                  <a:srgbClr val="002060"/>
                </a:solidFill>
                <a:ea typeface="+mj-ea"/>
              </a:rPr>
              <a:t>NEPŘECEŇOVÁNÍ</a:t>
            </a:r>
          </a:p>
          <a:p>
            <a:pPr marL="0" indent="0">
              <a:buClr>
                <a:srgbClr val="002060"/>
              </a:buClr>
              <a:buNone/>
            </a:pPr>
            <a:r>
              <a:rPr lang="cs-CZ" sz="32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</a:rPr>
              <a:t>Postoj, že je to „jenom“ škola a „jenom“ známky, vám pomůže nedělat z nich „osudovou“ záležitost. Je to jenom hodnocení jednoho člověka a není to „pravda“ o žákovi, vyjádření jeho hodnoty. Žádné vysvědčení nestojí za sebevraždu, žádné známky za sebepoškozování či pocit, že nestojím za nic.</a:t>
            </a:r>
          </a:p>
          <a:p>
            <a:pPr marL="0" indent="0">
              <a:buClr>
                <a:srgbClr val="002060"/>
              </a:buClr>
              <a:buNone/>
            </a:pPr>
            <a:r>
              <a:rPr lang="cs-CZ" sz="3200" dirty="0" smtClean="0">
                <a:solidFill>
                  <a:srgbClr val="002060"/>
                </a:solidFill>
                <a:ea typeface="+mj-ea"/>
              </a:rPr>
              <a:t>ZAPOJENÍ SEBEHODNOCENÍ</a:t>
            </a:r>
          </a:p>
          <a:p>
            <a:pPr marL="0" indent="0">
              <a:buClr>
                <a:srgbClr val="002060"/>
              </a:buClr>
              <a:buNone/>
            </a:pPr>
            <a:r>
              <a:rPr lang="cs-CZ" sz="32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</a:rPr>
              <a:t>Mohu-li jako žák přispět do svého hodnocení vlastním pohledem, stane se pro mne přijatelnějším a spravedlivějším. Kromě toho učí sebereflexi, což je dovednost v dospělosti a při jakékoli práci velmi užitečná. Zároveň nás „odnaučuje“ psychické závislosti na hodnocení zvenčí (Co by tomu řekl...?).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5"/>
            <a:ext cx="8352928" cy="576063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Co </a:t>
            </a:r>
            <a:r>
              <a:rPr lang="cs-CZ" sz="4000" dirty="0" smtClean="0"/>
              <a:t>podporuje</a:t>
            </a:r>
            <a:r>
              <a:rPr lang="cs-CZ" dirty="0" smtClean="0"/>
              <a:t> účelnost hodnocení?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526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332657"/>
            <a:ext cx="7448955" cy="792087"/>
          </a:xfrm>
        </p:spPr>
        <p:txBody>
          <a:bodyPr>
            <a:normAutofit/>
          </a:bodyPr>
          <a:lstStyle/>
          <a:p>
            <a:r>
              <a:rPr lang="cs-CZ" dirty="0"/>
              <a:t>Co splňuje </a:t>
            </a:r>
            <a:r>
              <a:rPr lang="cs-CZ" dirty="0" smtClean="0"/>
              <a:t>užitečné </a:t>
            </a:r>
            <a:r>
              <a:rPr lang="cs-CZ" dirty="0"/>
              <a:t>hodnocení?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4294967295"/>
          </p:nvPr>
        </p:nvSpPr>
        <p:spPr>
          <a:xfrm>
            <a:off x="683569" y="1412776"/>
            <a:ext cx="3797152" cy="5040560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cs-CZ" sz="2000" dirty="0" smtClean="0"/>
              <a:t>CO BY SE CHTĚL DOZVĚDĚT?</a:t>
            </a:r>
          </a:p>
          <a:p>
            <a:pPr>
              <a:buFont typeface="Wingdings" pitchFamily="2" charset="2"/>
              <a:buChar char="Ø"/>
            </a:pPr>
            <a:r>
              <a:rPr lang="cs-CZ" sz="2000" dirty="0" smtClean="0"/>
              <a:t>Co dělám dobře? Jaké jsou mé silné stránky?</a:t>
            </a:r>
          </a:p>
          <a:p>
            <a:pPr>
              <a:buFont typeface="Wingdings" pitchFamily="2" charset="2"/>
              <a:buChar char="Ø"/>
            </a:pPr>
            <a:r>
              <a:rPr lang="cs-CZ" sz="2000" dirty="0" smtClean="0"/>
              <a:t>Kde dělám chybu? – Co to způsobuje? Jaké jsou následky?</a:t>
            </a:r>
          </a:p>
          <a:p>
            <a:pPr>
              <a:buFont typeface="Wingdings" pitchFamily="2" charset="2"/>
              <a:buChar char="Ø"/>
            </a:pPr>
            <a:r>
              <a:rPr lang="cs-CZ" sz="2000" dirty="0" smtClean="0"/>
              <a:t>Jak to udělat lépe?</a:t>
            </a:r>
          </a:p>
          <a:p>
            <a:pPr>
              <a:buFont typeface="Wingdings" pitchFamily="2" charset="2"/>
              <a:buChar char="Ø"/>
            </a:pPr>
            <a:r>
              <a:rPr lang="cs-CZ" sz="2000" dirty="0" smtClean="0"/>
              <a:t>Co bych mohl zlepšit a jak?</a:t>
            </a:r>
          </a:p>
          <a:p>
            <a:pPr>
              <a:buFont typeface="Wingdings" pitchFamily="2" charset="2"/>
              <a:buChar char="Ø"/>
            </a:pPr>
            <a:r>
              <a:rPr lang="cs-CZ" sz="2000" dirty="0" smtClean="0"/>
              <a:t>Perspektiva – co se změní, budu-li to dělat dobře</a:t>
            </a:r>
          </a:p>
          <a:p>
            <a:pPr>
              <a:buFont typeface="Wingdings" pitchFamily="2" charset="2"/>
              <a:buChar char="Ø"/>
            </a:pPr>
            <a:r>
              <a:rPr lang="cs-CZ" sz="2000" dirty="0" smtClean="0"/>
              <a:t>Že dělám pokroky, že mi to jde stále lépe.</a:t>
            </a:r>
          </a:p>
          <a:p>
            <a:pPr>
              <a:buFont typeface="Wingdings" pitchFamily="2" charset="2"/>
              <a:buChar char="Ø"/>
            </a:pPr>
            <a:r>
              <a:rPr lang="cs-CZ" sz="2000" dirty="0" smtClean="0"/>
              <a:t>Jak jsem vnímán sociálně? – Komunikace, vztahy</a:t>
            </a:r>
            <a:endParaRPr lang="cs-CZ" sz="20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4294967295"/>
          </p:nvPr>
        </p:nvSpPr>
        <p:spPr>
          <a:xfrm>
            <a:off x="4663281" y="1412776"/>
            <a:ext cx="3941167" cy="4968552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cs-CZ" sz="2000" dirty="0" smtClean="0"/>
              <a:t>JAKOU FORMOU?</a:t>
            </a:r>
          </a:p>
          <a:p>
            <a:pPr>
              <a:buFont typeface="Wingdings" pitchFamily="2" charset="2"/>
              <a:buChar char="Ø"/>
            </a:pPr>
            <a:r>
              <a:rPr lang="cs-CZ" sz="2000" dirty="0" smtClean="0"/>
              <a:t>popisně a konkrétně</a:t>
            </a:r>
          </a:p>
          <a:p>
            <a:pPr>
              <a:buFont typeface="Wingdings" pitchFamily="2" charset="2"/>
              <a:buChar char="Ø"/>
            </a:pPr>
            <a:r>
              <a:rPr lang="cs-CZ" sz="2000" dirty="0" smtClean="0"/>
              <a:t>profesionálně – kdo hodnotí, ví, jak to má vypadat</a:t>
            </a:r>
          </a:p>
          <a:p>
            <a:pPr>
              <a:buFont typeface="Wingdings" pitchFamily="2" charset="2"/>
              <a:buChar char="Ø"/>
            </a:pPr>
            <a:r>
              <a:rPr lang="cs-CZ" sz="2000" dirty="0" smtClean="0"/>
              <a:t>ne ve spěchu</a:t>
            </a:r>
          </a:p>
          <a:p>
            <a:pPr>
              <a:buFont typeface="Wingdings" pitchFamily="2" charset="2"/>
              <a:buChar char="Ø"/>
            </a:pPr>
            <a:r>
              <a:rPr lang="cs-CZ" sz="2000" dirty="0" smtClean="0"/>
              <a:t>s prostorem na reakci, příp. sebehodnocení</a:t>
            </a:r>
          </a:p>
          <a:p>
            <a:pPr>
              <a:buFont typeface="Wingdings" pitchFamily="2" charset="2"/>
              <a:buChar char="Ø"/>
            </a:pPr>
            <a:r>
              <a:rPr lang="cs-CZ" sz="2000" dirty="0" smtClean="0"/>
              <a:t>akceptovatelně, citlivě, diplomaticky - neranit</a:t>
            </a:r>
          </a:p>
          <a:p>
            <a:pPr>
              <a:buFont typeface="Wingdings" pitchFamily="2" charset="2"/>
              <a:buChar char="Ø"/>
            </a:pPr>
            <a:r>
              <a:rPr lang="cs-CZ" sz="2000" dirty="0" smtClean="0"/>
              <a:t>přímo, bez „</a:t>
            </a:r>
            <a:r>
              <a:rPr lang="cs-CZ" sz="2000" dirty="0" err="1" smtClean="0"/>
              <a:t>okecávání</a:t>
            </a:r>
            <a:r>
              <a:rPr lang="cs-CZ" sz="2000" dirty="0" smtClean="0"/>
              <a:t>“</a:t>
            </a:r>
          </a:p>
          <a:p>
            <a:pPr>
              <a:buFont typeface="Wingdings" pitchFamily="2" charset="2"/>
              <a:buChar char="Ø"/>
            </a:pPr>
            <a:r>
              <a:rPr lang="cs-CZ" sz="2000" dirty="0" smtClean="0"/>
              <a:t>nepředpojatě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69103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188641"/>
            <a:ext cx="7992888" cy="792087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Formativní hodnocení</a:t>
            </a:r>
            <a:endParaRPr lang="cs-CZ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67544" y="1124744"/>
            <a:ext cx="8352928" cy="554461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3200" dirty="0" smtClean="0"/>
              <a:t>je </a:t>
            </a:r>
            <a:r>
              <a:rPr lang="cs-CZ" sz="3200" dirty="0"/>
              <a:t>založeno na:</a:t>
            </a:r>
          </a:p>
          <a:p>
            <a:r>
              <a:rPr lang="cs-CZ" sz="3200" dirty="0"/>
              <a:t>stanovení výukových cílů a sledování pokroku každého žáka </a:t>
            </a:r>
            <a:endParaRPr lang="cs-CZ" sz="3200" dirty="0" smtClean="0"/>
          </a:p>
          <a:p>
            <a:r>
              <a:rPr lang="cs-CZ" sz="3200" dirty="0" smtClean="0"/>
              <a:t>vzájemné komunikaci </a:t>
            </a:r>
            <a:r>
              <a:rPr lang="cs-CZ" sz="3200" dirty="0"/>
              <a:t>mezi žákem a učitelem i žáky navzájem</a:t>
            </a:r>
          </a:p>
          <a:p>
            <a:r>
              <a:rPr lang="cs-CZ" sz="3200" dirty="0"/>
              <a:t>pravidelném a četném vyhodnocování žákovské práce </a:t>
            </a:r>
            <a:r>
              <a:rPr lang="cs-CZ" sz="3200" dirty="0" smtClean="0"/>
              <a:t>formou </a:t>
            </a:r>
            <a:r>
              <a:rPr lang="cs-CZ" sz="3200" dirty="0" smtClean="0">
                <a:solidFill>
                  <a:srgbClr val="002060"/>
                </a:solidFill>
              </a:rPr>
              <a:t>zpětné vazby</a:t>
            </a:r>
          </a:p>
          <a:p>
            <a:r>
              <a:rPr lang="cs-CZ" sz="2800" dirty="0" smtClean="0">
                <a:solidFill>
                  <a:srgbClr val="002060"/>
                </a:solidFill>
              </a:rPr>
              <a:t>dobré </a:t>
            </a:r>
            <a:r>
              <a:rPr lang="cs-CZ" sz="2800" dirty="0" err="1" smtClean="0">
                <a:solidFill>
                  <a:srgbClr val="002060"/>
                </a:solidFill>
              </a:rPr>
              <a:t>f.h</a:t>
            </a:r>
            <a:r>
              <a:rPr lang="cs-CZ" sz="2800" dirty="0" smtClean="0">
                <a:solidFill>
                  <a:srgbClr val="002060"/>
                </a:solidFill>
              </a:rPr>
              <a:t>. v sobě navíc obsahuje </a:t>
            </a:r>
            <a:r>
              <a:rPr lang="cs-CZ" sz="2800" b="1" dirty="0" smtClean="0">
                <a:solidFill>
                  <a:srgbClr val="002060"/>
                </a:solidFill>
              </a:rPr>
              <a:t>pokoru</a:t>
            </a:r>
            <a:r>
              <a:rPr lang="cs-CZ" sz="2800" dirty="0" smtClean="0">
                <a:solidFill>
                  <a:srgbClr val="002060"/>
                </a:solidFill>
              </a:rPr>
              <a:t>, vědomí, že je to můj subjektivní pohled a že nemusím mít pravdu</a:t>
            </a:r>
          </a:p>
          <a:p>
            <a:r>
              <a:rPr lang="cs-CZ" sz="2800" i="1" dirty="0" smtClean="0"/>
              <a:t>Učitelé</a:t>
            </a:r>
            <a:r>
              <a:rPr lang="cs-CZ" sz="2800" i="1" dirty="0"/>
              <a:t>, kteří používají formativní hodnocení, nesrovnávají žáky mezi sebou, ale zaměřují se na dosahování učebních cílů u každého z nich. </a:t>
            </a:r>
            <a:r>
              <a:rPr lang="cs-CZ" sz="2800" i="1" dirty="0" smtClean="0"/>
              <a:t>To </a:t>
            </a:r>
            <a:r>
              <a:rPr lang="cs-CZ" sz="2800" i="1" dirty="0"/>
              <a:t>umožňuje každému dítěti zažít uspokojení z vykonané práce a nabýt patřičné důvěry ve své schopnosti a podporuje rozvoj kompetence k učení.</a:t>
            </a:r>
          </a:p>
          <a:p>
            <a:pPr marL="0" lvl="0" indent="0" algn="r">
              <a:buClr>
                <a:srgbClr val="98C723"/>
              </a:buClr>
              <a:buNone/>
            </a:pPr>
            <a:r>
              <a:rPr lang="cs-CZ" sz="1400" dirty="0">
                <a:solidFill>
                  <a:srgbClr val="59B0B9">
                    <a:lumMod val="50000"/>
                  </a:srgbClr>
                </a:solidFill>
              </a:rPr>
              <a:t>dle </a:t>
            </a:r>
            <a:r>
              <a:rPr lang="cs-CZ" sz="1400" dirty="0" smtClean="0">
                <a:solidFill>
                  <a:srgbClr val="59B0B9">
                    <a:lumMod val="50000"/>
                  </a:srgbClr>
                </a:solidFill>
              </a:rPr>
              <a:t>www.inkluzivniskola.cz</a:t>
            </a:r>
            <a:endParaRPr lang="cs-CZ" sz="1400" dirty="0">
              <a:solidFill>
                <a:srgbClr val="59B0B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11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260649"/>
            <a:ext cx="7595005" cy="792088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accent2">
                    <a:lumMod val="50000"/>
                  </a:schemeClr>
                </a:solidFill>
              </a:rPr>
              <a:t>DOBRÉ TEXTY K TÉMATU HODNOCENÍ </a:t>
            </a:r>
            <a:endParaRPr lang="cs-CZ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67544" y="1124745"/>
            <a:ext cx="8352928" cy="5472608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smtClean="0"/>
              <a:t>Snaha o jedničky brání dětem v učení</a:t>
            </a:r>
            <a:endParaRPr lang="cs-CZ" dirty="0" smtClean="0">
              <a:hlinkClick r:id=""/>
            </a:endParaRPr>
          </a:p>
          <a:p>
            <a:pPr marL="0" indent="0">
              <a:buNone/>
            </a:pPr>
            <a:r>
              <a:rPr lang="cs-CZ" dirty="0" smtClean="0">
                <a:hlinkClick r:id=""/>
              </a:rPr>
              <a:t>http</a:t>
            </a:r>
            <a:r>
              <a:rPr lang="cs-CZ" dirty="0">
                <a:hlinkClick r:id="rId2"/>
              </a:rPr>
              <a:t>://</a:t>
            </a:r>
            <a:r>
              <a:rPr lang="cs-CZ" dirty="0" smtClean="0">
                <a:hlinkClick r:id="rId2"/>
              </a:rPr>
              <a:t>www.eduin.cz/clanky/respekt-snaha-o-jednicky-brani-detem-v-uceni/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Problematika hodnocení ve škole</a:t>
            </a:r>
          </a:p>
          <a:p>
            <a:pPr marL="0" indent="0">
              <a:buNone/>
            </a:pPr>
            <a:r>
              <a:rPr lang="cs-CZ" dirty="0" smtClean="0">
                <a:hlinkClick r:id="rId3"/>
              </a:rPr>
              <a:t>http</a:t>
            </a:r>
            <a:r>
              <a:rPr lang="cs-CZ" dirty="0">
                <a:hlinkClick r:id="rId3"/>
              </a:rPr>
              <a:t>://clanky.rvp.cz/clanek/c/G/993/problematika-hodnoceni-ve-skole.html</a:t>
            </a:r>
            <a:r>
              <a:rPr lang="cs-CZ" dirty="0" smtClean="0">
                <a:hlinkClick r:id="rId3"/>
              </a:rPr>
              <a:t>/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Jak to vypadá ve škole, kde se neznámkuje</a:t>
            </a:r>
          </a:p>
          <a:p>
            <a:pPr marL="0" indent="0">
              <a:buNone/>
            </a:pPr>
            <a:r>
              <a:rPr lang="cs-CZ" dirty="0">
                <a:hlinkClick r:id="rId4"/>
              </a:rPr>
              <a:t>https://</a:t>
            </a:r>
            <a:r>
              <a:rPr lang="cs-CZ" dirty="0" smtClean="0">
                <a:hlinkClick r:id="rId4"/>
              </a:rPr>
              <a:t>www.stream.cz/vsi-ve-skole/10005225-jak-vypada-znamkovani-bez-znamek</a:t>
            </a:r>
            <a:endParaRPr lang="cs-CZ" dirty="0" smtClean="0"/>
          </a:p>
          <a:p>
            <a:pPr marL="0" lvl="0" indent="0">
              <a:buClr>
                <a:srgbClr val="0070C0"/>
              </a:buClr>
              <a:buNone/>
            </a:pPr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Text </a:t>
            </a: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o zavádění slovního hodnocení: </a:t>
            </a:r>
          </a:p>
          <a:p>
            <a:pPr marL="0" lvl="0" indent="0">
              <a:buClr>
                <a:srgbClr val="0070C0"/>
              </a:buClr>
              <a:buNone/>
            </a:pPr>
            <a:r>
              <a:rPr lang="cs-CZ" dirty="0">
                <a:solidFill>
                  <a:schemeClr val="accent6">
                    <a:lumMod val="75000"/>
                  </a:schemeClr>
                </a:solidFill>
                <a:hlinkClick r:id="rId5"/>
              </a:rPr>
              <a:t>http://domaci.ihned.cz/-skolstvi/c1-63866570-od-pristiho-roku-se-zacne-zavadet-slovni-ohodnoceni-zaku-ucitel-navrhne-jak-se-zlepsit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sz="2000" dirty="0">
                <a:solidFill>
                  <a:schemeClr val="accent6">
                    <a:lumMod val="50000"/>
                  </a:schemeClr>
                </a:solidFill>
              </a:rPr>
              <a:t>O mapách učebního pokroku vedle/namísto známek u nás.</a:t>
            </a:r>
          </a:p>
          <a:p>
            <a:pPr marL="0" indent="0">
              <a:buNone/>
            </a:pPr>
            <a:r>
              <a:rPr lang="cs-CZ" dirty="0">
                <a:solidFill>
                  <a:srgbClr val="0070C0"/>
                </a:solidFill>
                <a:hlinkClick r:id="rId6"/>
              </a:rPr>
              <a:t>http://zpravy.idnes.cz/mapy-ucebniho-pokroku-06d-/domaci.aspx?c=A141202_095406_domaci_zt</a:t>
            </a:r>
            <a:r>
              <a:rPr lang="cs-CZ" dirty="0">
                <a:solidFill>
                  <a:srgbClr val="0070C0"/>
                </a:solidFill>
              </a:rPr>
              <a:t>  + odkaz přímo na mapy: </a:t>
            </a:r>
            <a:r>
              <a:rPr lang="cs-CZ" dirty="0">
                <a:solidFill>
                  <a:srgbClr val="0070C0"/>
                </a:solidFill>
                <a:hlinkClick r:id="rId7"/>
              </a:rPr>
              <a:t>https://mup.scio.cz</a:t>
            </a:r>
            <a:r>
              <a:rPr lang="cs-CZ" dirty="0" smtClean="0">
                <a:solidFill>
                  <a:srgbClr val="0070C0"/>
                </a:solidFill>
                <a:hlinkClick r:id="rId7"/>
              </a:rPr>
              <a:t>/#</a:t>
            </a:r>
            <a:endParaRPr lang="cs-CZ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99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492896"/>
            <a:ext cx="8229600" cy="2304256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0070C0"/>
                </a:solidFill>
              </a:rPr>
              <a:t>UDRŽOVÁNÍ KÁZNĚ</a:t>
            </a:r>
            <a:br>
              <a:rPr lang="cs-CZ" dirty="0" smtClean="0">
                <a:solidFill>
                  <a:srgbClr val="0070C0"/>
                </a:solidFill>
              </a:rPr>
            </a:br>
            <a:r>
              <a:rPr lang="cs-CZ" dirty="0" smtClean="0">
                <a:solidFill>
                  <a:srgbClr val="0070C0"/>
                </a:solidFill>
              </a:rPr>
              <a:t/>
            </a:r>
            <a:br>
              <a:rPr lang="cs-CZ" dirty="0" smtClean="0">
                <a:solidFill>
                  <a:srgbClr val="0070C0"/>
                </a:solidFill>
              </a:rPr>
            </a:br>
            <a:r>
              <a:rPr lang="cs-CZ" sz="2700" dirty="0" smtClean="0">
                <a:solidFill>
                  <a:srgbClr val="0070C0"/>
                </a:solidFill>
              </a:rPr>
              <a:t>aneb </a:t>
            </a:r>
            <a:r>
              <a:rPr lang="cs-CZ" sz="2700" i="1" dirty="0">
                <a:solidFill>
                  <a:srgbClr val="0070C0"/>
                </a:solidFill>
              </a:rPr>
              <a:t>Bič a </a:t>
            </a:r>
            <a:r>
              <a:rPr lang="cs-CZ" sz="2700" i="1" dirty="0" err="1" smtClean="0">
                <a:solidFill>
                  <a:srgbClr val="0070C0"/>
                </a:solidFill>
              </a:rPr>
              <a:t>malej</a:t>
            </a:r>
            <a:r>
              <a:rPr lang="cs-CZ" sz="2700" i="1" dirty="0" smtClean="0">
                <a:solidFill>
                  <a:srgbClr val="0070C0"/>
                </a:solidFill>
              </a:rPr>
              <a:t> </a:t>
            </a:r>
            <a:r>
              <a:rPr lang="cs-CZ" sz="2700" i="1" dirty="0">
                <a:solidFill>
                  <a:srgbClr val="0070C0"/>
                </a:solidFill>
              </a:rPr>
              <a:t>dvůr</a:t>
            </a:r>
            <a:r>
              <a:rPr lang="cs-CZ" sz="2700" i="1" dirty="0" smtClean="0">
                <a:solidFill>
                  <a:srgbClr val="0070C0"/>
                </a:solidFill>
              </a:rPr>
              <a:t>? </a:t>
            </a:r>
            <a:br>
              <a:rPr lang="cs-CZ" sz="2700" i="1" dirty="0" smtClean="0">
                <a:solidFill>
                  <a:srgbClr val="0070C0"/>
                </a:solidFill>
              </a:rPr>
            </a:br>
            <a:r>
              <a:rPr lang="cs-CZ" sz="2700" dirty="0" smtClean="0">
                <a:solidFill>
                  <a:srgbClr val="0070C0"/>
                </a:solidFill>
              </a:rPr>
              <a:t>aneb </a:t>
            </a:r>
            <a:r>
              <a:rPr lang="cs-CZ" sz="2700" i="1" dirty="0" smtClean="0">
                <a:solidFill>
                  <a:srgbClr val="0070C0"/>
                </a:solidFill>
              </a:rPr>
              <a:t>Herodes</a:t>
            </a:r>
            <a:r>
              <a:rPr lang="cs-CZ" sz="2700" i="1" dirty="0">
                <a:solidFill>
                  <a:srgbClr val="0070C0"/>
                </a:solidFill>
              </a:rPr>
              <a:t>, to byl král</a:t>
            </a:r>
            <a:r>
              <a:rPr lang="cs-CZ" sz="2700" i="1" dirty="0" smtClean="0">
                <a:solidFill>
                  <a:srgbClr val="0070C0"/>
                </a:solidFill>
              </a:rPr>
              <a:t>!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5A7A8740-6FBC-4FEA-A196-085A29ACE6ED}" type="slidenum">
              <a:rPr lang="cs-CZ" smtClean="0"/>
              <a:pPr/>
              <a:t>68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226921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136904" cy="792087"/>
          </a:xfrm>
        </p:spPr>
        <p:txBody>
          <a:bodyPr/>
          <a:lstStyle/>
          <a:p>
            <a:r>
              <a:rPr lang="cs-CZ" sz="2800" spc="-100" dirty="0" smtClean="0">
                <a:latin typeface="+mn-lt"/>
              </a:rPr>
              <a:t>Kázeň – co se tím vlastně rozumí?</a:t>
            </a:r>
            <a:endParaRPr lang="cs-CZ" sz="28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67544" y="980728"/>
            <a:ext cx="8424936" cy="554461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u="sng" dirty="0" smtClean="0"/>
              <a:t>etymologie:</a:t>
            </a:r>
            <a:endParaRPr lang="cs-CZ" sz="2800" u="sng" dirty="0"/>
          </a:p>
          <a:p>
            <a:pPr marL="0" indent="0">
              <a:buNone/>
            </a:pPr>
            <a:r>
              <a:rPr lang="cs-CZ" sz="1600" dirty="0"/>
              <a:t>Staročesky i </a:t>
            </a:r>
            <a:r>
              <a:rPr lang="cs-CZ" sz="1600" dirty="0" err="1"/>
              <a:t>kazn</a:t>
            </a:r>
            <a:r>
              <a:rPr lang="cs-CZ" sz="1600" dirty="0"/>
              <a:t>, </a:t>
            </a:r>
            <a:r>
              <a:rPr lang="cs-CZ" sz="1600" dirty="0" err="1"/>
              <a:t>kazň</a:t>
            </a:r>
            <a:r>
              <a:rPr lang="cs-CZ" sz="1600" dirty="0"/>
              <a:t>, </a:t>
            </a:r>
            <a:r>
              <a:rPr lang="cs-CZ" sz="1600" dirty="0" err="1"/>
              <a:t>kázen</a:t>
            </a:r>
            <a:r>
              <a:rPr lang="cs-CZ" sz="1600" dirty="0"/>
              <a:t>, též ve významu </a:t>
            </a:r>
            <a:r>
              <a:rPr lang="cs-CZ" sz="1600" b="1" dirty="0"/>
              <a:t>'pokárání, trest</a:t>
            </a:r>
            <a:r>
              <a:rPr lang="cs-CZ" sz="1600" dirty="0"/>
              <a:t>', staropolské </a:t>
            </a:r>
            <a:r>
              <a:rPr lang="cs-CZ" sz="1600" dirty="0" err="1"/>
              <a:t>kaźń</a:t>
            </a:r>
            <a:r>
              <a:rPr lang="cs-CZ" sz="1600" dirty="0"/>
              <a:t>, staroruské </a:t>
            </a:r>
            <a:r>
              <a:rPr lang="az-Cyrl-AZ" sz="1600" dirty="0"/>
              <a:t>казнь, </a:t>
            </a:r>
            <a:r>
              <a:rPr lang="cs-CZ" sz="1600" dirty="0"/>
              <a:t>slovinské </a:t>
            </a:r>
            <a:r>
              <a:rPr lang="cs-CZ" sz="1600" dirty="0" err="1"/>
              <a:t>kázen</a:t>
            </a:r>
            <a:r>
              <a:rPr lang="cs-CZ" sz="1600" dirty="0"/>
              <a:t>, staroslověnské </a:t>
            </a:r>
            <a:r>
              <a:rPr lang="az-Cyrl-AZ" sz="1600" dirty="0"/>
              <a:t>казнь (</a:t>
            </a:r>
            <a:r>
              <a:rPr lang="cs-CZ" sz="1600" dirty="0" err="1"/>
              <a:t>kazn</a:t>
            </a:r>
            <a:r>
              <a:rPr lang="az-Cyrl-AZ" sz="1600" dirty="0"/>
              <a:t>ь) </a:t>
            </a:r>
            <a:r>
              <a:rPr lang="cs-CZ" sz="1600" dirty="0"/>
              <a:t>téhož významu. Praslovanské *</a:t>
            </a:r>
            <a:r>
              <a:rPr lang="cs-CZ" sz="1600" dirty="0" err="1"/>
              <a:t>kazn</a:t>
            </a:r>
            <a:r>
              <a:rPr lang="az-Cyrl-AZ" sz="1600" dirty="0"/>
              <a:t>ь </a:t>
            </a:r>
            <a:r>
              <a:rPr lang="cs-CZ" sz="1600" dirty="0"/>
              <a:t>se obvykle vykládá z *</a:t>
            </a:r>
            <a:r>
              <a:rPr lang="cs-CZ" sz="1600" dirty="0" err="1"/>
              <a:t>kazati</a:t>
            </a:r>
            <a:r>
              <a:rPr lang="cs-CZ" sz="1600" dirty="0"/>
              <a:t> (viz kázat, srovnej ruské </a:t>
            </a:r>
            <a:r>
              <a:rPr lang="az-Cyrl-AZ" sz="1600" dirty="0"/>
              <a:t>наказать '</a:t>
            </a:r>
            <a:r>
              <a:rPr lang="cs-CZ" sz="1600" dirty="0"/>
              <a:t>potrestat'), vývoj významu by byl </a:t>
            </a:r>
            <a:r>
              <a:rPr lang="cs-CZ" sz="1600" b="1" dirty="0"/>
              <a:t>'ukazovat, poroučet</a:t>
            </a:r>
            <a:r>
              <a:rPr lang="cs-CZ" sz="1600" dirty="0"/>
              <a:t>'--&gt; </a:t>
            </a:r>
            <a:r>
              <a:rPr lang="cs-CZ" sz="1600" b="1" dirty="0"/>
              <a:t>'napomínat, trestat</a:t>
            </a:r>
            <a:r>
              <a:rPr lang="cs-CZ" sz="1600" dirty="0"/>
              <a:t>'. </a:t>
            </a:r>
            <a:endParaRPr lang="cs-CZ" sz="1600" dirty="0" smtClean="0"/>
          </a:p>
          <a:p>
            <a:pPr marL="0" indent="0">
              <a:buNone/>
            </a:pPr>
            <a:r>
              <a:rPr lang="cs-CZ" sz="2800" u="sng" dirty="0" smtClean="0"/>
              <a:t>význam:</a:t>
            </a:r>
            <a:endParaRPr lang="cs-CZ" sz="2800" u="sng" dirty="0"/>
          </a:p>
          <a:p>
            <a:r>
              <a:rPr lang="cs-CZ" sz="1800" dirty="0"/>
              <a:t>    </a:t>
            </a:r>
            <a:r>
              <a:rPr lang="cs-CZ" sz="1800" b="1" dirty="0"/>
              <a:t>závazné dodržování nastoleného řádu; vynucování či pravidla takového chování</a:t>
            </a:r>
          </a:p>
          <a:p>
            <a:pPr marL="0" indent="0">
              <a:buNone/>
            </a:pPr>
            <a:r>
              <a:rPr lang="cs-CZ" sz="1800" dirty="0"/>
              <a:t>        </a:t>
            </a:r>
            <a:r>
              <a:rPr lang="cs-CZ" sz="1800" i="1" dirty="0"/>
              <a:t>Na všech školách v Rakousku-Uhersku musí být zavedena kázeň.</a:t>
            </a:r>
          </a:p>
          <a:p>
            <a:r>
              <a:rPr lang="cs-CZ" sz="1800" b="1" dirty="0"/>
              <a:t>    dobrovolné omezování sebe sama; sebeovládání, sebekázeň</a:t>
            </a:r>
          </a:p>
          <a:p>
            <a:pPr marL="0" indent="0">
              <a:buNone/>
            </a:pPr>
            <a:r>
              <a:rPr lang="cs-CZ" sz="1800" dirty="0"/>
              <a:t>        </a:t>
            </a:r>
            <a:r>
              <a:rPr lang="cs-CZ" sz="1800" i="1" dirty="0"/>
              <a:t>Co by dělal fakír v lázních, se svou velkou vnitřní </a:t>
            </a:r>
            <a:r>
              <a:rPr lang="cs-CZ" sz="1800" i="1" dirty="0" smtClean="0"/>
              <a:t>kázní?</a:t>
            </a:r>
          </a:p>
          <a:p>
            <a:pPr marL="0" indent="0" algn="r">
              <a:buNone/>
            </a:pPr>
            <a:r>
              <a:rPr lang="cs-CZ" sz="1800" dirty="0">
                <a:hlinkClick r:id="rId2"/>
              </a:rPr>
              <a:t>http://</a:t>
            </a:r>
            <a:r>
              <a:rPr lang="cs-CZ" sz="1800" dirty="0" smtClean="0">
                <a:hlinkClick r:id="rId2"/>
              </a:rPr>
              <a:t>cs.wiktionary.org/wiki/kázeň</a:t>
            </a:r>
            <a:endParaRPr lang="cs-CZ" sz="1800" dirty="0" smtClean="0"/>
          </a:p>
          <a:p>
            <a:pPr marL="0" indent="0">
              <a:buNone/>
            </a:pPr>
            <a:r>
              <a:rPr lang="cs-CZ" dirty="0" smtClean="0">
                <a:solidFill>
                  <a:srgbClr val="7030A0"/>
                </a:solidFill>
              </a:rPr>
              <a:t>Jak tomu rozumíte vy? Co je pro vás kázeň? Poslušnost? Ticho?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7030A0"/>
                </a:solidFill>
              </a:rPr>
              <a:t>Situace, kdy všichni dělají, co je třeba? Dodržování pravidel?</a:t>
            </a:r>
            <a:endParaRPr lang="cs-CZ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39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96144"/>
          </a:xfrm>
        </p:spPr>
        <p:txBody>
          <a:bodyPr/>
          <a:lstStyle/>
          <a:p>
            <a:r>
              <a:rPr lang="cs-CZ" dirty="0" smtClean="0"/>
              <a:t>ZADÁNÍ 2. domácího úkolu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cs-CZ" dirty="0" smtClean="0"/>
          </a:p>
          <a:p>
            <a:pPr marL="0" indent="0">
              <a:buClr>
                <a:srgbClr val="92D050"/>
              </a:buClr>
              <a:buNone/>
            </a:pPr>
            <a:r>
              <a:rPr lang="cs-CZ" sz="2800" dirty="0"/>
              <a:t>Udělejte si osobnostní test MBTI a na jeho základě sepište svou charakteristiku, kterou „podepřete“ příklady vlastního chování či uvažování. </a:t>
            </a:r>
          </a:p>
          <a:p>
            <a:pPr marL="400050" lvl="1" indent="0">
              <a:buClr>
                <a:srgbClr val="92D050"/>
              </a:buClr>
              <a:buNone/>
            </a:pPr>
            <a:r>
              <a:rPr lang="cs-CZ" sz="2600" dirty="0"/>
              <a:t>Test najdete např.: </a:t>
            </a:r>
            <a:endParaRPr lang="cs-CZ" sz="2600" dirty="0" smtClean="0"/>
          </a:p>
          <a:p>
            <a:pPr marL="857250" lvl="1" indent="-457200">
              <a:buClr>
                <a:srgbClr val="92D050"/>
              </a:buClr>
              <a:buFont typeface="Wingdings" pitchFamily="2" charset="2"/>
              <a:buChar char="§"/>
            </a:pPr>
            <a:r>
              <a:rPr lang="cs-CZ" sz="2600" dirty="0" smtClean="0">
                <a:solidFill>
                  <a:srgbClr val="00B050"/>
                </a:solidFill>
                <a:hlinkClick r:id="rId2"/>
              </a:rPr>
              <a:t>http</a:t>
            </a:r>
            <a:r>
              <a:rPr lang="cs-CZ" sz="2600" dirty="0">
                <a:solidFill>
                  <a:srgbClr val="00B050"/>
                </a:solidFill>
                <a:hlinkClick r:id="rId2"/>
              </a:rPr>
              <a:t>://</a:t>
            </a:r>
            <a:r>
              <a:rPr lang="cs-CZ" sz="2600" dirty="0" smtClean="0">
                <a:solidFill>
                  <a:srgbClr val="00B050"/>
                </a:solidFill>
                <a:hlinkClick r:id="rId2"/>
              </a:rPr>
              <a:t>testosobnosti.zarohem.cz/test.asp</a:t>
            </a:r>
            <a:endParaRPr lang="cs-CZ" sz="2600" dirty="0" smtClean="0">
              <a:solidFill>
                <a:srgbClr val="00B050"/>
              </a:solidFill>
            </a:endParaRPr>
          </a:p>
          <a:p>
            <a:pPr marL="571500" lvl="2" indent="0">
              <a:buClr>
                <a:srgbClr val="92D050"/>
              </a:buClr>
              <a:buNone/>
            </a:pPr>
            <a:r>
              <a:rPr lang="cs-CZ" sz="2400" dirty="0" smtClean="0"/>
              <a:t>Tento test má poměrně stručné charakteristiky jednotlivých typů, dohledejte si prosím i další.</a:t>
            </a:r>
          </a:p>
          <a:p>
            <a:pPr marL="857250" lvl="1" indent="-457200">
              <a:buClr>
                <a:srgbClr val="92D050"/>
              </a:buClr>
              <a:buFont typeface="Wingdings" pitchFamily="2" charset="2"/>
              <a:buChar char="§"/>
            </a:pPr>
            <a:r>
              <a:rPr lang="cs-CZ" sz="2600" dirty="0" smtClean="0"/>
              <a:t>nebo v </a:t>
            </a:r>
            <a:r>
              <a:rPr lang="cs-CZ" sz="2600" dirty="0"/>
              <a:t>knihách Michala </a:t>
            </a:r>
            <a:r>
              <a:rPr lang="cs-CZ" sz="2600" dirty="0" err="1" smtClean="0"/>
              <a:t>Čakrta</a:t>
            </a:r>
            <a:r>
              <a:rPr lang="cs-CZ" sz="2600" dirty="0" smtClean="0"/>
              <a:t>  - t</a:t>
            </a:r>
            <a:r>
              <a:rPr lang="cs-CZ" sz="2400" dirty="0" smtClean="0"/>
              <a:t>est </a:t>
            </a:r>
            <a:r>
              <a:rPr lang="cs-CZ" sz="2400" dirty="0"/>
              <a:t>v knize má jemnější rozlišování, nevolíte jednu ze dvou možností, ale přidělujete možnostem body, můžete tedy lépe charakterizovat své </a:t>
            </a:r>
            <a:r>
              <a:rPr lang="cs-CZ" sz="2400" dirty="0" smtClean="0"/>
              <a:t>chování, najdete zde i </a:t>
            </a:r>
            <a:r>
              <a:rPr lang="cs-CZ" sz="2400" smtClean="0"/>
              <a:t>lepší charakteristiky</a:t>
            </a:r>
            <a:endParaRPr lang="cs-CZ" sz="2400" dirty="0"/>
          </a:p>
          <a:p>
            <a:pPr marL="342900" indent="-342900"/>
            <a:endParaRPr lang="cs-CZ" sz="2400" dirty="0"/>
          </a:p>
          <a:p>
            <a:pPr marL="0" indent="0">
              <a:buNone/>
            </a:pPr>
            <a:r>
              <a:rPr lang="cs-CZ" sz="2400" dirty="0" smtClean="0"/>
              <a:t>Úkol odevzdejte v papírové formě na příštím semináři.</a:t>
            </a:r>
          </a:p>
        </p:txBody>
      </p:sp>
    </p:spTree>
    <p:extLst>
      <p:ext uri="{BB962C8B-B14F-4D97-AF65-F5344CB8AC3E}">
        <p14:creationId xmlns:p14="http://schemas.microsoft.com/office/powerpoint/2010/main" val="43624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363942306"/>
              </p:ext>
            </p:extLst>
          </p:nvPr>
        </p:nvGraphicFramePr>
        <p:xfrm>
          <a:off x="467544" y="1196752"/>
          <a:ext cx="835292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5A7A8740-6FBC-4FEA-A196-085A29ACE6ED}" type="slidenum">
              <a:rPr lang="cs-CZ" smtClean="0"/>
              <a:pPr/>
              <a:t>70</a:t>
            </a:fld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PŘÍČINY NEKÁZNĚ</a:t>
            </a:r>
            <a:endParaRPr lang="cs-CZ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635896" y="357301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</a:rPr>
              <a:t>NEKÁZEŇ</a:t>
            </a:r>
            <a:endParaRPr lang="cs-CZ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54941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4294967295"/>
          </p:nvPr>
        </p:nvSpPr>
        <p:spPr>
          <a:xfrm>
            <a:off x="539552" y="1196752"/>
            <a:ext cx="7920880" cy="504056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Neví, co má dělat, nebo nechce, nebo nemůže.</a:t>
            </a:r>
          </a:p>
          <a:p>
            <a:pPr>
              <a:buNone/>
            </a:pPr>
            <a:r>
              <a:rPr lang="cs-CZ" dirty="0" smtClean="0"/>
              <a:t>	Žák nepracuje, když ho to nebaví, nedává mu to smysl, je unavený, přehlcený. 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	Když je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frustrovaný</a:t>
            </a:r>
            <a:r>
              <a:rPr lang="cs-CZ" dirty="0" smtClean="0"/>
              <a:t> z neúspěchu ze školní práce, vztahů, výsledků apod., projevují se u něj tzv.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reakce na frustraci</a:t>
            </a:r>
            <a:r>
              <a:rPr lang="cs-CZ" dirty="0" smtClean="0"/>
              <a:t>, které také vypadají jako nekázeň. </a:t>
            </a:r>
            <a:r>
              <a:rPr lang="cs-CZ" sz="1600" i="1" dirty="0" smtClean="0"/>
              <a:t>(</a:t>
            </a:r>
            <a:r>
              <a:rPr lang="cs-CZ" sz="1800" i="1" dirty="0" smtClean="0"/>
              <a:t>ujasněte si pojmy frustrace, frustrační tolerance, reakce na frustraci)</a:t>
            </a:r>
            <a:endParaRPr lang="cs-CZ" sz="1800" i="1" dirty="0" smtClean="0"/>
          </a:p>
          <a:p>
            <a:pPr>
              <a:buNone/>
            </a:pPr>
            <a:r>
              <a:rPr lang="cs-CZ" dirty="0" smtClean="0"/>
              <a:t>	Žák může nepracovat, protože ztratil orientaci v učivu či organizaci hodiny. </a:t>
            </a:r>
          </a:p>
          <a:p>
            <a:pPr>
              <a:buNone/>
            </a:pPr>
            <a:r>
              <a:rPr lang="cs-CZ" dirty="0" smtClean="0"/>
              <a:t>	Nepracuje, protože nemá pomůcky nebo jeho schopnosti nestačí na zadaný úkol.</a:t>
            </a:r>
          </a:p>
          <a:p>
            <a:pPr>
              <a:buNone/>
            </a:pPr>
            <a:r>
              <a:rPr lang="cs-CZ" dirty="0" smtClean="0"/>
              <a:t>Lék?</a:t>
            </a:r>
          </a:p>
          <a:p>
            <a:r>
              <a:rPr lang="cs-CZ" dirty="0" smtClean="0"/>
              <a:t>udržovat žáky orientované * učit zajímavě a zajímavé* vysvětlovat smysl * respektovat úroveň i únavu *vyžadovat pomůcky * … 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5A7A8740-6FBC-4FEA-A196-085A29ACE6ED}" type="slidenum">
              <a:rPr lang="cs-CZ" smtClean="0"/>
              <a:pPr/>
              <a:t>71</a:t>
            </a:fld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PŘÍČINY na straně žáka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418415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4294967295"/>
          </p:nvPr>
        </p:nvSpPr>
        <p:spPr>
          <a:xfrm>
            <a:off x="539552" y="1196752"/>
            <a:ext cx="7920880" cy="50405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Neřídí práci třídy nebo ji řídí špatně.</a:t>
            </a:r>
          </a:p>
          <a:p>
            <a:pPr>
              <a:buNone/>
            </a:pPr>
            <a:r>
              <a:rPr lang="cs-CZ" dirty="0" smtClean="0"/>
              <a:t>	Pokud učitel práci žáků, třídu neorganizuje, nerozhoduje, nenastaví  pravidla a není důsledný v jejich dodržování.</a:t>
            </a:r>
          </a:p>
          <a:p>
            <a:pPr>
              <a:buNone/>
            </a:pPr>
            <a:r>
              <a:rPr lang="cs-CZ" dirty="0" smtClean="0"/>
              <a:t>	Pokud učitel třídu sice řídí, ale nevhodnými prostředky, nerespektuje situaci či stav žáků. </a:t>
            </a:r>
          </a:p>
          <a:p>
            <a:pPr>
              <a:buNone/>
            </a:pPr>
            <a:r>
              <a:rPr lang="cs-CZ" dirty="0"/>
              <a:t>	</a:t>
            </a:r>
            <a:r>
              <a:rPr lang="cs-CZ" dirty="0" smtClean="0"/>
              <a:t>Pokud učitel výběrem učiva, jeho podáním, způsobem výuky nedokáže získat a udržet pozornost.</a:t>
            </a:r>
          </a:p>
          <a:p>
            <a:pPr>
              <a:buNone/>
            </a:pPr>
            <a:r>
              <a:rPr lang="cs-CZ" dirty="0" smtClean="0"/>
              <a:t>Lék?</a:t>
            </a:r>
          </a:p>
          <a:p>
            <a:r>
              <a:rPr lang="cs-CZ" dirty="0" smtClean="0"/>
              <a:t>mít dobře rozmyšlené nejen CO budu učit, ale hlavně JAK* reagovat na situaci * nastavit pravidla a důsledně je dodržovat *učit zajímavě a zajímavé * vysvětlovat smysl ... 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5A7A8740-6FBC-4FEA-A196-085A29ACE6ED}" type="slidenum">
              <a:rPr lang="cs-CZ" smtClean="0"/>
              <a:pPr/>
              <a:t>72</a:t>
            </a:fld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PŘÍČINY na straně 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učitele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81775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4294967295"/>
          </p:nvPr>
        </p:nvSpPr>
        <p:spPr>
          <a:xfrm>
            <a:off x="539552" y="1196752"/>
            <a:ext cx="7920880" cy="518457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Rušení</a:t>
            </a:r>
          </a:p>
          <a:p>
            <a:r>
              <a:rPr lang="cs-CZ" dirty="0" smtClean="0"/>
              <a:t>hluk, spolužáci, učitel, zrakové podněty...</a:t>
            </a:r>
          </a:p>
          <a:p>
            <a:r>
              <a:rPr lang="cs-CZ" dirty="0" smtClean="0"/>
              <a:t>události v rodině, ve třídě, ve škole, ve světě...</a:t>
            </a:r>
          </a:p>
          <a:p>
            <a:r>
              <a:rPr lang="cs-CZ" dirty="0" smtClean="0"/>
              <a:t>počasí...</a:t>
            </a:r>
          </a:p>
          <a:p>
            <a:pPr marL="0" indent="0">
              <a:buNone/>
            </a:pPr>
            <a:r>
              <a:rPr lang="cs-CZ" b="1" dirty="0" smtClean="0"/>
              <a:t>Čas</a:t>
            </a:r>
          </a:p>
          <a:p>
            <a:r>
              <a:rPr lang="cs-CZ" dirty="0" smtClean="0"/>
              <a:t>biorytmy, únava či excitace, přesycení, jídlo...</a:t>
            </a:r>
          </a:p>
          <a:p>
            <a:r>
              <a:rPr lang="cs-CZ" dirty="0" smtClean="0"/>
              <a:t>vliv prázdnin, svátků, jiných vyučovacích hodin...</a:t>
            </a:r>
          </a:p>
          <a:p>
            <a:pPr marL="0" indent="0">
              <a:buNone/>
            </a:pPr>
            <a:r>
              <a:rPr lang="cs-CZ" dirty="0" smtClean="0"/>
              <a:t>Lék?</a:t>
            </a:r>
          </a:p>
          <a:p>
            <a:r>
              <a:rPr lang="cs-CZ" dirty="0" smtClean="0"/>
              <a:t>„</a:t>
            </a:r>
            <a:r>
              <a:rPr lang="cs-CZ" dirty="0"/>
              <a:t>bojovat</a:t>
            </a:r>
            <a:r>
              <a:rPr lang="cs-CZ" dirty="0" smtClean="0"/>
              <a:t>“ s </a:t>
            </a:r>
            <a:r>
              <a:rPr lang="cs-CZ" dirty="0"/>
              <a:t>tím , </a:t>
            </a:r>
            <a:r>
              <a:rPr lang="cs-CZ" dirty="0" smtClean="0"/>
              <a:t>což vyžaduje učitelovu energii a dobrou strategii</a:t>
            </a:r>
          </a:p>
          <a:p>
            <a:r>
              <a:rPr lang="cs-CZ" dirty="0" smtClean="0"/>
              <a:t>přizpůsobit se, respektovat a vybírat takové činnosti a témata, která žáci v daném stavu zvládnou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5A7A8740-6FBC-4FEA-A196-085A29ACE6ED}" type="slidenum">
              <a:rPr lang="cs-CZ" smtClean="0"/>
              <a:pPr/>
              <a:t>73</a:t>
            </a:fld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PŘÍČINY na straně </a:t>
            </a:r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okolností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684629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4294967295"/>
          </p:nvPr>
        </p:nvSpPr>
        <p:spPr>
          <a:xfrm>
            <a:off x="539552" y="1196752"/>
            <a:ext cx="7920880" cy="518457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dirty="0" smtClean="0"/>
              <a:t>RODINA, SPOLEČNOST</a:t>
            </a:r>
          </a:p>
          <a:p>
            <a:pPr marL="0" indent="0">
              <a:buNone/>
            </a:pPr>
            <a:r>
              <a:rPr lang="cs-CZ" dirty="0" smtClean="0"/>
              <a:t>Žák přichází ovlivněn výchovným stylem či hodnotami, které nejsou v souladu s tím, jak je to ve škole.</a:t>
            </a:r>
          </a:p>
          <a:p>
            <a:pPr marL="0" indent="0">
              <a:buNone/>
            </a:pPr>
            <a:r>
              <a:rPr lang="cs-CZ" dirty="0" smtClean="0"/>
              <a:t>Může se pak řídit podle nevhodných vzorů či vzorců chování.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Lék?</a:t>
            </a:r>
          </a:p>
          <a:p>
            <a:r>
              <a:rPr lang="cs-CZ" dirty="0" smtClean="0"/>
              <a:t>„nebojovat“ s </a:t>
            </a:r>
            <a:r>
              <a:rPr lang="cs-CZ" dirty="0"/>
              <a:t>tím , </a:t>
            </a:r>
            <a:r>
              <a:rPr lang="cs-CZ" dirty="0" smtClean="0"/>
              <a:t>nepřistupovat k tomu, že je to a priori špatně doma a dobře ve škole</a:t>
            </a:r>
          </a:p>
          <a:p>
            <a:r>
              <a:rPr lang="cs-CZ" dirty="0" smtClean="0"/>
              <a:t>vysvětlovat, zdůvodňovat</a:t>
            </a:r>
          </a:p>
          <a:p>
            <a:pPr marL="0" indent="0">
              <a:buNone/>
            </a:pPr>
            <a:r>
              <a:rPr lang="cs-CZ" dirty="0" smtClean="0"/>
              <a:t>Děti dokážou bez problémů chápat, že jiná pravidla fungují doma a jiná jinde (ve škole, na táboře, u babičky...), ale musejí je znát, chápat jejich smysl, musí být důsledně vyžadována. </a:t>
            </a:r>
          </a:p>
          <a:p>
            <a:pPr marL="0" indent="0">
              <a:buNone/>
            </a:pPr>
            <a:r>
              <a:rPr lang="cs-CZ" dirty="0" smtClean="0"/>
              <a:t>Podobné je to s hodnotami. Pokud napadnete hodnoty, v nichž dítě vyrůstalo, spíše se zatvrdí. Je potřeba respektovat, vysvětlovat, zdůvodňovat, a to všem zúčastněným.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5A7A8740-6FBC-4FEA-A196-085A29ACE6ED}" type="slidenum">
              <a:rPr lang="cs-CZ" smtClean="0"/>
              <a:pPr/>
              <a:t>74</a:t>
            </a:fld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PŘÍČINY </a:t>
            </a:r>
            <a:r>
              <a:rPr lang="cs-CZ" sz="4000" dirty="0">
                <a:solidFill>
                  <a:schemeClr val="accent2">
                    <a:lumMod val="50000"/>
                  </a:schemeClr>
                </a:solidFill>
              </a:rPr>
              <a:t>na </a:t>
            </a:r>
            <a:r>
              <a:rPr lang="cs-CZ" sz="4000" dirty="0" smtClean="0">
                <a:solidFill>
                  <a:schemeClr val="accent2">
                    <a:lumMod val="50000"/>
                  </a:schemeClr>
                </a:solidFill>
              </a:rPr>
              <a:t>straně rodiny či společnosti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96155559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4294967295"/>
          </p:nvPr>
        </p:nvSpPr>
        <p:spPr>
          <a:xfrm>
            <a:off x="539552" y="1052736"/>
            <a:ext cx="8064896" cy="547260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 smtClean="0"/>
              <a:t>Z příčin nekázně je jasné, že nejvíce toho proti ní může a musí (tedy měl by) udělat </a:t>
            </a:r>
            <a:r>
              <a:rPr lang="cs-CZ" b="1" dirty="0" smtClean="0"/>
              <a:t>učite</a:t>
            </a:r>
            <a:r>
              <a:rPr lang="cs-CZ" dirty="0" smtClean="0"/>
              <a:t>l. </a:t>
            </a:r>
          </a:p>
          <a:p>
            <a:pPr>
              <a:buNone/>
            </a:pPr>
            <a:r>
              <a:rPr lang="cs-CZ" dirty="0" smtClean="0"/>
              <a:t>Učitel je zodpovědný za výuku, což znamená za </a:t>
            </a:r>
            <a:r>
              <a:rPr lang="cs-CZ" b="1" dirty="0" smtClean="0"/>
              <a:t>vytvoření podmínek, v nichž se žáci mohou učit</a:t>
            </a:r>
            <a:r>
              <a:rPr lang="cs-CZ" dirty="0" smtClean="0"/>
              <a:t>. A takové podmínky vyžadují určitou míru omezení svobody včleněnou v pravidlech.</a:t>
            </a:r>
          </a:p>
          <a:p>
            <a:pPr>
              <a:buNone/>
            </a:pPr>
            <a:r>
              <a:rPr lang="cs-CZ" b="1" dirty="0" smtClean="0"/>
              <a:t>Učitel</a:t>
            </a:r>
            <a:r>
              <a:rPr lang="cs-CZ" dirty="0" smtClean="0"/>
              <a:t> je ten, kdo </a:t>
            </a:r>
            <a:r>
              <a:rPr lang="cs-CZ" b="1" dirty="0" smtClean="0"/>
              <a:t>pravidla</a:t>
            </a:r>
            <a:r>
              <a:rPr lang="cs-CZ" dirty="0" smtClean="0"/>
              <a:t> (spolu-)</a:t>
            </a:r>
            <a:r>
              <a:rPr lang="cs-CZ" b="1" dirty="0" smtClean="0"/>
              <a:t>určuje</a:t>
            </a:r>
            <a:r>
              <a:rPr lang="cs-CZ" dirty="0" smtClean="0"/>
              <a:t> a důsledně dbá na jejich dodržování (protože jen tak jsou opravdu platná).</a:t>
            </a:r>
          </a:p>
          <a:p>
            <a:pPr>
              <a:buNone/>
            </a:pPr>
            <a:r>
              <a:rPr lang="cs-CZ" dirty="0" smtClean="0"/>
              <a:t>Smyslem pravidel je vytvoření situace umožňující učení, a to v </a:t>
            </a:r>
            <a:r>
              <a:rPr lang="cs-CZ" b="1" dirty="0" smtClean="0"/>
              <a:t>bezpečném prostředí</a:t>
            </a:r>
            <a:r>
              <a:rPr lang="cs-CZ" dirty="0" smtClean="0"/>
              <a:t>. Při stresu a strachu se mozek totiž nemůže učit.</a:t>
            </a:r>
          </a:p>
          <a:p>
            <a:pPr>
              <a:buNone/>
            </a:pPr>
            <a:r>
              <a:rPr lang="cs-CZ" dirty="0" smtClean="0"/>
              <a:t>Jistota přichází se </a:t>
            </a:r>
            <a:r>
              <a:rPr lang="cs-CZ" b="1" dirty="0" smtClean="0"/>
              <a:t>stanovením hranic </a:t>
            </a:r>
            <a:r>
              <a:rPr lang="cs-CZ" dirty="0" smtClean="0"/>
              <a:t>(pravidel) – vím, co mám dělat, když... A vím, že když to udělám, nebudu potrestán, zesměšněn, napaden apod.</a:t>
            </a:r>
          </a:p>
          <a:p>
            <a:pPr>
              <a:buNone/>
            </a:pPr>
            <a:endParaRPr lang="cs-CZ" dirty="0" smtClean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5A7A8740-6FBC-4FEA-A196-085A29ACE6ED}" type="slidenum">
              <a:rPr lang="cs-CZ" smtClean="0"/>
              <a:pPr/>
              <a:t>75</a:t>
            </a:fld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PREVENCE NEKÁZNĚ - pravidla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130732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4294967295"/>
          </p:nvPr>
        </p:nvSpPr>
        <p:spPr>
          <a:xfrm>
            <a:off x="539552" y="1052736"/>
            <a:ext cx="8064896" cy="5472608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cs-CZ" dirty="0" smtClean="0"/>
              <a:t>Pokud budete svůj </a:t>
            </a:r>
            <a:r>
              <a:rPr lang="cs-CZ" dirty="0" smtClean="0">
                <a:solidFill>
                  <a:srgbClr val="002060"/>
                </a:solidFill>
              </a:rPr>
              <a:t>vztah</a:t>
            </a:r>
            <a:r>
              <a:rPr lang="cs-CZ" dirty="0" smtClean="0"/>
              <a:t> se žáky vnímat a praktikovat  </a:t>
            </a:r>
            <a:r>
              <a:rPr lang="cs-CZ" dirty="0" smtClean="0">
                <a:solidFill>
                  <a:srgbClr val="002060"/>
                </a:solidFill>
              </a:rPr>
              <a:t>jako boj o převahu</a:t>
            </a:r>
            <a:r>
              <a:rPr lang="cs-CZ" dirty="0" smtClean="0"/>
              <a:t>, jako „kdo s koho“, bude vás to stát hodně sil při řešení (i záměrné) nekázně.</a:t>
            </a:r>
          </a:p>
          <a:p>
            <a:pPr>
              <a:buNone/>
            </a:pPr>
            <a:r>
              <a:rPr lang="cs-CZ" dirty="0" smtClean="0"/>
              <a:t>Vztah vzájemně </a:t>
            </a:r>
            <a:r>
              <a:rPr lang="cs-CZ" dirty="0" smtClean="0">
                <a:solidFill>
                  <a:srgbClr val="002060"/>
                </a:solidFill>
              </a:rPr>
              <a:t>vyjadřované a vyžadované úcty</a:t>
            </a:r>
            <a:r>
              <a:rPr lang="cs-CZ" dirty="0" smtClean="0"/>
              <a:t> a respektu naopak „samovolně“ generuje ukázněnost (samozřejmě ne vždy, někdy je vliv dalších okolností silnější).</a:t>
            </a:r>
          </a:p>
          <a:p>
            <a:pPr>
              <a:buNone/>
            </a:pPr>
            <a:r>
              <a:rPr lang="cs-CZ" dirty="0" smtClean="0"/>
              <a:t>Můžete mít </a:t>
            </a:r>
            <a:r>
              <a:rPr lang="cs-CZ" dirty="0" smtClean="0">
                <a:solidFill>
                  <a:srgbClr val="002060"/>
                </a:solidFill>
              </a:rPr>
              <a:t>přátelský přístup</a:t>
            </a:r>
            <a:r>
              <a:rPr lang="cs-CZ" dirty="0" smtClean="0"/>
              <a:t>, ale nesnažte se o kamarádství. Jednak se v něm těžko udržují hranice, jednak to nemůže být rovný vztah, pedagog má </a:t>
            </a:r>
            <a:r>
              <a:rPr lang="cs-CZ" dirty="0" smtClean="0">
                <a:solidFill>
                  <a:srgbClr val="002060"/>
                </a:solidFill>
              </a:rPr>
              <a:t>odpovědnost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dirty="0" err="1"/>
              <a:t>Sebereflektivně</a:t>
            </a:r>
            <a:r>
              <a:rPr lang="cs-CZ" dirty="0"/>
              <a:t> se ptejte, </a:t>
            </a:r>
            <a:r>
              <a:rPr lang="cs-CZ" dirty="0">
                <a:solidFill>
                  <a:srgbClr val="002060"/>
                </a:solidFill>
              </a:rPr>
              <a:t>jak vnímám své žáky, kým pro mne jsou? </a:t>
            </a:r>
            <a:r>
              <a:rPr lang="cs-CZ" dirty="0"/>
              <a:t>Vaše očekávání </a:t>
            </a:r>
            <a:r>
              <a:rPr lang="cs-CZ" dirty="0" smtClean="0"/>
              <a:t>a </a:t>
            </a:r>
            <a:r>
              <a:rPr lang="cs-CZ" dirty="0"/>
              <a:t>základní </a:t>
            </a:r>
            <a:r>
              <a:rPr lang="cs-CZ" dirty="0" smtClean="0"/>
              <a:t>„vklad“ může vztah determinovat už od počátku. Uvědomte si, že jste to vy, kdo udává charakter vztahu/ů.</a:t>
            </a:r>
            <a:endParaRPr lang="cs-CZ" dirty="0"/>
          </a:p>
          <a:p>
            <a:pPr lvl="1">
              <a:buFont typeface="Wingdings" pitchFamily="2" charset="2"/>
              <a:buChar char=""/>
            </a:pPr>
            <a:r>
              <a:rPr lang="cs-CZ" sz="1900" i="1" dirty="0"/>
              <a:t>Jsou žáci „materiál“? Jsou to hlavy, do kterých musím něco naskládat? Jsou to jedinečné bytosti, v jejichž přítomnosti je radost pobývat? Jsou to inspirativní osobnosti, od kterých se stále učím? Je to banda blbců? – Je jasné, že </a:t>
            </a:r>
            <a:r>
              <a:rPr lang="cs-CZ" sz="1900" i="1" dirty="0" smtClean="0"/>
              <a:t>jak </a:t>
            </a:r>
            <a:r>
              <a:rPr lang="cs-CZ" sz="1900" i="1" dirty="0"/>
              <a:t>o žácích smýšlíte, velmi ovlivňuje vaše vztahy (vizte </a:t>
            </a:r>
            <a:r>
              <a:rPr lang="cs-CZ" sz="1900" i="1" dirty="0" err="1">
                <a:hlinkClick r:id="rId2"/>
              </a:rPr>
              <a:t>Pygmalion</a:t>
            </a:r>
            <a:r>
              <a:rPr lang="cs-CZ" sz="1900" i="1" dirty="0">
                <a:hlinkClick r:id="rId2"/>
              </a:rPr>
              <a:t> efekt</a:t>
            </a:r>
            <a:r>
              <a:rPr lang="cs-CZ" sz="1900" i="1" dirty="0"/>
              <a:t>)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5A7A8740-6FBC-4FEA-A196-085A29ACE6ED}" type="slidenum">
              <a:rPr lang="cs-CZ" smtClean="0"/>
              <a:pPr/>
              <a:t>76</a:t>
            </a:fld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PREVENCE NEKÁZNĚ - vztah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275286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74493654"/>
              </p:ext>
            </p:extLst>
          </p:nvPr>
        </p:nvGraphicFramePr>
        <p:xfrm>
          <a:off x="539552" y="1052736"/>
          <a:ext cx="806489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5A7A8740-6FBC-4FEA-A196-085A29ACE6ED}" type="slidenum">
              <a:rPr lang="cs-CZ" smtClean="0"/>
              <a:pPr/>
              <a:t>77</a:t>
            </a:fld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 ZDROJE UČITELOVY AUTORITY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210699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4294967295"/>
          </p:nvPr>
        </p:nvSpPr>
        <p:spPr>
          <a:xfrm>
            <a:off x="539552" y="1052736"/>
            <a:ext cx="8064896" cy="547260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indent="-457200"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r>
              <a:rPr lang="cs-CZ" dirty="0" smtClean="0"/>
              <a:t>Stavějte ji spíše na tom, </a:t>
            </a:r>
            <a:r>
              <a:rPr lang="cs-CZ" b="1" dirty="0" smtClean="0"/>
              <a:t>kdo jste, jaký jste a co umíte</a:t>
            </a:r>
            <a:r>
              <a:rPr lang="cs-CZ" dirty="0" smtClean="0"/>
              <a:t>, než na tom, kým jste.</a:t>
            </a:r>
          </a:p>
          <a:p>
            <a:pPr marL="457200" indent="-457200"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r>
              <a:rPr lang="cs-CZ" dirty="0"/>
              <a:t>Zajímejte se o žáky. </a:t>
            </a:r>
            <a:r>
              <a:rPr lang="cs-CZ" b="1" dirty="0"/>
              <a:t>Respektujete</a:t>
            </a:r>
            <a:r>
              <a:rPr lang="cs-CZ" dirty="0"/>
              <a:t> je a respekt vyžadujte</a:t>
            </a:r>
            <a:r>
              <a:rPr lang="cs-CZ" dirty="0" smtClean="0"/>
              <a:t>.</a:t>
            </a:r>
          </a:p>
          <a:p>
            <a:pPr marL="457200" indent="-457200"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r>
              <a:rPr lang="cs-CZ" dirty="0" smtClean="0"/>
              <a:t>Buďte tím, kdo </a:t>
            </a:r>
            <a:r>
              <a:rPr lang="cs-CZ" b="1" dirty="0" smtClean="0"/>
              <a:t>rozhoduje, organizuje a řídí</a:t>
            </a:r>
            <a:r>
              <a:rPr lang="cs-CZ" dirty="0" smtClean="0"/>
              <a:t>. </a:t>
            </a:r>
            <a:endParaRPr lang="cs-CZ" dirty="0"/>
          </a:p>
          <a:p>
            <a:pPr marL="457200" indent="-457200"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r>
              <a:rPr lang="cs-CZ" dirty="0"/>
              <a:t>Vědomí toho, že v každé chvíli jste </a:t>
            </a:r>
            <a:r>
              <a:rPr lang="cs-CZ" b="1" dirty="0"/>
              <a:t>vzor</a:t>
            </a:r>
            <a:r>
              <a:rPr lang="cs-CZ" dirty="0"/>
              <a:t>, vám může být dobrým průvodcem.</a:t>
            </a:r>
          </a:p>
          <a:p>
            <a:pPr marL="457200" indent="-457200"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r>
              <a:rPr lang="cs-CZ" dirty="0" smtClean="0"/>
              <a:t>Nenechávejte </a:t>
            </a:r>
            <a:r>
              <a:rPr lang="cs-CZ" b="1" dirty="0" smtClean="0"/>
              <a:t>emoce</a:t>
            </a:r>
            <a:r>
              <a:rPr lang="cs-CZ" dirty="0" smtClean="0"/>
              <a:t>, aby rozhodovaly za vás.</a:t>
            </a:r>
          </a:p>
          <a:p>
            <a:pPr marL="457200" indent="-457200"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r>
              <a:rPr lang="cs-CZ" dirty="0" smtClean="0"/>
              <a:t>Neberte se příliš vážně. (viz </a:t>
            </a:r>
            <a:r>
              <a:rPr lang="cs-CZ" dirty="0" err="1" smtClean="0"/>
              <a:t>Fontana</a:t>
            </a:r>
            <a:r>
              <a:rPr lang="cs-CZ" dirty="0" smtClean="0"/>
              <a:t> o stránku dál)</a:t>
            </a:r>
          </a:p>
          <a:p>
            <a:pPr marL="457200" indent="-457200"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r>
              <a:rPr lang="cs-CZ" b="1" dirty="0" smtClean="0"/>
              <a:t>Učte se </a:t>
            </a:r>
            <a:r>
              <a:rPr lang="cs-CZ" dirty="0" smtClean="0"/>
              <a:t>sám/sama od sebe. Reflektujte situace, které jste zažili, a hledejte v nich, co (ne)funguje.</a:t>
            </a:r>
          </a:p>
          <a:p>
            <a:pPr marL="457200" indent="-457200"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r>
              <a:rPr lang="cs-CZ" b="1" dirty="0" smtClean="0"/>
              <a:t>Nebojte se </a:t>
            </a:r>
            <a:r>
              <a:rPr lang="cs-CZ" dirty="0" smtClean="0"/>
              <a:t>přiznat chybu, nejistotu či nevědomost a nebojte se požádat o pomoc či radu.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5A7A8740-6FBC-4FEA-A196-085A29ACE6ED}" type="slidenum">
              <a:rPr lang="cs-CZ" smtClean="0"/>
              <a:pPr/>
              <a:t>78</a:t>
            </a:fld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 JAK MÍT </a:t>
            </a:r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AUTORITU?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255358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012160" y="6309320"/>
            <a:ext cx="2962026" cy="293117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David </a:t>
            </a:r>
            <a:r>
              <a:rPr lang="cs-CZ" dirty="0" err="1" smtClean="0">
                <a:solidFill>
                  <a:schemeClr val="bg2">
                    <a:lumMod val="25000"/>
                  </a:schemeClr>
                </a:solidFill>
              </a:rPr>
              <a:t>Fontana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: Psychologie ve školní praxi</a:t>
            </a:r>
            <a:endParaRPr lang="cs-CZ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 JAK (NE)MÍT AUTORITU?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8072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881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680120"/>
          </a:xfrm>
        </p:spPr>
        <p:txBody>
          <a:bodyPr/>
          <a:lstStyle/>
          <a:p>
            <a:r>
              <a:rPr lang="cs-CZ" dirty="0" smtClean="0"/>
              <a:t>Zadání na 30.4. 2016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274320" y="908720"/>
            <a:ext cx="8595360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/>
              <a:t>Shlédněte několik videí dle zadání níže a udělejte si k nim pár poznámek: </a:t>
            </a:r>
            <a:r>
              <a:rPr lang="cs-CZ" sz="2400" b="1" dirty="0" smtClean="0"/>
              <a:t>Co vás zaujalo? Jakou novou/užitečnou informaci jste v něm našli? K jaké úvaze vás inspirovalo?</a:t>
            </a:r>
          </a:p>
          <a:p>
            <a:pPr marL="0" indent="0">
              <a:buNone/>
            </a:pPr>
            <a:r>
              <a:rPr lang="cs-CZ" sz="2400" b="1" dirty="0" smtClean="0"/>
              <a:t>Poznámky si doneste ke kolokviu, využijete je zde.</a:t>
            </a:r>
          </a:p>
          <a:p>
            <a:pPr marL="0" indent="0">
              <a:buNone/>
            </a:pPr>
            <a:r>
              <a:rPr lang="cs-CZ" sz="2400" dirty="0" smtClean="0"/>
              <a:t>Inspirativních videí je spousta, výběr tedy nechám částečně na vás. Z následujících možností si vyberte alespoň jednu: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Jana Nováčková o </a:t>
            </a:r>
            <a:r>
              <a:rPr lang="cs-CZ" sz="2400" dirty="0"/>
              <a:t>prožívání školy: </a:t>
            </a:r>
            <a:r>
              <a:rPr lang="cs-CZ" sz="1600" dirty="0">
                <a:hlinkClick r:id="rId2"/>
              </a:rPr>
              <a:t>http://video.aktualne.cz/dvtv/novackova-skola-vyvolava-v-detech-stres-a-ohrozeni-podcenuji/r~c2dca7f69f4f11e58f750025900fea04</a:t>
            </a:r>
            <a:r>
              <a:rPr lang="cs-CZ" sz="1600" dirty="0" smtClean="0">
                <a:hlinkClick r:id="rId2"/>
              </a:rPr>
              <a:t>/</a:t>
            </a:r>
            <a:endParaRPr lang="cs-CZ" sz="1600" dirty="0" smtClean="0"/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Škola snů, pořad ČT o metodách, které lépe učí. Doporučuji díl 2 a 3, ale můžete si vybrat </a:t>
            </a:r>
            <a:r>
              <a:rPr lang="cs-CZ" sz="2400" dirty="0"/>
              <a:t>i jakýkoli jiný: </a:t>
            </a:r>
            <a:r>
              <a:rPr lang="cs-CZ" sz="1800" dirty="0">
                <a:hlinkClick r:id="rId3"/>
              </a:rPr>
              <a:t>http://www.ceskatelevize.cz/porady/10267570807-skola-snu/dily</a:t>
            </a:r>
            <a:r>
              <a:rPr lang="cs-CZ" sz="1800" dirty="0" smtClean="0">
                <a:hlinkClick r:id="rId3"/>
              </a:rPr>
              <a:t>/</a:t>
            </a:r>
            <a:endParaRPr lang="cs-CZ" sz="1800" dirty="0" smtClean="0"/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TED </a:t>
            </a:r>
            <a:r>
              <a:rPr lang="cs-CZ" sz="2400" dirty="0" err="1" smtClean="0"/>
              <a:t>Talks</a:t>
            </a:r>
            <a:r>
              <a:rPr lang="cs-CZ" sz="2400" dirty="0" smtClean="0"/>
              <a:t>, podívejte se na video s úžasnou učitelkou Ritou </a:t>
            </a:r>
            <a:r>
              <a:rPr lang="cs-CZ" sz="2400" dirty="0" err="1" smtClean="0"/>
              <a:t>Pierson</a:t>
            </a:r>
            <a:r>
              <a:rPr lang="cs-CZ" sz="2400" dirty="0" smtClean="0"/>
              <a:t> </a:t>
            </a:r>
            <a:r>
              <a:rPr lang="en-US" sz="2400" dirty="0">
                <a:hlinkClick r:id="rId4"/>
              </a:rPr>
              <a:t>Every kid needs a </a:t>
            </a:r>
            <a:r>
              <a:rPr lang="en-US" sz="2400" dirty="0" smtClean="0">
                <a:hlinkClick r:id="rId4"/>
              </a:rPr>
              <a:t>champion</a:t>
            </a:r>
            <a:r>
              <a:rPr lang="cs-CZ" sz="2400" dirty="0" smtClean="0"/>
              <a:t> a pak si vyberte ještě jedno další o vzdělávání (videa mají titulky).</a:t>
            </a:r>
          </a:p>
          <a:p>
            <a:pPr>
              <a:buFont typeface="Wingdings" panose="05000000000000000000" pitchFamily="2" charset="2"/>
              <a:buChar char="ü"/>
            </a:pPr>
            <a:endParaRPr lang="cs-CZ" sz="2400" dirty="0" smtClean="0"/>
          </a:p>
          <a:p>
            <a:pPr>
              <a:buFont typeface="Wingdings" panose="05000000000000000000" pitchFamily="2" charset="2"/>
              <a:buChar char="ü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201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4294967295"/>
          </p:nvPr>
        </p:nvSpPr>
        <p:spPr>
          <a:xfrm>
            <a:off x="539552" y="1052736"/>
            <a:ext cx="8064896" cy="5472608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457200" indent="-457200">
              <a:buClr>
                <a:srgbClr val="0070C0"/>
              </a:buClr>
              <a:buFont typeface="+mj-lt"/>
              <a:buAutoNum type="arabicPeriod"/>
            </a:pPr>
            <a:r>
              <a:rPr lang="cs-CZ" dirty="0"/>
              <a:t>z</a:t>
            </a:r>
            <a:r>
              <a:rPr lang="cs-CZ" dirty="0" smtClean="0"/>
              <a:t>námá, jasná, srozumitelná</a:t>
            </a:r>
          </a:p>
          <a:p>
            <a:pPr marL="457200" indent="-457200">
              <a:buClr>
                <a:srgbClr val="0070C0"/>
              </a:buClr>
              <a:buFont typeface="+mj-lt"/>
              <a:buAutoNum type="arabicPeriod"/>
            </a:pPr>
            <a:r>
              <a:rPr lang="cs-CZ" dirty="0" smtClean="0"/>
              <a:t>logická, dávají smysl, neřeší malichernosti</a:t>
            </a:r>
          </a:p>
          <a:p>
            <a:pPr marL="457200" indent="-457200">
              <a:buClr>
                <a:srgbClr val="0070C0"/>
              </a:buClr>
              <a:buFont typeface="+mj-lt"/>
              <a:buAutoNum type="arabicPeriod"/>
            </a:pPr>
            <a:r>
              <a:rPr lang="cs-CZ" dirty="0" smtClean="0"/>
              <a:t>odsouhlasená</a:t>
            </a:r>
          </a:p>
          <a:p>
            <a:pPr marL="457200" indent="-457200">
              <a:buClr>
                <a:srgbClr val="0070C0"/>
              </a:buClr>
              <a:buFont typeface="+mj-lt"/>
              <a:buAutoNum type="arabicPeriod"/>
            </a:pPr>
            <a:r>
              <a:rPr lang="cs-CZ" dirty="0" smtClean="0"/>
              <a:t>žitá – důsledně dodržovaná uplatňovaná</a:t>
            </a:r>
          </a:p>
          <a:p>
            <a:pPr marL="457200" indent="-457200">
              <a:buClr>
                <a:srgbClr val="0070C0"/>
              </a:buClr>
              <a:buFont typeface="+mj-lt"/>
              <a:buAutoNum type="arabicPeriod"/>
            </a:pPr>
            <a:r>
              <a:rPr lang="cs-CZ" dirty="0" smtClean="0"/>
              <a:t>všeobecně platná (výjimky jsou zdůvodněné)</a:t>
            </a:r>
          </a:p>
          <a:p>
            <a:pPr marL="457200" indent="-457200">
              <a:buClr>
                <a:srgbClr val="0070C0"/>
              </a:buClr>
              <a:buFont typeface="+mj-lt"/>
              <a:buAutoNum type="arabicPeriod"/>
            </a:pPr>
            <a:r>
              <a:rPr lang="cs-CZ" dirty="0" smtClean="0"/>
              <a:t>konkrétní (neumožňují „gumový“ výklad)</a:t>
            </a:r>
          </a:p>
          <a:p>
            <a:pPr marL="457200" indent="-457200">
              <a:buClr>
                <a:srgbClr val="0070C0"/>
              </a:buClr>
              <a:buFont typeface="+mj-lt"/>
              <a:buAutoNum type="arabicPeriod"/>
            </a:pPr>
            <a:r>
              <a:rPr lang="cs-CZ" dirty="0" smtClean="0"/>
              <a:t>dostupná (zapsaná a přístupná všem zúčastněným)</a:t>
            </a:r>
          </a:p>
          <a:p>
            <a:pPr marL="457200" indent="-457200">
              <a:buClr>
                <a:srgbClr val="0070C0"/>
              </a:buClr>
              <a:buFont typeface="+mj-lt"/>
              <a:buAutoNum type="arabicPeriod"/>
            </a:pPr>
            <a:r>
              <a:rPr lang="cs-CZ" dirty="0" smtClean="0"/>
              <a:t>otevřená – po vzájemné dohodě či v odůvodněných případech je možné je změnit</a:t>
            </a:r>
          </a:p>
          <a:p>
            <a:pPr marL="457200" indent="-457200">
              <a:buClr>
                <a:srgbClr val="0070C0"/>
              </a:buClr>
              <a:buFont typeface="+mj-lt"/>
              <a:buAutoNum type="arabicPeriod"/>
            </a:pPr>
            <a:r>
              <a:rPr lang="cs-CZ" dirty="0" smtClean="0"/>
              <a:t>doplněná důsledky – </a:t>
            </a:r>
            <a:r>
              <a:rPr lang="cs-CZ" sz="2000" dirty="0" smtClean="0"/>
              <a:t>buď obecným výčtem možných důsledků, nebo ke jednotlivým pravidlům konkrétní důsledky</a:t>
            </a:r>
          </a:p>
          <a:p>
            <a:pPr marL="457200" indent="-457200">
              <a:buClr>
                <a:srgbClr val="0070C0"/>
              </a:buClr>
              <a:buFont typeface="+mj-lt"/>
              <a:buAutoNum type="arabicPeriod"/>
            </a:pPr>
            <a:endParaRPr lang="cs-CZ" sz="2000" dirty="0"/>
          </a:p>
          <a:p>
            <a:pPr marL="0" indent="0">
              <a:buClr>
                <a:srgbClr val="0070C0"/>
              </a:buClr>
              <a:buNone/>
            </a:pPr>
            <a:r>
              <a:rPr lang="cs-CZ" sz="2000" dirty="0" smtClean="0"/>
              <a:t>Pokud má učitel takto nastavená pravidla, mnohá nekázeň vůbec nevznikne. Pokud ano, nemusí se pokaždé znovu rozhodovat, jak a jestli ji řešit. Má to nastavené v pravidlech. Zároveň nevyvolává v žácích pocit nespravedlnosti. Jsou pro něj i dobrou oporou při jednání s rodiči.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5A7A8740-6FBC-4FEA-A196-085A29ACE6ED}" type="slidenum">
              <a:rPr lang="cs-CZ" smtClean="0"/>
              <a:pPr/>
              <a:t>80</a:t>
            </a:fld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 DOBRÁ PRAVIDLA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891521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4294967295"/>
          </p:nvPr>
        </p:nvSpPr>
        <p:spPr>
          <a:xfrm>
            <a:off x="539552" y="1052736"/>
            <a:ext cx="8064896" cy="547260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57200" indent="-457200">
              <a:buClr>
                <a:srgbClr val="0070C0"/>
              </a:buClr>
              <a:buFont typeface="+mj-lt"/>
              <a:buAutoNum type="arabicPeriod"/>
            </a:pPr>
            <a:r>
              <a:rPr lang="cs-CZ" sz="2000" dirty="0" smtClean="0"/>
              <a:t>JE-LI HŘIŠTĚ MOC MALÉ = MOC PRAVIDEL. Pokud učitel zneužívá svého statusu, nastaví pravidel moc a moc přísně. Zasahuje do osobního prostoru žáka (jak sedí, co má na sobě...), napadá jeho důstojnost (zesměšňuje, ponižuje, útočí), lpí na svém statusu a důstojnosti, víc řeší, než učí. Přirozenou reakcí je buď útěk a strach (a vyhýbání se výuce či jakési podlézání, abych se nestal terčem), nebo útok (pomsta, revolta, napadání učitelova statusu).</a:t>
            </a:r>
          </a:p>
          <a:p>
            <a:pPr marL="457200" indent="-457200">
              <a:buClr>
                <a:srgbClr val="0070C0"/>
              </a:buClr>
              <a:buFont typeface="+mj-lt"/>
              <a:buAutoNum type="arabicPeriod"/>
            </a:pPr>
            <a:r>
              <a:rPr lang="cs-CZ" sz="2000" dirty="0"/>
              <a:t>JE-LI HŘIŠTĚ MOC </a:t>
            </a:r>
            <a:r>
              <a:rPr lang="cs-CZ" sz="2000" dirty="0" smtClean="0"/>
              <a:t>VELKÉ = MÁLO PRAVIDEL. Mantinely nejsou nebo jsou tak široké, že máme přirozenou tendenci je hledat a zkoušet. Co (to) udělá, když... Nekázeň vzniká, protože žáci zkoušejí, co si mohou dovolit, kde už narazí. Tato situace vyvolává pocit nejistoty.</a:t>
            </a:r>
          </a:p>
          <a:p>
            <a:pPr marL="457200" indent="-457200">
              <a:buClr>
                <a:srgbClr val="0070C0"/>
              </a:buClr>
              <a:buFont typeface="+mj-lt"/>
              <a:buAutoNum type="arabicPeriod"/>
            </a:pPr>
            <a:r>
              <a:rPr lang="cs-CZ" sz="2000" dirty="0" smtClean="0"/>
              <a:t>HŘIŠTĚ JE NĚKDY VELKÉ, JINDY MALÉ. Pravidla vznikají a zanikají ad hoc, učitel je nepředvídatelný. Míra jeho přísnosti či mírnosti se proměňuje, obvykle se to projevuje i v hodnocení. Z hlediska žáka je to ohrožující situace, nikdy neví, jak to bude teď... </a:t>
            </a:r>
            <a:r>
              <a:rPr lang="cs-CZ" sz="2000" i="1" dirty="0" smtClean="0"/>
              <a:t>Pokud se vám to stane jako začínajícímu učiteli, je to v pořádku, neměl by se z toho ale stát styl.</a:t>
            </a:r>
            <a:endParaRPr lang="cs-CZ" sz="2000" dirty="0" smtClean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5A7A8740-6FBC-4FEA-A196-085A29ACE6ED}" type="slidenum">
              <a:rPr lang="cs-CZ" smtClean="0"/>
              <a:pPr/>
              <a:t>81</a:t>
            </a:fld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 KDY TO NEFUNGUJE?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770723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1"/>
            <a:ext cx="8136904" cy="648072"/>
          </a:xfrm>
        </p:spPr>
        <p:txBody>
          <a:bodyPr>
            <a:normAutofit fontScale="90000"/>
          </a:bodyPr>
          <a:lstStyle/>
          <a:p>
            <a:r>
              <a:rPr lang="cs-CZ" sz="4000" dirty="0" smtClean="0">
                <a:solidFill>
                  <a:srgbClr val="59B0B9">
                    <a:lumMod val="50000"/>
                  </a:srgbClr>
                </a:solidFill>
              </a:rPr>
              <a:t>PROČ TO NĚKDY NEFUNGUJE</a:t>
            </a:r>
            <a:r>
              <a:rPr lang="cs-CZ" sz="4000" dirty="0">
                <a:solidFill>
                  <a:srgbClr val="59B0B9">
                    <a:lumMod val="50000"/>
                  </a:srgbClr>
                </a:solidFill>
              </a:rPr>
              <a:t>?</a:t>
            </a:r>
            <a:endParaRPr lang="cs-CZ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08720"/>
            <a:ext cx="8712968" cy="5760641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i="1" dirty="0" smtClean="0"/>
              <a:t>Někdy budete zkoušet první poslední a stejně se vám nepodaří žáky získat a udržet ukázněné.</a:t>
            </a:r>
          </a:p>
          <a:p>
            <a:pPr>
              <a:lnSpc>
                <a:spcPct val="150000"/>
              </a:lnSpc>
              <a:buClr>
                <a:schemeClr val="accent6">
                  <a:lumMod val="50000"/>
                </a:schemeClr>
              </a:buClr>
              <a:buFont typeface="Wingdings" pitchFamily="2" charset="2"/>
              <a:buChar char=""/>
            </a:pPr>
            <a:r>
              <a:rPr lang="cs-CZ" dirty="0" smtClean="0"/>
              <a:t>Jsou příliš zvyklí na příkazy a uplatňování moci, takže reagují vzdorovitě, i když na ně netlačíte.</a:t>
            </a:r>
          </a:p>
          <a:p>
            <a:pPr>
              <a:lnSpc>
                <a:spcPct val="150000"/>
              </a:lnSpc>
              <a:buClr>
                <a:schemeClr val="accent6">
                  <a:lumMod val="50000"/>
                </a:schemeClr>
              </a:buClr>
              <a:buFont typeface="Wingdings" pitchFamily="2" charset="2"/>
              <a:buChar char=""/>
            </a:pPr>
            <a:r>
              <a:rPr lang="cs-CZ" dirty="0" smtClean="0"/>
              <a:t>Učitelé s nimi nepracovali či pracovali nevhodně a třída už je „rozjetá“.</a:t>
            </a:r>
          </a:p>
          <a:p>
            <a:pPr>
              <a:lnSpc>
                <a:spcPct val="150000"/>
              </a:lnSpc>
              <a:buClr>
                <a:schemeClr val="accent6">
                  <a:lumMod val="50000"/>
                </a:schemeClr>
              </a:buClr>
              <a:buFont typeface="Wingdings" pitchFamily="2" charset="2"/>
              <a:buChar char=""/>
            </a:pPr>
            <a:r>
              <a:rPr lang="cs-CZ" dirty="0" smtClean="0"/>
              <a:t>Je z vás cítit nejistota či obavy, často ji prozradí neverbální komunikace. (S tím vám může pomoci technika v tomto </a:t>
            </a:r>
            <a:r>
              <a:rPr lang="cs-CZ" dirty="0" smtClean="0">
                <a:hlinkClick r:id="rId2"/>
              </a:rPr>
              <a:t>TED videu</a:t>
            </a:r>
            <a:r>
              <a:rPr lang="cs-CZ" dirty="0" smtClean="0"/>
              <a:t>)</a:t>
            </a:r>
          </a:p>
          <a:p>
            <a:pPr>
              <a:lnSpc>
                <a:spcPct val="150000"/>
              </a:lnSpc>
              <a:buClr>
                <a:schemeClr val="accent6">
                  <a:lumMod val="50000"/>
                </a:schemeClr>
              </a:buClr>
              <a:buFont typeface="Wingdings" pitchFamily="2" charset="2"/>
              <a:buChar char=""/>
            </a:pPr>
            <a:r>
              <a:rPr lang="cs-CZ" dirty="0" smtClean="0"/>
              <a:t>Děláte něco, co třídu či jednotlivce nějak provokuje či popouzí. Ptejte se kolegů, jestli i v jejich hodinách žáci tohle dělají…</a:t>
            </a:r>
          </a:p>
          <a:p>
            <a:pPr>
              <a:lnSpc>
                <a:spcPct val="150000"/>
              </a:lnSpc>
              <a:buClr>
                <a:schemeClr val="accent6">
                  <a:lumMod val="50000"/>
                </a:schemeClr>
              </a:buClr>
              <a:buFont typeface="Wingdings" pitchFamily="2" charset="2"/>
              <a:buChar char=""/>
            </a:pPr>
            <a:r>
              <a:rPr lang="cs-CZ" dirty="0" smtClean="0"/>
              <a:t>Něco jste neodhadli, nesprávně posoudili či vyhodnotili a je to tedy moc/málo náročné, ve špatný čas, nevhodným způsobem…</a:t>
            </a:r>
          </a:p>
          <a:p>
            <a:pPr marL="0" indent="0">
              <a:lnSpc>
                <a:spcPct val="150000"/>
              </a:lnSpc>
              <a:buClr>
                <a:schemeClr val="accent6">
                  <a:lumMod val="50000"/>
                </a:schemeClr>
              </a:buClr>
              <a:buNone/>
            </a:pPr>
            <a:r>
              <a:rPr lang="cs-CZ" i="1" dirty="0" smtClean="0"/>
              <a:t>Pokud tomu věnujete reflexi, řeknete si, co se stalo a proč a co příště lépe, už se vám to nestane.</a:t>
            </a:r>
          </a:p>
        </p:txBody>
      </p:sp>
    </p:spTree>
    <p:extLst>
      <p:ext uri="{BB962C8B-B14F-4D97-AF65-F5344CB8AC3E}">
        <p14:creationId xmlns:p14="http://schemas.microsoft.com/office/powerpoint/2010/main" val="368805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4294967295"/>
          </p:nvPr>
        </p:nvSpPr>
        <p:spPr>
          <a:xfrm>
            <a:off x="539552" y="1196752"/>
            <a:ext cx="7920880" cy="518457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endParaRPr lang="cs-CZ" sz="2800" dirty="0" smtClean="0"/>
          </a:p>
          <a:p>
            <a:pPr>
              <a:buNone/>
            </a:pPr>
            <a:r>
              <a:rPr lang="cs-CZ" sz="2800" dirty="0" smtClean="0"/>
              <a:t>Pokud už nekázeň vznikne, pravidla jsou porušena, musí se „něco“ stát. V ideální situaci přináší porušení pravidel přirozený důsledek (Bez práce nejsou koláče.). Ve škole se snažíme nastavovat k pravidlům takové důsledky, které se nejvíce podobají těm přirozeným. </a:t>
            </a:r>
            <a:endParaRPr lang="cs-CZ" sz="28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5A7A8740-6FBC-4FEA-A196-085A29ACE6ED}" type="slidenum">
              <a:rPr lang="cs-CZ" smtClean="0"/>
              <a:pPr/>
              <a:t>83</a:t>
            </a:fld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 DŮSLEDKY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738678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4294967295"/>
          </p:nvPr>
        </p:nvSpPr>
        <p:spPr>
          <a:xfrm>
            <a:off x="539552" y="1196752"/>
            <a:ext cx="7920880" cy="518457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rgbClr val="002060"/>
              </a:buClr>
            </a:pPr>
            <a:r>
              <a:rPr lang="cs-CZ" dirty="0" smtClean="0"/>
              <a:t>aby souvisely s typem „provinění“, porušení pravidel </a:t>
            </a:r>
            <a:r>
              <a:rPr lang="cs-CZ" sz="1800" dirty="0" smtClean="0"/>
              <a:t>(Když to rozbiješ, tak to oprav.)</a:t>
            </a:r>
          </a:p>
          <a:p>
            <a:pPr>
              <a:buClr>
                <a:srgbClr val="002060"/>
              </a:buClr>
            </a:pPr>
            <a:r>
              <a:rPr lang="cs-CZ" dirty="0" smtClean="0"/>
              <a:t>aby působily preventivně </a:t>
            </a:r>
            <a:r>
              <a:rPr lang="cs-CZ" sz="1800" dirty="0" smtClean="0"/>
              <a:t>(odrazovaly)</a:t>
            </a:r>
          </a:p>
          <a:p>
            <a:pPr>
              <a:buClr>
                <a:srgbClr val="002060"/>
              </a:buClr>
            </a:pPr>
            <a:r>
              <a:rPr lang="cs-CZ" dirty="0" smtClean="0"/>
              <a:t>aby platily vždy </a:t>
            </a:r>
            <a:r>
              <a:rPr lang="cs-CZ" dirty="0"/>
              <a:t>pro </a:t>
            </a:r>
            <a:r>
              <a:rPr lang="cs-CZ" dirty="0" smtClean="0"/>
              <a:t>všechny </a:t>
            </a:r>
            <a:r>
              <a:rPr lang="cs-CZ" sz="1800" dirty="0" smtClean="0"/>
              <a:t>(</a:t>
            </a:r>
            <a:r>
              <a:rPr lang="cs-CZ" sz="1800" dirty="0"/>
              <a:t>a pokud to tak být nemůže, musí být všem jasné, proč to pro někoho nebo někdy neplatí</a:t>
            </a:r>
            <a:r>
              <a:rPr lang="cs-CZ" sz="1800" dirty="0" smtClean="0"/>
              <a:t>) – </a:t>
            </a:r>
            <a:r>
              <a:rPr lang="cs-CZ" dirty="0" smtClean="0"/>
              <a:t>spravedlivé</a:t>
            </a:r>
          </a:p>
          <a:p>
            <a:pPr>
              <a:buClr>
                <a:srgbClr val="002060"/>
              </a:buClr>
            </a:pPr>
            <a:r>
              <a:rPr lang="cs-CZ" dirty="0" smtClean="0"/>
              <a:t>aby přišly co nejdříve</a:t>
            </a:r>
            <a:endParaRPr lang="cs-CZ" dirty="0"/>
          </a:p>
          <a:p>
            <a:pPr>
              <a:buClr>
                <a:srgbClr val="002060"/>
              </a:buClr>
            </a:pPr>
            <a:r>
              <a:rPr lang="cs-CZ" dirty="0" smtClean="0"/>
              <a:t>aby byl přiměřené závažností, časem, obtížností</a:t>
            </a:r>
          </a:p>
          <a:p>
            <a:pPr>
              <a:buClr>
                <a:srgbClr val="002060"/>
              </a:buClr>
            </a:pPr>
            <a:r>
              <a:rPr lang="cs-CZ" dirty="0" smtClean="0"/>
              <a:t>aby vedly k pochopení smyslu pravidel</a:t>
            </a:r>
          </a:p>
          <a:p>
            <a:pPr>
              <a:buClr>
                <a:srgbClr val="002060"/>
              </a:buClr>
            </a:pPr>
            <a:r>
              <a:rPr lang="cs-CZ" dirty="0" smtClean="0"/>
              <a:t>aby neponižovaly</a:t>
            </a:r>
          </a:p>
          <a:p>
            <a:pPr>
              <a:buClr>
                <a:srgbClr val="002060"/>
              </a:buClr>
            </a:pPr>
            <a:r>
              <a:rPr lang="cs-CZ" dirty="0" smtClean="0"/>
              <a:t>aby se nevršily </a:t>
            </a:r>
            <a:r>
              <a:rPr lang="cs-CZ" sz="1800" dirty="0" smtClean="0"/>
              <a:t>(nepřinesení úkolu znamená další úkol atd., až je toho tolik, že to žák „vzdá“)</a:t>
            </a:r>
          </a:p>
          <a:p>
            <a:pPr>
              <a:buClr>
                <a:srgbClr val="002060"/>
              </a:buClr>
            </a:pPr>
            <a:r>
              <a:rPr lang="cs-CZ" sz="1800" dirty="0" smtClean="0"/>
              <a:t>...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5A7A8740-6FBC-4FEA-A196-085A29ACE6ED}" type="slidenum">
              <a:rPr lang="cs-CZ" smtClean="0"/>
              <a:pPr/>
              <a:t>84</a:t>
            </a:fld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 Co chci od DŮSLEDKŮ?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654441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136904" cy="792087"/>
          </a:xfrm>
        </p:spPr>
        <p:txBody>
          <a:bodyPr>
            <a:normAutofit/>
          </a:bodyPr>
          <a:lstStyle/>
          <a:p>
            <a:pPr algn="ctr"/>
            <a:r>
              <a:rPr lang="cs-CZ" sz="36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JAK REAGOVAT NA NEKÁZEŇ?</a:t>
            </a:r>
            <a:endParaRPr lang="cs-CZ" sz="36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67544" y="1196752"/>
            <a:ext cx="8424936" cy="532859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/>
              <a:t>Než si vyberete, co uděláte, uvažujte o tom: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"/>
            </a:pPr>
            <a:r>
              <a:rPr lang="cs-CZ" sz="2400" dirty="0" smtClean="0"/>
              <a:t>Nakolik mi to </a:t>
            </a: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naruší</a:t>
            </a:r>
            <a:r>
              <a:rPr lang="cs-CZ" sz="2400" dirty="0" smtClean="0"/>
              <a:t> hodinu? Budu muset přestat dělat, co dělám? Kolik dalších vyruší? Je to potřeba? (někdy ano)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"/>
            </a:pPr>
            <a:r>
              <a:rPr lang="cs-CZ" sz="2400" dirty="0" smtClean="0"/>
              <a:t>Jak je to </a:t>
            </a: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účinné</a:t>
            </a:r>
            <a:r>
              <a:rPr lang="cs-CZ" sz="2400" dirty="0" smtClean="0"/>
              <a:t>? Jak silný a jak trvalý efekt to bude mít? Nevyvolá nutně protireakci?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"/>
            </a:pPr>
            <a:r>
              <a:rPr lang="cs-CZ" sz="2400" dirty="0" smtClean="0"/>
              <a:t>Je to </a:t>
            </a: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přiměřené</a:t>
            </a:r>
            <a:r>
              <a:rPr lang="cs-CZ" sz="2400" dirty="0" smtClean="0"/>
              <a:t>? Odpovídá má reakce závažnosti či nebezpečnosti porušení pravidel?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"/>
            </a:pPr>
            <a:r>
              <a:rPr lang="cs-CZ" sz="2400" dirty="0" smtClean="0"/>
              <a:t>Je to </a:t>
            </a: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vhodné/etické</a:t>
            </a:r>
            <a:r>
              <a:rPr lang="cs-CZ" sz="2400" dirty="0" smtClean="0"/>
              <a:t>? – ponižuje? zesměšňuje? nálepkuje? frustruje? je zákonný? řekl bych to dospělému?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"/>
            </a:pPr>
            <a:r>
              <a:rPr lang="cs-CZ" sz="2400" dirty="0" smtClean="0"/>
              <a:t>Co tím žáky </a:t>
            </a: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učím</a:t>
            </a:r>
            <a:r>
              <a:rPr lang="cs-CZ" sz="2400" dirty="0" smtClean="0"/>
              <a:t>? Co mu ukazuju?</a:t>
            </a:r>
          </a:p>
          <a:p>
            <a:pPr marL="0" indent="0">
              <a:buClr>
                <a:schemeClr val="accent6">
                  <a:lumMod val="50000"/>
                </a:schemeClr>
              </a:buClr>
              <a:buNone/>
            </a:pPr>
            <a:r>
              <a:rPr lang="cs-CZ" sz="2400" dirty="0" smtClean="0"/>
              <a:t>inspirace v tomto textu: </a:t>
            </a:r>
            <a:r>
              <a:rPr lang="cs-CZ" sz="2400" dirty="0">
                <a:hlinkClick r:id="rId2"/>
              </a:rPr>
              <a:t>http://www.eduin.cz/clanky/proc-prestat-ucit-prikazy-a-instrukcemi-zpusobem-platnym-od-dob-marie-terezie</a:t>
            </a:r>
            <a:r>
              <a:rPr lang="cs-CZ" sz="2400" dirty="0" smtClean="0">
                <a:hlinkClick r:id="rId2"/>
              </a:rPr>
              <a:t>/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82749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136904" cy="792087"/>
          </a:xfrm>
        </p:spPr>
        <p:txBody>
          <a:bodyPr>
            <a:normAutofit/>
          </a:bodyPr>
          <a:lstStyle/>
          <a:p>
            <a:pPr algn="ctr"/>
            <a:r>
              <a:rPr lang="cs-CZ" sz="32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REAKCE NA </a:t>
            </a:r>
            <a:r>
              <a:rPr lang="cs-CZ" sz="28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(nezáměrnou)</a:t>
            </a:r>
            <a:r>
              <a:rPr lang="cs-CZ" sz="32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NEKÁZEŇ</a:t>
            </a:r>
            <a:endParaRPr lang="cs-CZ" sz="32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67544" y="1196752"/>
            <a:ext cx="8424936" cy="532859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Clr>
                <a:schemeClr val="accent2">
                  <a:lumMod val="50000"/>
                </a:schemeClr>
              </a:buClr>
              <a:buNone/>
            </a:pPr>
            <a:r>
              <a:rPr lang="cs-CZ" sz="2800" dirty="0" smtClean="0"/>
              <a:t>Seřazené podle </a:t>
            </a:r>
            <a:r>
              <a:rPr lang="cs-CZ" sz="2800" dirty="0" err="1" smtClean="0"/>
              <a:t>rušivosti</a:t>
            </a:r>
            <a:r>
              <a:rPr lang="cs-CZ" sz="2800" dirty="0" smtClean="0"/>
              <a:t>: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"/>
            </a:pPr>
            <a:r>
              <a:rPr lang="cs-CZ" sz="2800" dirty="0" smtClean="0"/>
              <a:t>oční kontakt, výhrůžný pohled + gesto </a:t>
            </a:r>
            <a:r>
              <a:rPr lang="cs-CZ" sz="2800" dirty="0" smtClean="0">
                <a:sym typeface="Wingdings" panose="05000000000000000000" pitchFamily="2" charset="2"/>
              </a:rPr>
              <a:t>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"/>
            </a:pPr>
            <a:r>
              <a:rPr lang="cs-CZ" sz="2800" dirty="0" smtClean="0">
                <a:sym typeface="Wingdings" panose="05000000000000000000" pitchFamily="2" charset="2"/>
              </a:rPr>
              <a:t>přiblížení se, narušení osobního prostoru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"/>
            </a:pPr>
            <a:r>
              <a:rPr lang="cs-CZ" sz="2800" dirty="0" smtClean="0">
                <a:sym typeface="Wingdings" panose="05000000000000000000" pitchFamily="2" charset="2"/>
              </a:rPr>
              <a:t>změna hlasu, pozice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"/>
            </a:pPr>
            <a:r>
              <a:rPr lang="cs-CZ" sz="2800" dirty="0" smtClean="0">
                <a:sym typeface="Wingdings" panose="05000000000000000000" pitchFamily="2" charset="2"/>
              </a:rPr>
              <a:t>oslovení + přímá otázka (nikoli napomenutí),pokyn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"/>
            </a:pPr>
            <a:r>
              <a:rPr lang="cs-CZ" sz="2800" dirty="0" smtClean="0">
                <a:sym typeface="Wingdings" panose="05000000000000000000" pitchFamily="2" charset="2"/>
              </a:rPr>
              <a:t>selektivní ignorování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"/>
            </a:pPr>
            <a:r>
              <a:rPr lang="cs-CZ" sz="2800" dirty="0" smtClean="0">
                <a:sym typeface="Wingdings" panose="05000000000000000000" pitchFamily="2" charset="2"/>
              </a:rPr>
              <a:t>zaměstnání či změna činnosti 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"/>
            </a:pPr>
            <a:r>
              <a:rPr lang="cs-CZ" sz="2800" dirty="0" smtClean="0">
                <a:sym typeface="Wingdings" panose="05000000000000000000" pitchFamily="2" charset="2"/>
              </a:rPr>
              <a:t>distance či změna prostředí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"/>
            </a:pPr>
            <a:r>
              <a:rPr lang="cs-CZ" sz="2800" dirty="0" smtClean="0">
                <a:sym typeface="Wingdings" panose="05000000000000000000" pitchFamily="2" charset="2"/>
              </a:rPr>
              <a:t>promluva s žákem mezi čtyřma očima </a:t>
            </a:r>
            <a:r>
              <a:rPr lang="cs-CZ" sz="2800" dirty="0" smtClean="0">
                <a:sym typeface="Wingdings"/>
              </a:rPr>
              <a:t></a:t>
            </a:r>
            <a:r>
              <a:rPr lang="cs-CZ" sz="2800" dirty="0" smtClean="0">
                <a:sym typeface="Wingdings" panose="05000000000000000000" pitchFamily="2" charset="2"/>
              </a:rPr>
              <a:t> dohoda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"/>
            </a:pPr>
            <a:r>
              <a:rPr lang="cs-CZ" sz="2800" dirty="0" smtClean="0">
                <a:sym typeface="Wingdings" panose="05000000000000000000" pitchFamily="2" charset="2"/>
              </a:rPr>
              <a:t>spolupráce s rodiči, kolegy a odborníky</a:t>
            </a:r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202434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136904" cy="792087"/>
          </a:xfrm>
        </p:spPr>
        <p:txBody>
          <a:bodyPr>
            <a:normAutofit/>
          </a:bodyPr>
          <a:lstStyle/>
          <a:p>
            <a:pPr algn="ctr"/>
            <a:r>
              <a:rPr lang="cs-CZ" sz="32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PROČ NEFUNGUJE...?</a:t>
            </a:r>
            <a:endParaRPr lang="cs-CZ" sz="32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67544" y="1052736"/>
            <a:ext cx="8424936" cy="5472609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0" indent="0">
              <a:buClr>
                <a:schemeClr val="accent2">
                  <a:lumMod val="50000"/>
                </a:schemeClr>
              </a:buClr>
              <a:buNone/>
            </a:pPr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plané VYHROŽOVÁNÍ</a:t>
            </a:r>
          </a:p>
          <a:p>
            <a:pPr marL="0" indent="0">
              <a:buClr>
                <a:schemeClr val="accent2">
                  <a:lumMod val="50000"/>
                </a:schemeClr>
              </a:buClr>
              <a:buNone/>
            </a:pPr>
            <a:r>
              <a:rPr lang="cs-CZ" dirty="0" smtClean="0"/>
              <a:t>Výhrůžka může být funkční, pouze pokud je/může být naplněna.</a:t>
            </a:r>
          </a:p>
          <a:p>
            <a:pPr marL="0" indent="0">
              <a:buClr>
                <a:schemeClr val="accent2">
                  <a:lumMod val="50000"/>
                </a:schemeClr>
              </a:buClr>
              <a:buNone/>
            </a:pPr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KŘIK</a:t>
            </a:r>
          </a:p>
          <a:p>
            <a:pPr marL="0" indent="0">
              <a:buClr>
                <a:schemeClr val="accent2">
                  <a:lumMod val="50000"/>
                </a:schemeClr>
              </a:buClr>
              <a:buNone/>
            </a:pPr>
            <a:r>
              <a:rPr lang="cs-CZ" dirty="0" smtClean="0"/>
              <a:t>Je-li častý, žáci si zvyknou a přestanou ho vnímat varovně. Zároveň ho mohou vnímat jako signál toho, že učitel situaci nezvládá.</a:t>
            </a:r>
          </a:p>
          <a:p>
            <a:pPr marL="0" indent="0">
              <a:buClr>
                <a:schemeClr val="accent2">
                  <a:lumMod val="50000"/>
                </a:schemeClr>
              </a:buClr>
              <a:buNone/>
            </a:pPr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POZNÁMKA</a:t>
            </a:r>
          </a:p>
          <a:p>
            <a:pPr marL="0" indent="0">
              <a:buClr>
                <a:schemeClr val="accent2">
                  <a:lumMod val="50000"/>
                </a:schemeClr>
              </a:buClr>
              <a:buNone/>
            </a:pPr>
            <a:r>
              <a:rPr lang="cs-CZ" dirty="0" smtClean="0"/>
              <a:t>Pokud poznámka obsahuje pouze popis žákova chování ve škole, s nímž nemohou rodiče nic dělat, také nic neudělají. Poznámka má smysl, pokud rodiče žádáme o něco, co může žákovi ve škole pomoci. Má-li mít poznámka varovnou funkci, musí to být ojedinělé opatření.</a:t>
            </a:r>
          </a:p>
          <a:p>
            <a:pPr marL="0" indent="0">
              <a:buClr>
                <a:schemeClr val="accent2">
                  <a:lumMod val="50000"/>
                </a:schemeClr>
              </a:buClr>
              <a:buNone/>
            </a:pPr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CITOVÉ VYDÍRÁNÍ</a:t>
            </a:r>
          </a:p>
          <a:p>
            <a:pPr marL="0" indent="0">
              <a:buClr>
                <a:schemeClr val="accent2">
                  <a:lumMod val="50000"/>
                </a:schemeClr>
              </a:buClr>
              <a:buNone/>
            </a:pPr>
            <a:r>
              <a:rPr lang="cs-CZ" dirty="0" smtClean="0"/>
              <a:t>Je spíše projevem učitelovy slabosti a bezmoci. Pokud ve třídě vládne oboustranný respekt, žáci jsou empatičtí přirozeně.</a:t>
            </a:r>
          </a:p>
          <a:p>
            <a:pPr marL="0" indent="0">
              <a:buClr>
                <a:schemeClr val="accent2">
                  <a:lumMod val="50000"/>
                </a:schemeClr>
              </a:buClr>
              <a:buNone/>
            </a:pPr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KOLEKTIVNÍ TREST</a:t>
            </a:r>
          </a:p>
          <a:p>
            <a:pPr marL="0" indent="0">
              <a:buClr>
                <a:schemeClr val="accent2">
                  <a:lumMod val="50000"/>
                </a:schemeClr>
              </a:buClr>
              <a:buNone/>
            </a:pPr>
            <a:r>
              <a:rPr lang="cs-CZ" dirty="0" smtClean="0"/>
              <a:t>Může následovat pouze po kolektivním „provinění“.  Jinak vyvolává pocit nespravedlnosti a „lynč“ provinilce.</a:t>
            </a:r>
          </a:p>
          <a:p>
            <a:pPr marL="0" indent="0">
              <a:buClr>
                <a:schemeClr val="accent2">
                  <a:lumMod val="50000"/>
                </a:schemeClr>
              </a:buClr>
              <a:buNone/>
            </a:pPr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IRONICKÉ „SETŘENÍ“</a:t>
            </a:r>
          </a:p>
          <a:p>
            <a:pPr marL="0" indent="0">
              <a:buClr>
                <a:schemeClr val="accent2">
                  <a:lumMod val="50000"/>
                </a:schemeClr>
              </a:buClr>
              <a:buNone/>
            </a:pPr>
            <a:r>
              <a:rPr lang="cs-CZ" dirty="0" smtClean="0"/>
              <a:t>Obvykle napadá důstojnost žáka. A přesto, že ho možná v danou chvíli „</a:t>
            </a:r>
            <a:r>
              <a:rPr lang="cs-CZ" dirty="0"/>
              <a:t>usadí</a:t>
            </a:r>
            <a:r>
              <a:rPr lang="cs-CZ" dirty="0" smtClean="0"/>
              <a:t>“, je pravděpodobné, že se nám jindy „vrátí“.</a:t>
            </a:r>
          </a:p>
        </p:txBody>
      </p:sp>
    </p:spTree>
    <p:extLst>
      <p:ext uri="{BB962C8B-B14F-4D97-AF65-F5344CB8AC3E}">
        <p14:creationId xmlns:p14="http://schemas.microsoft.com/office/powerpoint/2010/main" val="216768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4294967295"/>
          </p:nvPr>
        </p:nvSpPr>
        <p:spPr>
          <a:xfrm>
            <a:off x="539552" y="1196752"/>
            <a:ext cx="8064896" cy="5328592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buClr>
                <a:srgbClr val="002060"/>
              </a:buClr>
            </a:pPr>
            <a:r>
              <a:rPr lang="cs-CZ" sz="2000" dirty="0" smtClean="0">
                <a:solidFill>
                  <a:srgbClr val="002060"/>
                </a:solidFill>
              </a:rPr>
              <a:t>Zmapovat</a:t>
            </a:r>
            <a:r>
              <a:rPr lang="cs-CZ" sz="2000" dirty="0" smtClean="0"/>
              <a:t> si pro sebe </a:t>
            </a:r>
            <a:r>
              <a:rPr lang="cs-CZ" sz="2000" dirty="0" smtClean="0">
                <a:solidFill>
                  <a:srgbClr val="002060"/>
                </a:solidFill>
              </a:rPr>
              <a:t>situace</a:t>
            </a:r>
            <a:r>
              <a:rPr lang="cs-CZ" sz="2000" dirty="0" smtClean="0"/>
              <a:t>, které mne popouzejí, rozčilují apod. více než jiné. Zapátrat po důvodech a rozhodnout se, nakolik jsou relevantní.</a:t>
            </a:r>
          </a:p>
          <a:p>
            <a:pPr>
              <a:buClr>
                <a:srgbClr val="002060"/>
              </a:buClr>
            </a:pPr>
            <a:r>
              <a:rPr lang="cs-CZ" sz="2000" dirty="0" smtClean="0"/>
              <a:t>Pochopit, že to </a:t>
            </a:r>
            <a:r>
              <a:rPr lang="cs-CZ" sz="2000" dirty="0">
                <a:solidFill>
                  <a:srgbClr val="002060"/>
                </a:solidFill>
              </a:rPr>
              <a:t>není osobní</a:t>
            </a:r>
            <a:r>
              <a:rPr lang="cs-CZ" sz="2000" dirty="0"/>
              <a:t>, že žáci neútočí na vás, </a:t>
            </a:r>
            <a:r>
              <a:rPr lang="cs-CZ" sz="2000" dirty="0" smtClean="0"/>
              <a:t>ale na vaši pozici, status, sociální roli ze pozice své sociální role žáka, studenta... </a:t>
            </a:r>
          </a:p>
          <a:p>
            <a:pPr>
              <a:buClr>
                <a:srgbClr val="002060"/>
              </a:buClr>
            </a:pPr>
            <a:r>
              <a:rPr lang="cs-CZ" sz="2000" dirty="0" smtClean="0"/>
              <a:t>Chápejte to tak, že nenechat se rozhodit, zachovat klid je součástí vaší profesionality. </a:t>
            </a:r>
          </a:p>
          <a:p>
            <a:pPr>
              <a:buClr>
                <a:srgbClr val="002060"/>
              </a:buClr>
            </a:pPr>
            <a:r>
              <a:rPr lang="cs-CZ" sz="2000" dirty="0" smtClean="0"/>
              <a:t>Pokud se děje něco emočně zátěžového, </a:t>
            </a:r>
            <a:r>
              <a:rPr lang="cs-CZ" sz="2000" dirty="0" smtClean="0">
                <a:solidFill>
                  <a:srgbClr val="002060"/>
                </a:solidFill>
              </a:rPr>
              <a:t>nenechat se emocemi ovládnout</a:t>
            </a:r>
            <a:r>
              <a:rPr lang="cs-CZ" sz="2000" dirty="0" smtClean="0"/>
              <a:t>, nenechat je rozhodovat (napočítat si do deseti, na chvíli odejít z místnosti apod.)</a:t>
            </a:r>
          </a:p>
          <a:p>
            <a:pPr>
              <a:buClr>
                <a:srgbClr val="002060"/>
              </a:buClr>
            </a:pPr>
            <a:r>
              <a:rPr lang="cs-CZ" sz="2000" dirty="0" smtClean="0"/>
              <a:t>Nejste-li si jistí, že zvládnete situaci vyřešit na místě, </a:t>
            </a:r>
            <a:r>
              <a:rPr lang="cs-CZ" sz="2000" dirty="0" smtClean="0">
                <a:solidFill>
                  <a:srgbClr val="002060"/>
                </a:solidFill>
              </a:rPr>
              <a:t>odložte</a:t>
            </a:r>
            <a:r>
              <a:rPr lang="cs-CZ" sz="2000" dirty="0" smtClean="0"/>
              <a:t> její </a:t>
            </a:r>
            <a:r>
              <a:rPr lang="cs-CZ" sz="2000" dirty="0" smtClean="0">
                <a:solidFill>
                  <a:srgbClr val="002060"/>
                </a:solidFill>
              </a:rPr>
              <a:t>řešení </a:t>
            </a:r>
            <a:r>
              <a:rPr lang="cs-CZ" sz="2000" dirty="0" smtClean="0"/>
              <a:t>po hodině, po vyučování, dá vám to čas vychladnout a rozmyslet se.</a:t>
            </a:r>
          </a:p>
          <a:p>
            <a:pPr>
              <a:buClr>
                <a:srgbClr val="002060"/>
              </a:buClr>
            </a:pPr>
            <a:r>
              <a:rPr lang="cs-CZ" sz="2000" dirty="0" smtClean="0"/>
              <a:t>Pokud v afektu uděláte něco, na co nejste pyšní, </a:t>
            </a:r>
            <a:r>
              <a:rPr lang="cs-CZ" sz="2000" dirty="0" smtClean="0">
                <a:solidFill>
                  <a:srgbClr val="002060"/>
                </a:solidFill>
              </a:rPr>
              <a:t>omluvte se.</a:t>
            </a:r>
          </a:p>
          <a:p>
            <a:pPr>
              <a:buClr>
                <a:srgbClr val="002060"/>
              </a:buClr>
            </a:pPr>
            <a:r>
              <a:rPr lang="cs-CZ" sz="2000" dirty="0" smtClean="0"/>
              <a:t>Najděte si způsob, jak v sobě negativní emoce neshromažďovat, jak je co nejdříve odvětrat, abyste mohli začínat s „čistým stolem“.</a:t>
            </a:r>
          </a:p>
          <a:p>
            <a:pPr>
              <a:buClr>
                <a:srgbClr val="002060"/>
              </a:buClr>
            </a:pPr>
            <a:r>
              <a:rPr lang="cs-CZ" sz="2000" dirty="0" smtClean="0"/>
              <a:t>Výše uvedené neznamená, že se nemůžete rozzlobit, naštvat, urazit, dojmout, radovat... Učitel není robot a </a:t>
            </a:r>
            <a:r>
              <a:rPr lang="cs-CZ" sz="2000" dirty="0" smtClean="0">
                <a:solidFill>
                  <a:srgbClr val="002060"/>
                </a:solidFill>
              </a:rPr>
              <a:t>projevování emocí </a:t>
            </a:r>
            <a:r>
              <a:rPr lang="cs-CZ" sz="2000" dirty="0" smtClean="0"/>
              <a:t>je součástí jeho výchovného působení. Neměly by vás ale ovládnout a rozhodovat za vás.</a:t>
            </a:r>
          </a:p>
          <a:p>
            <a:pPr>
              <a:buClr>
                <a:srgbClr val="002060"/>
              </a:buClr>
            </a:pPr>
            <a:endParaRPr lang="cs-CZ" sz="2000" dirty="0" smtClean="0"/>
          </a:p>
          <a:p>
            <a:pPr>
              <a:buClr>
                <a:srgbClr val="002060"/>
              </a:buClr>
            </a:pPr>
            <a:endParaRPr lang="cs-CZ" sz="2000" dirty="0" smtClean="0"/>
          </a:p>
          <a:p>
            <a:pPr>
              <a:buClr>
                <a:srgbClr val="002060"/>
              </a:buClr>
            </a:pPr>
            <a:endParaRPr lang="cs-CZ" sz="2000" dirty="0" smtClean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5A7A8740-6FBC-4FEA-A196-085A29ACE6ED}" type="slidenum">
              <a:rPr lang="cs-CZ" smtClean="0"/>
              <a:pPr/>
              <a:t>88</a:t>
            </a:fld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cs-CZ" sz="4000" dirty="0" smtClean="0">
                <a:solidFill>
                  <a:schemeClr val="accent2">
                    <a:lumMod val="50000"/>
                  </a:schemeClr>
                </a:solidFill>
              </a:rPr>
              <a:t>Jak zvládnout vlastní </a:t>
            </a:r>
            <a:r>
              <a:rPr lang="cs-CZ" sz="3600" dirty="0" smtClean="0">
                <a:solidFill>
                  <a:schemeClr val="accent2">
                    <a:lumMod val="50000"/>
                  </a:schemeClr>
                </a:solidFill>
              </a:rPr>
              <a:t>(negativní) </a:t>
            </a:r>
            <a:r>
              <a:rPr lang="cs-CZ" sz="4000" dirty="0" smtClean="0">
                <a:solidFill>
                  <a:schemeClr val="accent2">
                    <a:lumMod val="50000"/>
                  </a:schemeClr>
                </a:solidFill>
              </a:rPr>
              <a:t>emoce?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190366212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9"/>
            <a:ext cx="8352928" cy="648072"/>
          </a:xfrm>
        </p:spPr>
        <p:txBody>
          <a:bodyPr/>
          <a:lstStyle/>
          <a:p>
            <a:pPr algn="ctr"/>
            <a:r>
              <a:rPr lang="cs-CZ" sz="2400" dirty="0" smtClean="0">
                <a:solidFill>
                  <a:schemeClr val="accent2">
                    <a:lumMod val="50000"/>
                  </a:schemeClr>
                </a:solidFill>
              </a:rPr>
              <a:t>DOPORUČENÉ ČTENÍ</a:t>
            </a:r>
            <a:endParaRPr lang="cs-CZ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052736"/>
            <a:ext cx="8136904" cy="561662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400" dirty="0" smtClean="0">
                <a:solidFill>
                  <a:srgbClr val="0070C0"/>
                </a:solidFill>
              </a:rPr>
              <a:t>1</a:t>
            </a:r>
            <a:r>
              <a:rPr lang="cs-CZ" sz="2000" dirty="0" smtClean="0">
                <a:solidFill>
                  <a:srgbClr val="0070C0"/>
                </a:solidFill>
              </a:rPr>
              <a:t>. </a:t>
            </a:r>
            <a:r>
              <a:rPr lang="cs-CZ" sz="2000" b="1" dirty="0" smtClean="0">
                <a:solidFill>
                  <a:srgbClr val="0070C0"/>
                </a:solidFill>
              </a:rPr>
              <a:t>ČTĚTE</a:t>
            </a:r>
            <a:r>
              <a:rPr lang="cs-CZ" sz="2000" dirty="0">
                <a:solidFill>
                  <a:srgbClr val="0070C0"/>
                </a:solidFill>
              </a:rPr>
              <a:t>!</a:t>
            </a:r>
            <a:r>
              <a:rPr lang="cs-CZ" sz="2000" dirty="0" smtClean="0">
                <a:solidFill>
                  <a:srgbClr val="0070C0"/>
                </a:solidFill>
              </a:rPr>
              <a:t> Čtěte jakékoli texty o výchově, vzdělávání, psychologii, podnítí to totiž vaše vlastní uvažování, ujasníte si vlastní stanoviska, najdete si argumenty pro svůj způsob práce s dětmi, můžete uvažovat o tom, jak něco dělat lépe, a to všechno je prevencí vyhoření, zklamání, stereotypu.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0070C0"/>
                </a:solidFill>
              </a:rPr>
              <a:t>	</a:t>
            </a:r>
            <a:r>
              <a:rPr lang="cs-CZ" sz="2000" i="1" dirty="0" smtClean="0">
                <a:solidFill>
                  <a:srgbClr val="0070C0"/>
                </a:solidFill>
              </a:rPr>
              <a:t>Najděte a zařiďte si pro tyto účely zdroj, kanál, který vám bude texty sám nabízet – Učitelské noviny, týdenní souhrn k událostem ve vzdělávání </a:t>
            </a:r>
            <a:r>
              <a:rPr lang="cs-CZ" sz="2000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bEDUin</a:t>
            </a:r>
            <a:r>
              <a:rPr lang="cs-CZ" sz="20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cs-CZ" sz="2000" i="1" dirty="0" smtClean="0">
                <a:solidFill>
                  <a:srgbClr val="0070C0"/>
                </a:solidFill>
              </a:rPr>
              <a:t>FB stránky </a:t>
            </a:r>
            <a:r>
              <a:rPr lang="cs-CZ" sz="2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Zážitková pedagogika</a:t>
            </a:r>
            <a:r>
              <a:rPr lang="cs-CZ" sz="2000" i="1" dirty="0">
                <a:solidFill>
                  <a:srgbClr val="0070C0"/>
                </a:solidFill>
              </a:rPr>
              <a:t>, </a:t>
            </a:r>
            <a:r>
              <a:rPr lang="cs-CZ" sz="20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SvobodaUčení.cz</a:t>
            </a:r>
            <a:r>
              <a:rPr lang="cs-CZ" sz="2000" i="1" dirty="0" smtClean="0">
                <a:solidFill>
                  <a:srgbClr val="0070C0"/>
                </a:solidFill>
              </a:rPr>
              <a:t>, TED (</a:t>
            </a:r>
            <a:r>
              <a:rPr lang="cs-CZ" sz="2000" i="1" dirty="0" err="1" smtClean="0">
                <a:solidFill>
                  <a:srgbClr val="0070C0"/>
                </a:solidFill>
              </a:rPr>
              <a:t>esp</a:t>
            </a:r>
            <a:r>
              <a:rPr lang="cs-CZ" sz="2000" i="1" dirty="0" smtClean="0">
                <a:solidFill>
                  <a:srgbClr val="0070C0"/>
                </a:solidFill>
              </a:rPr>
              <a:t>. </a:t>
            </a:r>
            <a:r>
              <a:rPr lang="cs-CZ" sz="20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TED-Ed</a:t>
            </a:r>
            <a:r>
              <a:rPr lang="cs-CZ" sz="2000" i="1" dirty="0" smtClean="0">
                <a:solidFill>
                  <a:srgbClr val="0070C0"/>
                </a:solidFill>
              </a:rPr>
              <a:t>) či cokoli jiného názorově blízkého.</a:t>
            </a:r>
            <a:endParaRPr lang="cs-CZ" sz="20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cs-CZ" sz="1400" dirty="0" smtClean="0">
                <a:solidFill>
                  <a:srgbClr val="0070C0"/>
                </a:solidFill>
              </a:rPr>
              <a:t>2</a:t>
            </a:r>
            <a:r>
              <a:rPr lang="cs-CZ" sz="1400" dirty="0" smtClean="0">
                <a:solidFill>
                  <a:srgbClr val="0070C0"/>
                </a:solidFill>
              </a:rPr>
              <a:t>. Kdybyste chtěli knihu, můžete si vybrat jednu z těchto: </a:t>
            </a:r>
          </a:p>
          <a:p>
            <a:pPr marL="0" indent="0">
              <a:buNone/>
            </a:pPr>
            <a:r>
              <a:rPr lang="cs-CZ" sz="2000" dirty="0" err="1" smtClean="0">
                <a:solidFill>
                  <a:srgbClr val="002060"/>
                </a:solidFill>
              </a:rPr>
              <a:t>Chris</a:t>
            </a:r>
            <a:r>
              <a:rPr lang="cs-CZ" sz="2000" dirty="0" smtClean="0">
                <a:solidFill>
                  <a:srgbClr val="002060"/>
                </a:solidFill>
              </a:rPr>
              <a:t> </a:t>
            </a:r>
            <a:r>
              <a:rPr lang="cs-CZ" sz="2000" dirty="0" err="1" smtClean="0">
                <a:solidFill>
                  <a:srgbClr val="002060"/>
                </a:solidFill>
              </a:rPr>
              <a:t>Kyriacou</a:t>
            </a:r>
            <a:r>
              <a:rPr lang="cs-CZ" sz="2000" dirty="0" smtClean="0">
                <a:solidFill>
                  <a:srgbClr val="002060"/>
                </a:solidFill>
              </a:rPr>
              <a:t>: Klíčové dovednosti učitele </a:t>
            </a:r>
            <a:r>
              <a:rPr lang="cs-CZ" sz="2000" i="1" dirty="0" smtClean="0">
                <a:solidFill>
                  <a:srgbClr val="002060"/>
                </a:solidFill>
              </a:rPr>
              <a:t>Cesty k lepšímu vyučování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rgbClr val="0070C0"/>
                </a:solidFill>
              </a:rPr>
              <a:t>Marek Herman: Najděte si svého marťana …</a:t>
            </a:r>
            <a:r>
              <a:rPr lang="cs-CZ" sz="2000" i="1" dirty="0" smtClean="0">
                <a:solidFill>
                  <a:srgbClr val="0070C0"/>
                </a:solidFill>
              </a:rPr>
              <a:t> co jste kdy chtěli vědět o psychologii, ale ve škole vám to neřekli… 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rgbClr val="002060"/>
                </a:solidFill>
              </a:rPr>
              <a:t>Pavel Kopřiva, </a:t>
            </a:r>
            <a:r>
              <a:rPr lang="cs-CZ" sz="2000" dirty="0">
                <a:solidFill>
                  <a:srgbClr val="002060"/>
                </a:solidFill>
              </a:rPr>
              <a:t>Jana </a:t>
            </a:r>
            <a:r>
              <a:rPr lang="cs-CZ" sz="2000" dirty="0" smtClean="0">
                <a:solidFill>
                  <a:srgbClr val="002060"/>
                </a:solidFill>
              </a:rPr>
              <a:t>Nováčková: </a:t>
            </a:r>
            <a:r>
              <a:rPr lang="cs-CZ" sz="2000" dirty="0">
                <a:solidFill>
                  <a:srgbClr val="002060"/>
                </a:solidFill>
              </a:rPr>
              <a:t>Respektovat a být </a:t>
            </a:r>
            <a:r>
              <a:rPr lang="cs-CZ" sz="2000" dirty="0" smtClean="0">
                <a:solidFill>
                  <a:srgbClr val="002060"/>
                </a:solidFill>
              </a:rPr>
              <a:t>respektován 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0070C0"/>
                </a:solidFill>
              </a:rPr>
              <a:t>Tom </a:t>
            </a:r>
            <a:r>
              <a:rPr lang="cs-CZ" sz="2000" dirty="0" err="1" smtClean="0">
                <a:solidFill>
                  <a:srgbClr val="0070C0"/>
                </a:solidFill>
              </a:rPr>
              <a:t>Hodgkinson</a:t>
            </a:r>
            <a:r>
              <a:rPr lang="cs-CZ" sz="2000" dirty="0" smtClean="0">
                <a:solidFill>
                  <a:srgbClr val="0070C0"/>
                </a:solidFill>
              </a:rPr>
              <a:t>: Líný rodič </a:t>
            </a:r>
            <a:r>
              <a:rPr lang="cs-CZ" sz="2000" i="1" dirty="0" smtClean="0">
                <a:solidFill>
                  <a:srgbClr val="0070C0"/>
                </a:solidFill>
              </a:rPr>
              <a:t>Lenošením </a:t>
            </a:r>
            <a:r>
              <a:rPr lang="cs-CZ" sz="2000" i="1" dirty="0">
                <a:solidFill>
                  <a:srgbClr val="0070C0"/>
                </a:solidFill>
              </a:rPr>
              <a:t>a nečinností k lepšímu </a:t>
            </a:r>
            <a:r>
              <a:rPr lang="cs-CZ" sz="2000" i="1" dirty="0" smtClean="0">
                <a:solidFill>
                  <a:srgbClr val="0070C0"/>
                </a:solidFill>
              </a:rPr>
              <a:t>rodičovství</a:t>
            </a:r>
          </a:p>
          <a:p>
            <a:pPr marL="0" indent="0">
              <a:buNone/>
            </a:pPr>
            <a:r>
              <a:rPr lang="cs-CZ" sz="2000" dirty="0" err="1" smtClean="0">
                <a:solidFill>
                  <a:srgbClr val="002060"/>
                </a:solidFill>
              </a:rPr>
              <a:t>Kathy</a:t>
            </a:r>
            <a:r>
              <a:rPr lang="cs-CZ" sz="2000" dirty="0" smtClean="0">
                <a:solidFill>
                  <a:srgbClr val="002060"/>
                </a:solidFill>
              </a:rPr>
              <a:t> </a:t>
            </a:r>
            <a:r>
              <a:rPr lang="cs-CZ" sz="2000" dirty="0" err="1" smtClean="0">
                <a:solidFill>
                  <a:srgbClr val="002060"/>
                </a:solidFill>
              </a:rPr>
              <a:t>Paterson</a:t>
            </a:r>
            <a:r>
              <a:rPr lang="cs-CZ" sz="2000" dirty="0" smtClean="0">
                <a:solidFill>
                  <a:srgbClr val="002060"/>
                </a:solidFill>
              </a:rPr>
              <a:t>: Motivační </a:t>
            </a:r>
            <a:r>
              <a:rPr lang="cs-CZ" sz="2000" dirty="0" err="1" smtClean="0">
                <a:solidFill>
                  <a:srgbClr val="002060"/>
                </a:solidFill>
              </a:rPr>
              <a:t>tříminutovky</a:t>
            </a:r>
            <a:r>
              <a:rPr lang="cs-CZ" sz="2000" dirty="0" smtClean="0">
                <a:solidFill>
                  <a:srgbClr val="002060"/>
                </a:solidFill>
              </a:rPr>
              <a:t>. </a:t>
            </a:r>
            <a:r>
              <a:rPr lang="cs-CZ" sz="2000" i="1" dirty="0" smtClean="0">
                <a:solidFill>
                  <a:srgbClr val="002060"/>
                </a:solidFill>
              </a:rPr>
              <a:t>Přes 100 jednoduchých cvičení k aktivizaci skupiny.</a:t>
            </a:r>
            <a:endParaRPr lang="cs-CZ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86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3707904" y="5085184"/>
            <a:ext cx="5120640" cy="1476375"/>
          </a:xfrm>
        </p:spPr>
        <p:txBody>
          <a:bodyPr/>
          <a:lstStyle/>
          <a:p>
            <a:r>
              <a:rPr lang="cs-CZ" b="1" dirty="0"/>
              <a:t>Práce s osobním cílem</a:t>
            </a:r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Jak vytvářet a  posilovat vnitřní motivaci žáků</a:t>
            </a:r>
            <a:br>
              <a:rPr lang="cs-CZ" b="1" dirty="0"/>
            </a:br>
            <a:r>
              <a:rPr lang="cs-CZ" b="1" dirty="0"/>
              <a:t> </a:t>
            </a:r>
            <a:br>
              <a:rPr lang="cs-CZ" b="1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968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TC101790493[[fn=Malé pracoviště, domácnost (SoHo)]]</Template>
  <TotalTime>850</TotalTime>
  <Words>6493</Words>
  <Application>Microsoft Office PowerPoint</Application>
  <PresentationFormat>Předvádění na obrazovce (4:3)</PresentationFormat>
  <Paragraphs>732</Paragraphs>
  <Slides>89</Slides>
  <Notes>23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89</vt:i4>
      </vt:variant>
    </vt:vector>
  </HeadingPairs>
  <TitlesOfParts>
    <vt:vector size="90" baseType="lpstr">
      <vt:lpstr>Soho</vt:lpstr>
      <vt:lpstr>Pedagogická psychologie</vt:lpstr>
      <vt:lpstr>cíl předmětu</vt:lpstr>
      <vt:lpstr>NAVRHOVANÁ TÉMATA</vt:lpstr>
      <vt:lpstr>TÉMATA ke kolokviu</vt:lpstr>
      <vt:lpstr>PODMÍNKY ZAKONČENÍ PŘEDMĚTU</vt:lpstr>
      <vt:lpstr>ZADÁNÍ 1. domácího úkolu</vt:lpstr>
      <vt:lpstr>ZADÁNÍ 2. domácího úkolu</vt:lpstr>
      <vt:lpstr>Zadání na 30.4. 2016</vt:lpstr>
      <vt:lpstr>Jak vytvářet a  posilovat vnitřní motivaci žáků   </vt:lpstr>
      <vt:lpstr>„Vědomě učíme to, co víme, nevědomě to, co jsme.“</vt:lpstr>
      <vt:lpstr>ZDROJE JISTOTY, STABILITY</vt:lpstr>
      <vt:lpstr>Pedagog a sebepoznání</vt:lpstr>
      <vt:lpstr>Co potřebuju vědět o sobě?</vt:lpstr>
      <vt:lpstr>Pyramida potřeb podle Maslowa</vt:lpstr>
      <vt:lpstr>Pyramida potřeb podle Maslowa</vt:lpstr>
      <vt:lpstr>Neuspokojení potřeb</vt:lpstr>
      <vt:lpstr>Co z toho vyplývá pro výuku?</vt:lpstr>
      <vt:lpstr>Proč jste se někdy v životě učili něco, co jste se učit nemuseli?</vt:lpstr>
      <vt:lpstr>Jak funguje mozek?</vt:lpstr>
      <vt:lpstr>MOTIVACE A UČENÍ</vt:lpstr>
      <vt:lpstr>Jaká by měla být škola, do které byste chodili, i kdybyste nemuseli?</vt:lpstr>
      <vt:lpstr>3 S vnitřní motivace k učení</vt:lpstr>
      <vt:lpstr>MOTIVACE</vt:lpstr>
      <vt:lpstr>Prezentace aplikace PowerPoint</vt:lpstr>
      <vt:lpstr>VNĚJŠÍ MOTIVACE</vt:lpstr>
      <vt:lpstr>Co umožňuje svoboda při učení (se)</vt:lpstr>
      <vt:lpstr>Učení se bez školy umožňuje</vt:lpstr>
      <vt:lpstr>Svobodné vzdělávání - unschooling</vt:lpstr>
      <vt:lpstr>Co musí dělat člověk, který se vzdělává mimo školu.</vt:lpstr>
      <vt:lpstr>Freud o svobodě a zodpovědnosti</vt:lpstr>
      <vt:lpstr>Motivace +</vt:lpstr>
      <vt:lpstr>Jak to může fungovat v praxi?</vt:lpstr>
      <vt:lpstr>Co to znamená pro učitele?</vt:lpstr>
      <vt:lpstr>stanovování cílů</vt:lpstr>
      <vt:lpstr>1. FÁZE ROZHODNUTÍ + Kde se vezme cíl? </vt:lpstr>
      <vt:lpstr>2. FORMULOVÁNÍ CÍLE</vt:lpstr>
      <vt:lpstr>DOBŘE STANOVENÝ CÍL</vt:lpstr>
      <vt:lpstr>3. CO SE MUSÍ STÁT?</vt:lpstr>
      <vt:lpstr>5. Kdo mi pomůže?</vt:lpstr>
      <vt:lpstr>6. Plán</vt:lpstr>
      <vt:lpstr>7. PRVNÍ KROK</vt:lpstr>
      <vt:lpstr>Práce s cílem jako motivací („koučování“)</vt:lpstr>
      <vt:lpstr>RODIČE A ŠKOLA</vt:lpstr>
      <vt:lpstr>OTÁZKY KOLEM SPOLUPRÁCE S RODIČI</vt:lpstr>
      <vt:lpstr>KDE TO „VÁZNE“?</vt:lpstr>
      <vt:lpstr>DOPORUČENÍ PRO SPOLUPRÁCI S RODIČI</vt:lpstr>
      <vt:lpstr>DOPORUČENÍ PRO SPOLUPRÁCI S RODIČI I</vt:lpstr>
      <vt:lpstr>DOPORUČENÍ PRO SPOLUPRÁCI S RODIČI II</vt:lpstr>
      <vt:lpstr>rodič jako partner</vt:lpstr>
      <vt:lpstr>* příklad každotýdenní zprávy rodičům od vyučující</vt:lpstr>
      <vt:lpstr>5 rad pro rodiče a 5 rad pro učitele, jak dobře zvládnout vzájemnou komunikaci a spolupráci</vt:lpstr>
      <vt:lpstr>Třídní schůzky</vt:lpstr>
      <vt:lpstr>SPOLUPRÁCE S RODIČI</vt:lpstr>
      <vt:lpstr>vědomé řízení třídy</vt:lpstr>
      <vt:lpstr>Vědomé neřízení třídy?</vt:lpstr>
      <vt:lpstr>Jaké činnosti řízení třídy zahrnuje?</vt:lpstr>
      <vt:lpstr>Styl řízení třídy záleží na tom…</vt:lpstr>
      <vt:lpstr>Co z toho vyplývá?</vt:lpstr>
      <vt:lpstr>Co umožňuje svoboda při učení (se)</vt:lpstr>
      <vt:lpstr>HODNOCENÍ</vt:lpstr>
      <vt:lpstr>Temná strana hodnocení</vt:lpstr>
      <vt:lpstr>O potřebě hodnocení ve škole</vt:lpstr>
      <vt:lpstr>Temná strana hodnocení</vt:lpstr>
      <vt:lpstr>Co podporuje účelnost hodnocení?</vt:lpstr>
      <vt:lpstr>Co splňuje užitečné hodnocení?</vt:lpstr>
      <vt:lpstr>Formativní hodnocení</vt:lpstr>
      <vt:lpstr>DOBRÉ TEXTY K TÉMATU HODNOCENÍ </vt:lpstr>
      <vt:lpstr>UDRŽOVÁNÍ KÁZNĚ  aneb Bič a malej dvůr?  aneb Herodes, to byl král!</vt:lpstr>
      <vt:lpstr>Kázeň – co se tím vlastně rozumí?</vt:lpstr>
      <vt:lpstr>PŘÍČINY NEKÁZNĚ</vt:lpstr>
      <vt:lpstr>PŘÍČINY na straně žáka</vt:lpstr>
      <vt:lpstr>PŘÍČINY na straně učitele</vt:lpstr>
      <vt:lpstr> PŘÍČINY na straně okolností</vt:lpstr>
      <vt:lpstr> PŘÍČINY na straně rodiny či společnosti</vt:lpstr>
      <vt:lpstr>PREVENCE NEKÁZNĚ - pravidla</vt:lpstr>
      <vt:lpstr>PREVENCE NEKÁZNĚ - vztah</vt:lpstr>
      <vt:lpstr> ZDROJE UČITELOVY AUTORITY</vt:lpstr>
      <vt:lpstr> JAK MÍT AUTORITU?</vt:lpstr>
      <vt:lpstr> JAK (NE)MÍT AUTORITU?</vt:lpstr>
      <vt:lpstr> DOBRÁ PRAVIDLA</vt:lpstr>
      <vt:lpstr> KDY TO NEFUNGUJE?</vt:lpstr>
      <vt:lpstr>PROČ TO NĚKDY NEFUNGUJE?</vt:lpstr>
      <vt:lpstr> DŮSLEDKY</vt:lpstr>
      <vt:lpstr> Co chci od DŮSLEDKŮ?</vt:lpstr>
      <vt:lpstr>JAK REAGOVAT NA NEKÁZEŇ?</vt:lpstr>
      <vt:lpstr>REAKCE NA (nezáměrnou)NEKÁZEŇ</vt:lpstr>
      <vt:lpstr>PROČ NEFUNGUJE...?</vt:lpstr>
      <vt:lpstr> Jak zvládnout vlastní (negativní) emoce?</vt:lpstr>
      <vt:lpstr>DOPORUČENÉ ČTENÍ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Pedagogická psychologie</dc:title>
  <dc:creator>Blake</dc:creator>
  <cp:lastModifiedBy>Blake2</cp:lastModifiedBy>
  <cp:revision>34</cp:revision>
  <dcterms:created xsi:type="dcterms:W3CDTF">2014-02-28T15:10:55Z</dcterms:created>
  <dcterms:modified xsi:type="dcterms:W3CDTF">2016-05-17T17:00:45Z</dcterms:modified>
</cp:coreProperties>
</file>