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337" r:id="rId6"/>
    <p:sldId id="338" r:id="rId7"/>
    <p:sldId id="339" r:id="rId8"/>
    <p:sldId id="340" r:id="rId9"/>
    <p:sldId id="341" r:id="rId10"/>
    <p:sldId id="265" r:id="rId11"/>
    <p:sldId id="269" r:id="rId12"/>
    <p:sldId id="270" r:id="rId13"/>
    <p:sldId id="271" r:id="rId14"/>
    <p:sldId id="272" r:id="rId15"/>
    <p:sldId id="342" r:id="rId16"/>
    <p:sldId id="343" r:id="rId17"/>
    <p:sldId id="344" r:id="rId18"/>
    <p:sldId id="345" r:id="rId19"/>
    <p:sldId id="346" r:id="rId20"/>
    <p:sldId id="273" r:id="rId21"/>
    <p:sldId id="310" r:id="rId22"/>
    <p:sldId id="313" r:id="rId23"/>
    <p:sldId id="314" r:id="rId24"/>
    <p:sldId id="274" r:id="rId25"/>
    <p:sldId id="275" r:id="rId26"/>
    <p:sldId id="277" r:id="rId27"/>
    <p:sldId id="278" r:id="rId28"/>
    <p:sldId id="279" r:id="rId29"/>
    <p:sldId id="315" r:id="rId30"/>
    <p:sldId id="284" r:id="rId31"/>
    <p:sldId id="285" r:id="rId32"/>
    <p:sldId id="286" r:id="rId33"/>
    <p:sldId id="281" r:id="rId34"/>
    <p:sldId id="316" r:id="rId35"/>
    <p:sldId id="317" r:id="rId36"/>
    <p:sldId id="318" r:id="rId37"/>
    <p:sldId id="319" r:id="rId38"/>
    <p:sldId id="320" r:id="rId39"/>
    <p:sldId id="283" r:id="rId40"/>
    <p:sldId id="321" r:id="rId41"/>
    <p:sldId id="287" r:id="rId42"/>
    <p:sldId id="322" r:id="rId43"/>
    <p:sldId id="347" r:id="rId44"/>
    <p:sldId id="289" r:id="rId45"/>
    <p:sldId id="323" r:id="rId46"/>
    <p:sldId id="290" r:id="rId47"/>
    <p:sldId id="324" r:id="rId48"/>
    <p:sldId id="331" r:id="rId49"/>
    <p:sldId id="291" r:id="rId50"/>
    <p:sldId id="292" r:id="rId51"/>
    <p:sldId id="332" r:id="rId52"/>
    <p:sldId id="333" r:id="rId53"/>
    <p:sldId id="334" r:id="rId54"/>
    <p:sldId id="335" r:id="rId55"/>
    <p:sldId id="336" r:id="rId56"/>
    <p:sldId id="293" r:id="rId57"/>
    <p:sldId id="327" r:id="rId58"/>
    <p:sldId id="294" r:id="rId59"/>
    <p:sldId id="296" r:id="rId60"/>
    <p:sldId id="330" r:id="rId61"/>
    <p:sldId id="297" r:id="rId62"/>
    <p:sldId id="298" r:id="rId63"/>
    <p:sldId id="299" r:id="rId64"/>
    <p:sldId id="300" r:id="rId65"/>
    <p:sldId id="301" r:id="rId66"/>
    <p:sldId id="302" r:id="rId67"/>
    <p:sldId id="303" r:id="rId68"/>
    <p:sldId id="304" r:id="rId69"/>
    <p:sldId id="305" r:id="rId70"/>
    <p:sldId id="306" r:id="rId71"/>
    <p:sldId id="307" r:id="rId72"/>
    <p:sldId id="308" r:id="rId73"/>
    <p:sldId id="326" r:id="rId7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97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88931-B7AA-4AE4-875A-7680587CF3A6}" type="datetimeFigureOut">
              <a:rPr lang="cs-CZ" smtClean="0"/>
              <a:pPr/>
              <a:t>16.3.2016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9F440-20B1-42B5-AC04-735F58C094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88931-B7AA-4AE4-875A-7680587CF3A6}" type="datetimeFigureOut">
              <a:rPr lang="cs-CZ" smtClean="0"/>
              <a:pPr/>
              <a:t>16.3.2016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9F440-20B1-42B5-AC04-735F58C094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88931-B7AA-4AE4-875A-7680587CF3A6}" type="datetimeFigureOut">
              <a:rPr lang="cs-CZ" smtClean="0"/>
              <a:pPr/>
              <a:t>16.3.2016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9F440-20B1-42B5-AC04-735F58C094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88931-B7AA-4AE4-875A-7680587CF3A6}" type="datetimeFigureOut">
              <a:rPr lang="cs-CZ" smtClean="0"/>
              <a:pPr/>
              <a:t>16.3.2016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9F440-20B1-42B5-AC04-735F58C094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88931-B7AA-4AE4-875A-7680587CF3A6}" type="datetimeFigureOut">
              <a:rPr lang="cs-CZ" smtClean="0"/>
              <a:pPr/>
              <a:t>16.3.2016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9F440-20B1-42B5-AC04-735F58C094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88931-B7AA-4AE4-875A-7680587CF3A6}" type="datetimeFigureOut">
              <a:rPr lang="cs-CZ" smtClean="0"/>
              <a:pPr/>
              <a:t>16.3.2016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9F440-20B1-42B5-AC04-735F58C094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88931-B7AA-4AE4-875A-7680587CF3A6}" type="datetimeFigureOut">
              <a:rPr lang="cs-CZ" smtClean="0"/>
              <a:pPr/>
              <a:t>16.3.2016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9F440-20B1-42B5-AC04-735F58C094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88931-B7AA-4AE4-875A-7680587CF3A6}" type="datetimeFigureOut">
              <a:rPr lang="cs-CZ" smtClean="0"/>
              <a:pPr/>
              <a:t>16.3.2016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9F440-20B1-42B5-AC04-735F58C094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88931-B7AA-4AE4-875A-7680587CF3A6}" type="datetimeFigureOut">
              <a:rPr lang="cs-CZ" smtClean="0"/>
              <a:pPr/>
              <a:t>16.3.2016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9F440-20B1-42B5-AC04-735F58C094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88931-B7AA-4AE4-875A-7680587CF3A6}" type="datetimeFigureOut">
              <a:rPr lang="cs-CZ" smtClean="0"/>
              <a:pPr/>
              <a:t>16.3.2016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9F440-20B1-42B5-AC04-735F58C094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88931-B7AA-4AE4-875A-7680587CF3A6}" type="datetimeFigureOut">
              <a:rPr lang="cs-CZ" smtClean="0"/>
              <a:pPr/>
              <a:t>16.3.2016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9F440-20B1-42B5-AC04-735F58C094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688931-B7AA-4AE4-875A-7680587CF3A6}" type="datetimeFigureOut">
              <a:rPr lang="cs-CZ" smtClean="0"/>
              <a:pPr/>
              <a:t>16.3.2016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49F440-20B1-42B5-AC04-735F58C0942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Školský management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Řízení, vedení a správa školy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Management a </a:t>
            </a:r>
            <a:r>
              <a:rPr lang="cs-CZ" dirty="0" err="1" smtClean="0"/>
              <a:t>leadership</a:t>
            </a:r>
            <a:r>
              <a:rPr lang="cs-CZ" dirty="0" smtClean="0"/>
              <a:t> zpravidla v jedné osobě – ředitel</a:t>
            </a:r>
          </a:p>
          <a:p>
            <a:r>
              <a:rPr lang="cs-CZ" dirty="0" smtClean="0"/>
              <a:t>Správa školy – </a:t>
            </a:r>
            <a:r>
              <a:rPr lang="cs-CZ" smtClean="0"/>
              <a:t>školská rada</a:t>
            </a:r>
            <a:endParaRPr lang="cs-CZ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Rozhodování jako začátek řídícího procesu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1. Identifikace, zda jde o rozhodovací situaci</a:t>
            </a:r>
          </a:p>
          <a:p>
            <a:pPr>
              <a:buNone/>
            </a:pPr>
            <a:r>
              <a:rPr lang="cs-CZ" dirty="0" smtClean="0"/>
              <a:t>2.Formulace problému, stanovení cíle</a:t>
            </a:r>
          </a:p>
          <a:p>
            <a:pPr>
              <a:buNone/>
            </a:pPr>
            <a:r>
              <a:rPr lang="cs-CZ" dirty="0" smtClean="0"/>
              <a:t>3. Získání a zpracování informací</a:t>
            </a:r>
          </a:p>
          <a:p>
            <a:pPr>
              <a:buNone/>
            </a:pPr>
            <a:r>
              <a:rPr lang="cs-CZ" dirty="0" smtClean="0"/>
              <a:t>4. Stanovení variant řešení a jejich posouzení</a:t>
            </a:r>
          </a:p>
          <a:p>
            <a:pPr>
              <a:buNone/>
            </a:pPr>
            <a:r>
              <a:rPr lang="cs-CZ" dirty="0" smtClean="0"/>
              <a:t>5. Formulace rozhodnutí a jeho realizace</a:t>
            </a:r>
          </a:p>
          <a:p>
            <a:pPr>
              <a:buNone/>
            </a:pPr>
            <a:r>
              <a:rPr lang="cs-CZ" dirty="0" smtClean="0"/>
              <a:t>6. Ověřování správnosti rozhodnutí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typy rozhodování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Programové rozhodování</a:t>
            </a:r>
            <a:r>
              <a:rPr lang="cs-CZ" dirty="0" smtClean="0"/>
              <a:t> – známý problém, snadno definovatelné informace, dobře strukturovaný problém</a:t>
            </a:r>
          </a:p>
          <a:p>
            <a:r>
              <a:rPr lang="cs-CZ" b="1" dirty="0" smtClean="0"/>
              <a:t>Neprogramové rozhodování </a:t>
            </a:r>
            <a:r>
              <a:rPr lang="cs-CZ" dirty="0" smtClean="0"/>
              <a:t>– nekompletní informace, nějaká neobvyklost, méně údajů k dispozici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Vliv podmínek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Podmínky jistoty </a:t>
            </a:r>
            <a:r>
              <a:rPr lang="cs-CZ" dirty="0" smtClean="0"/>
              <a:t>– ideální situace</a:t>
            </a:r>
          </a:p>
          <a:p>
            <a:r>
              <a:rPr lang="cs-CZ" b="1" dirty="0" smtClean="0"/>
              <a:t>Podmínky rizika </a:t>
            </a:r>
            <a:r>
              <a:rPr lang="cs-CZ" dirty="0" smtClean="0"/>
              <a:t>– manažer se rozhoduje na základě svých zkušeností, druhotných informací, mnoho podobných informací z minulosti, výsledek je odhadován</a:t>
            </a:r>
          </a:p>
          <a:p>
            <a:r>
              <a:rPr lang="cs-CZ" b="1" dirty="0" smtClean="0"/>
              <a:t>Podmínky neurčitosti </a:t>
            </a:r>
            <a:r>
              <a:rPr lang="cs-CZ" dirty="0" smtClean="0"/>
              <a:t>– omezené množství informací, informace neurčité, týká se většinou vzdálenější budoucnosti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Past rozhodovacích procesů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Past </a:t>
            </a:r>
            <a:r>
              <a:rPr lang="cs-CZ" b="1" dirty="0" smtClean="0"/>
              <a:t>zakotvení</a:t>
            </a:r>
          </a:p>
          <a:p>
            <a:r>
              <a:rPr lang="cs-CZ" dirty="0" smtClean="0"/>
              <a:t>Past </a:t>
            </a:r>
            <a:r>
              <a:rPr lang="cs-CZ" b="1" dirty="0" smtClean="0"/>
              <a:t>status quo</a:t>
            </a:r>
          </a:p>
          <a:p>
            <a:r>
              <a:rPr lang="cs-CZ" dirty="0" smtClean="0"/>
              <a:t>Past </a:t>
            </a:r>
            <a:r>
              <a:rPr lang="cs-CZ" b="1" dirty="0" smtClean="0"/>
              <a:t>utopených nákladů</a:t>
            </a:r>
          </a:p>
          <a:p>
            <a:r>
              <a:rPr lang="cs-CZ" dirty="0" smtClean="0"/>
              <a:t>Past </a:t>
            </a:r>
            <a:r>
              <a:rPr lang="cs-CZ" b="1" dirty="0" smtClean="0"/>
              <a:t>potvrzujících informací</a:t>
            </a:r>
          </a:p>
          <a:p>
            <a:r>
              <a:rPr lang="cs-CZ" dirty="0" smtClean="0"/>
              <a:t>Past </a:t>
            </a:r>
            <a:r>
              <a:rPr lang="cs-CZ" b="1" dirty="0" smtClean="0"/>
              <a:t>odhadů a prognóz</a:t>
            </a:r>
            <a:endParaRPr lang="cs-CZ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Past zakotvení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Nepřiměřená váha je dána první informaci, prvnímu dojmu, prvnímu údaji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Past status quo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Při rozhodování se tíhne k variantám, které zachovávají stávající stav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Past utopených nákladů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volena varianta, která ospravedlňuje předchozí špatné rozhodnutí</a:t>
            </a:r>
          </a:p>
          <a:p>
            <a:r>
              <a:rPr lang="cs-CZ" dirty="0" smtClean="0"/>
              <a:t>Neochota přiznat chybu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Past potvrzujících informací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Podvědomá snaha jedince vyhledávat informace, které potvrzují jeho rozhodnutí</a:t>
            </a:r>
          </a:p>
          <a:p>
            <a:r>
              <a:rPr lang="cs-CZ" dirty="0" smtClean="0"/>
              <a:t>Oslabování vlivu nezávislých nebo jiných informací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Past odhadů a prognóz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Snaha upravovat odhady k „bezpečné“ straně – opatrnost</a:t>
            </a:r>
          </a:p>
          <a:p>
            <a:r>
              <a:rPr lang="cs-CZ" dirty="0" smtClean="0"/>
              <a:t>Predikce budoucích jevů na základě minulých událostí</a:t>
            </a:r>
          </a:p>
          <a:p>
            <a:r>
              <a:rPr lang="cs-CZ" dirty="0" smtClean="0"/>
              <a:t>Možnost opomíjení atraktivních příležitostí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Systém managementu školy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Víceúrovňový systém</a:t>
            </a:r>
          </a:p>
          <a:p>
            <a:r>
              <a:rPr lang="cs-CZ" dirty="0" smtClean="0"/>
              <a:t>Ministerstvo školství, krajský úřad, obecní úřad</a:t>
            </a:r>
          </a:p>
          <a:p>
            <a:r>
              <a:rPr lang="cs-CZ" dirty="0" smtClean="0"/>
              <a:t>Škola jako právní subjekt</a:t>
            </a:r>
          </a:p>
          <a:p>
            <a:r>
              <a:rPr lang="cs-CZ" dirty="0" smtClean="0"/>
              <a:t>Uplatnění manažerských funkcí - plánování, organizování, personalistika, vedení lidí, kontrolování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Plánování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Stanovení cíle (</a:t>
            </a:r>
            <a:r>
              <a:rPr lang="cs-CZ" dirty="0" smtClean="0"/>
              <a:t>poslání,vize</a:t>
            </a:r>
            <a:r>
              <a:rPr lang="cs-CZ" b="1" dirty="0" smtClean="0"/>
              <a:t>)</a:t>
            </a:r>
          </a:p>
          <a:p>
            <a:r>
              <a:rPr lang="cs-CZ" b="1" dirty="0" smtClean="0"/>
              <a:t>Stanovení cesty k dosažení cíle </a:t>
            </a:r>
            <a:r>
              <a:rPr lang="cs-CZ" dirty="0" smtClean="0"/>
              <a:t>(plánování prostředků, způsobu, jak v daném čase dosáhnout požadované úrovně)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Způsob dosahování cíle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Analýza</a:t>
            </a:r>
            <a:r>
              <a:rPr lang="cs-CZ" dirty="0" smtClean="0"/>
              <a:t> výchozí situace</a:t>
            </a:r>
          </a:p>
          <a:p>
            <a:r>
              <a:rPr lang="cs-CZ" b="1" dirty="0" smtClean="0"/>
              <a:t>Rozhodnutí</a:t>
            </a:r>
            <a:r>
              <a:rPr lang="cs-CZ" dirty="0" smtClean="0"/>
              <a:t> o postupu</a:t>
            </a:r>
          </a:p>
          <a:p>
            <a:r>
              <a:rPr lang="cs-CZ" b="1" dirty="0" smtClean="0"/>
              <a:t>Implementace</a:t>
            </a:r>
            <a:r>
              <a:rPr lang="cs-CZ" dirty="0" smtClean="0"/>
              <a:t> v konkrétních podmínkách</a:t>
            </a:r>
          </a:p>
          <a:p>
            <a:r>
              <a:rPr lang="cs-CZ" b="1" dirty="0" smtClean="0"/>
              <a:t>Korekce</a:t>
            </a:r>
            <a:r>
              <a:rPr lang="cs-CZ" dirty="0" smtClean="0"/>
              <a:t> se stanovenými cíly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Typy plánů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Strategické</a:t>
            </a:r>
          </a:p>
          <a:p>
            <a:r>
              <a:rPr lang="cs-CZ" dirty="0" smtClean="0"/>
              <a:t>Taktické</a:t>
            </a:r>
          </a:p>
          <a:p>
            <a:r>
              <a:rPr lang="cs-CZ" dirty="0" smtClean="0"/>
              <a:t>Operativní</a:t>
            </a:r>
          </a:p>
          <a:p>
            <a:r>
              <a:rPr lang="cs-CZ" dirty="0" smtClean="0"/>
              <a:t>Systém vzdělávacích programů (RVP, ŠVP)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Strategické plánování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Vytváření hlavního cíle – vize školy</a:t>
            </a:r>
          </a:p>
          <a:p>
            <a:r>
              <a:rPr lang="cs-CZ" dirty="0" smtClean="0"/>
              <a:t>Dlouhodobý plán</a:t>
            </a:r>
          </a:p>
          <a:p>
            <a:r>
              <a:rPr lang="cs-CZ" dirty="0" smtClean="0"/>
              <a:t>Podkladem statistiky, rozvojové projekty obce, regionu, demografie</a:t>
            </a: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Plánovací 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Kde jsme nyní?</a:t>
            </a:r>
          </a:p>
          <a:p>
            <a:r>
              <a:rPr lang="cs-CZ" dirty="0" smtClean="0"/>
              <a:t>Kde bychom chtěli být? Kam směřujeme?</a:t>
            </a:r>
          </a:p>
          <a:p>
            <a:r>
              <a:rPr lang="cs-CZ" dirty="0" smtClean="0"/>
              <a:t>Jak se tam dostaneme?</a:t>
            </a:r>
          </a:p>
          <a:p>
            <a:r>
              <a:rPr lang="cs-CZ" dirty="0" smtClean="0"/>
              <a:t>Jak zjistíme, že se tam dostaneme?</a:t>
            </a:r>
          </a:p>
          <a:p>
            <a:r>
              <a:rPr lang="cs-CZ" dirty="0" smtClean="0"/>
              <a:t>Jak poznáme, že jsem se tam dostali?</a:t>
            </a:r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Stanovení cíle – vize školy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Přesně definovaná</a:t>
            </a:r>
          </a:p>
          <a:p>
            <a:r>
              <a:rPr lang="cs-CZ" dirty="0" smtClean="0"/>
              <a:t>Přesně stanovené termíny a odpovědnosti</a:t>
            </a:r>
          </a:p>
          <a:p>
            <a:r>
              <a:rPr lang="cs-CZ" dirty="0" smtClean="0"/>
              <a:t>Neustále připomíná škole, čeho chce dosáhnout</a:t>
            </a:r>
          </a:p>
          <a:p>
            <a:r>
              <a:rPr lang="cs-CZ" dirty="0" smtClean="0"/>
              <a:t>Určuje směr a slouží jako korektor při všech činnostech školy</a:t>
            </a:r>
          </a:p>
          <a:p>
            <a:r>
              <a:rPr lang="cs-CZ" dirty="0" smtClean="0"/>
              <a:t>Ztotožnění pracovníků školy s vizí – </a:t>
            </a:r>
            <a:r>
              <a:rPr lang="cs-CZ" b="1" dirty="0" smtClean="0"/>
              <a:t>sdílení vize</a:t>
            </a:r>
            <a:endParaRPr lang="cs-CZ" b="1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Žít vizi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000" dirty="0" smtClean="0"/>
              <a:t>realizace</a:t>
            </a:r>
            <a:endParaRPr lang="cs-CZ" sz="2000" dirty="0"/>
          </a:p>
        </p:txBody>
      </p:sp>
      <p:sp>
        <p:nvSpPr>
          <p:cNvPr id="4" name="Obdélník 3"/>
          <p:cNvSpPr/>
          <p:nvPr/>
        </p:nvSpPr>
        <p:spPr>
          <a:xfrm>
            <a:off x="2915816" y="2276872"/>
            <a:ext cx="2498576" cy="10081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b="1" dirty="0" smtClean="0">
                <a:solidFill>
                  <a:schemeClr val="tx1"/>
                </a:solidFill>
              </a:rPr>
              <a:t>VIZE</a:t>
            </a:r>
            <a:endParaRPr lang="cs-CZ" sz="3600" b="1" dirty="0">
              <a:solidFill>
                <a:schemeClr val="tx1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699792" y="5445224"/>
            <a:ext cx="3168352" cy="6480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 smtClean="0">
                <a:solidFill>
                  <a:schemeClr val="tx1"/>
                </a:solidFill>
              </a:rPr>
              <a:t>Stávající stav</a:t>
            </a:r>
            <a:endParaRPr lang="cs-CZ" sz="2800" b="1" dirty="0">
              <a:solidFill>
                <a:schemeClr val="tx1"/>
              </a:solidFill>
            </a:endParaRPr>
          </a:p>
        </p:txBody>
      </p:sp>
      <p:sp>
        <p:nvSpPr>
          <p:cNvPr id="6" name="Šipka dolů 5"/>
          <p:cNvSpPr/>
          <p:nvPr/>
        </p:nvSpPr>
        <p:spPr>
          <a:xfrm>
            <a:off x="1043608" y="2060848"/>
            <a:ext cx="484632" cy="23762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 doprava 6"/>
          <p:cNvSpPr/>
          <p:nvPr/>
        </p:nvSpPr>
        <p:spPr>
          <a:xfrm rot="16200000">
            <a:off x="6650520" y="3438712"/>
            <a:ext cx="223224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7308304" y="5229200"/>
            <a:ext cx="13362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korekce</a:t>
            </a:r>
            <a:endParaRPr lang="cs-CZ" dirty="0"/>
          </a:p>
        </p:txBody>
      </p:sp>
      <p:cxnSp>
        <p:nvCxnSpPr>
          <p:cNvPr id="10" name="Přímá spojovací šipka 9"/>
          <p:cNvCxnSpPr>
            <a:stCxn id="4" idx="2"/>
          </p:cNvCxnSpPr>
          <p:nvPr/>
        </p:nvCxnSpPr>
        <p:spPr>
          <a:xfrm>
            <a:off x="4165104" y="3284984"/>
            <a:ext cx="838944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šipka 14"/>
          <p:cNvCxnSpPr>
            <a:stCxn id="4" idx="2"/>
            <a:endCxn id="4" idx="2"/>
          </p:cNvCxnSpPr>
          <p:nvPr/>
        </p:nvCxnSpPr>
        <p:spPr>
          <a:xfrm>
            <a:off x="4165104" y="3284984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šipka 20"/>
          <p:cNvCxnSpPr>
            <a:stCxn id="4" idx="2"/>
          </p:cNvCxnSpPr>
          <p:nvPr/>
        </p:nvCxnSpPr>
        <p:spPr>
          <a:xfrm>
            <a:off x="4165104" y="3284984"/>
            <a:ext cx="2279104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ovací šipka 23"/>
          <p:cNvCxnSpPr>
            <a:stCxn id="4" idx="2"/>
          </p:cNvCxnSpPr>
          <p:nvPr/>
        </p:nvCxnSpPr>
        <p:spPr>
          <a:xfrm flipH="1">
            <a:off x="3923928" y="3284984"/>
            <a:ext cx="241176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ovací šipka 26"/>
          <p:cNvCxnSpPr>
            <a:stCxn id="4" idx="2"/>
          </p:cNvCxnSpPr>
          <p:nvPr/>
        </p:nvCxnSpPr>
        <p:spPr>
          <a:xfrm flipH="1">
            <a:off x="2411760" y="3284984"/>
            <a:ext cx="1753344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ovéPole 28"/>
          <p:cNvSpPr txBox="1"/>
          <p:nvPr/>
        </p:nvSpPr>
        <p:spPr>
          <a:xfrm>
            <a:off x="1763688" y="4149080"/>
            <a:ext cx="12515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/>
              <a:t>Dílčí cíl</a:t>
            </a:r>
            <a:endParaRPr lang="cs-CZ" sz="1000" dirty="0"/>
          </a:p>
        </p:txBody>
      </p:sp>
      <p:sp>
        <p:nvSpPr>
          <p:cNvPr id="30" name="TextovéPole 29"/>
          <p:cNvSpPr txBox="1"/>
          <p:nvPr/>
        </p:nvSpPr>
        <p:spPr>
          <a:xfrm>
            <a:off x="3275856" y="4077072"/>
            <a:ext cx="131562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50" dirty="0" smtClean="0"/>
              <a:t>dílčí cíl</a:t>
            </a:r>
            <a:endParaRPr lang="cs-CZ" sz="1050" dirty="0"/>
          </a:p>
        </p:txBody>
      </p:sp>
      <p:sp>
        <p:nvSpPr>
          <p:cNvPr id="31" name="TextovéPole 30"/>
          <p:cNvSpPr txBox="1"/>
          <p:nvPr/>
        </p:nvSpPr>
        <p:spPr>
          <a:xfrm>
            <a:off x="4716016" y="4293096"/>
            <a:ext cx="12961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/>
              <a:t>Dílčí cíl </a:t>
            </a:r>
            <a:endParaRPr lang="cs-CZ" sz="1000" dirty="0"/>
          </a:p>
        </p:txBody>
      </p:sp>
      <p:cxnSp>
        <p:nvCxnSpPr>
          <p:cNvPr id="33" name="Přímá spojovací šipka 32"/>
          <p:cNvCxnSpPr/>
          <p:nvPr/>
        </p:nvCxnSpPr>
        <p:spPr>
          <a:xfrm>
            <a:off x="2267744" y="4437112"/>
            <a:ext cx="576064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ovací šipka 35"/>
          <p:cNvCxnSpPr/>
          <p:nvPr/>
        </p:nvCxnSpPr>
        <p:spPr>
          <a:xfrm flipH="1">
            <a:off x="1763688" y="4437112"/>
            <a:ext cx="504056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ovací šipka 38"/>
          <p:cNvCxnSpPr/>
          <p:nvPr/>
        </p:nvCxnSpPr>
        <p:spPr>
          <a:xfrm>
            <a:off x="2267744" y="4365104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ovací šipka 41"/>
          <p:cNvCxnSpPr>
            <a:stCxn id="30" idx="2"/>
          </p:cNvCxnSpPr>
          <p:nvPr/>
        </p:nvCxnSpPr>
        <p:spPr>
          <a:xfrm flipH="1">
            <a:off x="3851920" y="4330988"/>
            <a:ext cx="81748" cy="5381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ovací šipka 45"/>
          <p:cNvCxnSpPr>
            <a:stCxn id="30" idx="2"/>
          </p:cNvCxnSpPr>
          <p:nvPr/>
        </p:nvCxnSpPr>
        <p:spPr>
          <a:xfrm>
            <a:off x="3933668" y="4330988"/>
            <a:ext cx="278292" cy="4661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Přímá spojovací šipka 48"/>
          <p:cNvCxnSpPr>
            <a:stCxn id="30" idx="2"/>
          </p:cNvCxnSpPr>
          <p:nvPr/>
        </p:nvCxnSpPr>
        <p:spPr>
          <a:xfrm flipH="1">
            <a:off x="3491880" y="4330988"/>
            <a:ext cx="441788" cy="5381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Přímá spojovací šipka 51"/>
          <p:cNvCxnSpPr>
            <a:stCxn id="31" idx="2"/>
          </p:cNvCxnSpPr>
          <p:nvPr/>
        </p:nvCxnSpPr>
        <p:spPr>
          <a:xfrm>
            <a:off x="5364088" y="4539317"/>
            <a:ext cx="72008" cy="5458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Přímá spojovací šipka 54"/>
          <p:cNvCxnSpPr>
            <a:stCxn id="31" idx="2"/>
          </p:cNvCxnSpPr>
          <p:nvPr/>
        </p:nvCxnSpPr>
        <p:spPr>
          <a:xfrm flipH="1">
            <a:off x="4644010" y="4539317"/>
            <a:ext cx="720078" cy="5458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Přímá spojovací šipka 57"/>
          <p:cNvCxnSpPr>
            <a:stCxn id="31" idx="2"/>
          </p:cNvCxnSpPr>
          <p:nvPr/>
        </p:nvCxnSpPr>
        <p:spPr>
          <a:xfrm flipH="1">
            <a:off x="5076056" y="4539317"/>
            <a:ext cx="288032" cy="5458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ovéPole 59"/>
          <p:cNvSpPr txBox="1"/>
          <p:nvPr/>
        </p:nvSpPr>
        <p:spPr>
          <a:xfrm>
            <a:off x="1403648" y="5157192"/>
            <a:ext cx="277249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/>
              <a:t>Konkrétní cíle až úkoly</a:t>
            </a:r>
            <a:endParaRPr lang="cs-CZ" sz="10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Plány taktické a operativní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Roční plán školy</a:t>
            </a:r>
          </a:p>
          <a:p>
            <a:r>
              <a:rPr lang="cs-CZ" dirty="0" smtClean="0"/>
              <a:t>Dílčí plány – hospodaření, kontrolní, pro rozvoj lidských zdrojů, krizové plány</a:t>
            </a:r>
          </a:p>
          <a:p>
            <a:r>
              <a:rPr lang="cs-CZ" dirty="0" smtClean="0"/>
              <a:t>Soubor plánů školy – vypovídá o manažerské zdatnosti vedení školy</a:t>
            </a:r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Kritéria dobrého plánování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Stanovení</a:t>
            </a:r>
          </a:p>
          <a:p>
            <a:r>
              <a:rPr lang="cs-CZ" dirty="0" smtClean="0"/>
              <a:t>Osobní odpovědnosti</a:t>
            </a:r>
          </a:p>
          <a:p>
            <a:r>
              <a:rPr lang="cs-CZ" dirty="0" smtClean="0"/>
              <a:t>Termínů</a:t>
            </a:r>
          </a:p>
          <a:p>
            <a:r>
              <a:rPr lang="cs-CZ" dirty="0" smtClean="0"/>
              <a:t>Indikátorů plnění dílčích cílů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SWOT analýza školy</a:t>
            </a:r>
            <a:endParaRPr lang="cs-CZ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51519" y="1245920"/>
          <a:ext cx="8445624" cy="5823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5208"/>
                <a:gridCol w="2815208"/>
                <a:gridCol w="2815208"/>
              </a:tblGrid>
              <a:tr h="18002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 smtClean="0">
                          <a:solidFill>
                            <a:srgbClr val="00B0F0"/>
                          </a:solidFill>
                        </a:rPr>
                        <a:t>                        Interní</a:t>
                      </a:r>
                      <a:r>
                        <a:rPr lang="cs-CZ" b="1" baseline="0" dirty="0" smtClean="0">
                          <a:solidFill>
                            <a:srgbClr val="00B0F0"/>
                          </a:solidFill>
                        </a:rPr>
                        <a:t> faktory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="1" baseline="0" dirty="0" smtClean="0">
                        <a:solidFill>
                          <a:srgbClr val="00B0F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="1" baseline="0" dirty="0" smtClean="0">
                        <a:solidFill>
                          <a:srgbClr val="00B0F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="1" baseline="0" dirty="0" smtClean="0">
                        <a:solidFill>
                          <a:srgbClr val="00B0F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="1" baseline="0" dirty="0" smtClean="0">
                        <a:solidFill>
                          <a:srgbClr val="00B0F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="1" baseline="0" dirty="0" smtClean="0">
                        <a:solidFill>
                          <a:srgbClr val="00B0F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baseline="0" dirty="0" smtClean="0">
                          <a:solidFill>
                            <a:srgbClr val="00B0F0"/>
                          </a:solidFill>
                        </a:rPr>
                        <a:t>Externí faktory</a:t>
                      </a:r>
                      <a:endParaRPr lang="cs-CZ" dirty="0" smtClean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Silné stránky (S)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cs-CZ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Slabé stránky (W)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1800200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Příležitosti (O)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chemeClr val="tx1"/>
                          </a:solidFill>
                        </a:rPr>
                        <a:t>Škola má potenciál využívat externí příležitosti,</a:t>
                      </a:r>
                      <a:r>
                        <a:rPr lang="cs-CZ" sz="1800" baseline="0" dirty="0" smtClean="0">
                          <a:solidFill>
                            <a:schemeClr val="tx1"/>
                          </a:solidFill>
                        </a:rPr>
                        <a:t> soulad, rozvoj</a:t>
                      </a:r>
                      <a:endParaRPr lang="cs-CZ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cs-CZ" sz="1800" dirty="0" smtClean="0">
                          <a:solidFill>
                            <a:schemeClr val="tx1"/>
                          </a:solidFill>
                        </a:rPr>
                        <a:t>Škola není schopna využít externích příležitostí regionu,</a:t>
                      </a:r>
                      <a:r>
                        <a:rPr lang="cs-CZ" sz="1800" baseline="0" dirty="0" smtClean="0">
                          <a:solidFill>
                            <a:schemeClr val="tx1"/>
                          </a:solidFill>
                        </a:rPr>
                        <a:t> prostředí, sebelepší podmínky prostředí nenahradí nefunkční vnitřní situaci</a:t>
                      </a:r>
                      <a:endParaRPr lang="cs-CZ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endParaRPr lang="cs-CZ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1800200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Hrozby (T)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>
                          <a:solidFill>
                            <a:schemeClr val="tx1"/>
                          </a:solidFill>
                        </a:rPr>
                        <a:t>Externí hrozba může poškodit přednosti školy, interní kvalita</a:t>
                      </a:r>
                      <a:r>
                        <a:rPr lang="cs-CZ" sz="1800" baseline="0" dirty="0" smtClean="0">
                          <a:solidFill>
                            <a:schemeClr val="tx1"/>
                          </a:solidFill>
                        </a:rPr>
                        <a:t> školy může překonat externí hrozbu</a:t>
                      </a:r>
                      <a:endParaRPr lang="cs-CZ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cs-CZ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800" dirty="0" smtClean="0">
                          <a:solidFill>
                            <a:schemeClr val="tx1"/>
                          </a:solidFill>
                        </a:rPr>
                        <a:t>Externí hrozba je schopna ohrozit existenci školy tím, že využije interního nedostatku, externí hrozba obnaží interní nedostatky</a:t>
                      </a:r>
                      <a:endParaRPr lang="cs-CZ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sp>
        <p:nvSpPr>
          <p:cNvPr id="15" name="TextovéPole 14"/>
          <p:cNvSpPr txBox="1"/>
          <p:nvPr/>
        </p:nvSpPr>
        <p:spPr>
          <a:xfrm flipH="1">
            <a:off x="724283" y="1340768"/>
            <a:ext cx="2119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cxnSp>
        <p:nvCxnSpPr>
          <p:cNvPr id="12" name="Přímá spojovací čára 11"/>
          <p:cNvCxnSpPr/>
          <p:nvPr/>
        </p:nvCxnSpPr>
        <p:spPr>
          <a:xfrm>
            <a:off x="3059832" y="299695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čára 15"/>
          <p:cNvCxnSpPr/>
          <p:nvPr/>
        </p:nvCxnSpPr>
        <p:spPr>
          <a:xfrm>
            <a:off x="251520" y="1268760"/>
            <a:ext cx="2736304" cy="1944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Management školy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Strategické plánování – rozvoj školy</a:t>
            </a:r>
          </a:p>
          <a:p>
            <a:r>
              <a:rPr lang="cs-CZ" dirty="0" smtClean="0"/>
              <a:t>Taktické plánování – školní rok</a:t>
            </a:r>
          </a:p>
          <a:p>
            <a:r>
              <a:rPr lang="cs-CZ" dirty="0" smtClean="0"/>
              <a:t>Organizace – struktura, odpovědnosti</a:t>
            </a:r>
          </a:p>
          <a:p>
            <a:r>
              <a:rPr lang="cs-CZ" dirty="0" smtClean="0"/>
              <a:t>Práce s lidmi – vnitřní vztahy</a:t>
            </a:r>
          </a:p>
          <a:p>
            <a:r>
              <a:rPr lang="cs-CZ" dirty="0" smtClean="0"/>
              <a:t>Vedení lidí</a:t>
            </a:r>
          </a:p>
          <a:p>
            <a:r>
              <a:rPr lang="cs-CZ" dirty="0" smtClean="0"/>
              <a:t>Práce s komunitou – vnější vztahy</a:t>
            </a:r>
          </a:p>
          <a:p>
            <a:r>
              <a:rPr lang="cs-CZ" dirty="0" smtClean="0"/>
              <a:t>Reprezentace školy</a:t>
            </a:r>
          </a:p>
          <a:p>
            <a:r>
              <a:rPr lang="cs-CZ" dirty="0" smtClean="0"/>
              <a:t>Řízení provozu školy</a:t>
            </a:r>
          </a:p>
          <a:p>
            <a:r>
              <a:rPr lang="cs-CZ" dirty="0" smtClean="0"/>
              <a:t>Řízení pedagogického procesu</a:t>
            </a:r>
          </a:p>
          <a:p>
            <a:r>
              <a:rPr lang="cs-CZ" dirty="0" smtClean="0"/>
              <a:t>Kontrola - hodnocení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Externí vlivy – příležitosti, hrozby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Politické</a:t>
            </a:r>
          </a:p>
          <a:p>
            <a:r>
              <a:rPr lang="cs-CZ" dirty="0" smtClean="0"/>
              <a:t>Ekonomické</a:t>
            </a:r>
          </a:p>
          <a:p>
            <a:r>
              <a:rPr lang="cs-CZ" dirty="0" smtClean="0"/>
              <a:t>Demografické</a:t>
            </a:r>
          </a:p>
          <a:p>
            <a:r>
              <a:rPr lang="cs-CZ" dirty="0" smtClean="0"/>
              <a:t>Sociální a kulturní</a:t>
            </a:r>
          </a:p>
          <a:p>
            <a:r>
              <a:rPr lang="cs-CZ" dirty="0" smtClean="0"/>
              <a:t>Technologické a technické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Externí vlivy místní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MŠMT a krajské odbory</a:t>
            </a:r>
          </a:p>
          <a:p>
            <a:r>
              <a:rPr lang="cs-CZ" dirty="0" smtClean="0"/>
              <a:t>Rezortní organizace (ústavy, ČŠI, okolní školy a školská zařízení)</a:t>
            </a:r>
          </a:p>
          <a:p>
            <a:r>
              <a:rPr lang="cs-CZ" dirty="0" smtClean="0"/>
              <a:t>Zřizovatel</a:t>
            </a:r>
          </a:p>
          <a:p>
            <a:r>
              <a:rPr lang="cs-CZ" dirty="0" smtClean="0"/>
              <a:t>Konkurence</a:t>
            </a:r>
          </a:p>
          <a:p>
            <a:r>
              <a:rPr lang="cs-CZ" dirty="0" smtClean="0"/>
              <a:t>Partneři školy</a:t>
            </a:r>
          </a:p>
          <a:p>
            <a:r>
              <a:rPr lang="cs-CZ" dirty="0" smtClean="0"/>
              <a:t>Rodiče, komunita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Interní vlivy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Pedagogická koncepce a strategie</a:t>
            </a:r>
          </a:p>
          <a:p>
            <a:r>
              <a:rPr lang="cs-CZ" dirty="0" smtClean="0"/>
              <a:t>Pedagogičtí pracovníci</a:t>
            </a:r>
          </a:p>
          <a:p>
            <a:r>
              <a:rPr lang="cs-CZ" dirty="0" smtClean="0"/>
              <a:t>Kultura a klima školy</a:t>
            </a:r>
          </a:p>
          <a:p>
            <a:r>
              <a:rPr lang="cs-CZ" dirty="0" smtClean="0"/>
              <a:t>Materiální vybavení, finanční situace</a:t>
            </a:r>
          </a:p>
          <a:p>
            <a:r>
              <a:rPr lang="cs-CZ" dirty="0" smtClean="0"/>
              <a:t>Umístění</a:t>
            </a:r>
          </a:p>
          <a:p>
            <a:r>
              <a:rPr lang="cs-CZ" dirty="0" smtClean="0"/>
              <a:t>Historie a image</a:t>
            </a:r>
          </a:p>
          <a:p>
            <a:r>
              <a:rPr lang="cs-CZ" dirty="0" smtClean="0"/>
              <a:t>Řízení  a vedení</a:t>
            </a:r>
            <a:endParaRPr lang="cs-CZ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Organizování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Princip OSCAR</a:t>
            </a:r>
          </a:p>
          <a:p>
            <a:r>
              <a:rPr lang="cs-CZ" b="1" dirty="0" smtClean="0"/>
              <a:t>Cíle </a:t>
            </a:r>
            <a:r>
              <a:rPr lang="cs-CZ" dirty="0" smtClean="0"/>
              <a:t>(O= </a:t>
            </a:r>
            <a:r>
              <a:rPr lang="cs-CZ" dirty="0" err="1" smtClean="0"/>
              <a:t>Objectives</a:t>
            </a:r>
            <a:r>
              <a:rPr lang="cs-CZ" dirty="0" smtClean="0"/>
              <a:t>)</a:t>
            </a:r>
          </a:p>
          <a:p>
            <a:r>
              <a:rPr lang="cs-CZ" b="1" dirty="0" smtClean="0"/>
              <a:t>Specializace </a:t>
            </a:r>
            <a:r>
              <a:rPr lang="cs-CZ" dirty="0" smtClean="0"/>
              <a:t>(S= </a:t>
            </a:r>
            <a:r>
              <a:rPr lang="cs-CZ" dirty="0" err="1" smtClean="0"/>
              <a:t>Specialization</a:t>
            </a:r>
            <a:r>
              <a:rPr lang="cs-CZ" dirty="0" smtClean="0"/>
              <a:t>)</a:t>
            </a:r>
          </a:p>
          <a:p>
            <a:r>
              <a:rPr lang="cs-CZ" b="1" dirty="0" smtClean="0"/>
              <a:t>Koordinace</a:t>
            </a:r>
            <a:r>
              <a:rPr lang="cs-CZ" dirty="0" smtClean="0"/>
              <a:t> ( C= </a:t>
            </a:r>
            <a:r>
              <a:rPr lang="cs-CZ" dirty="0" err="1" smtClean="0"/>
              <a:t>Coordination</a:t>
            </a:r>
            <a:r>
              <a:rPr lang="cs-CZ" dirty="0" smtClean="0"/>
              <a:t>)</a:t>
            </a:r>
          </a:p>
          <a:p>
            <a:r>
              <a:rPr lang="cs-CZ" b="1" dirty="0" smtClean="0"/>
              <a:t>Pravomoc</a:t>
            </a:r>
            <a:r>
              <a:rPr lang="cs-CZ" dirty="0" smtClean="0"/>
              <a:t> (A=</a:t>
            </a:r>
            <a:r>
              <a:rPr lang="cs-CZ" dirty="0" err="1" smtClean="0"/>
              <a:t>Authority</a:t>
            </a:r>
            <a:r>
              <a:rPr lang="cs-CZ" dirty="0" smtClean="0"/>
              <a:t>)</a:t>
            </a:r>
          </a:p>
          <a:p>
            <a:r>
              <a:rPr lang="cs-CZ" b="1" dirty="0" smtClean="0"/>
              <a:t>Zodpovědnost</a:t>
            </a:r>
            <a:r>
              <a:rPr lang="cs-CZ" dirty="0" smtClean="0"/>
              <a:t> (R= </a:t>
            </a:r>
            <a:r>
              <a:rPr lang="cs-CZ" dirty="0" err="1" smtClean="0"/>
              <a:t>Responsibility</a:t>
            </a:r>
            <a:r>
              <a:rPr lang="cs-CZ" dirty="0" smtClean="0"/>
              <a:t>)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2.Manažerská funkce - organizování ve škole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Zřizovatel</a:t>
            </a:r>
          </a:p>
          <a:p>
            <a:r>
              <a:rPr lang="cs-CZ" dirty="0" smtClean="0"/>
              <a:t>Ředitel</a:t>
            </a:r>
          </a:p>
          <a:p>
            <a:r>
              <a:rPr lang="cs-CZ" dirty="0" smtClean="0"/>
              <a:t>Školská rada</a:t>
            </a:r>
            <a:endParaRPr lang="cs-CZ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Zřizovatel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Obec</a:t>
            </a:r>
          </a:p>
          <a:p>
            <a:r>
              <a:rPr lang="cs-CZ" dirty="0" smtClean="0"/>
              <a:t>Kraj</a:t>
            </a:r>
          </a:p>
          <a:p>
            <a:r>
              <a:rPr lang="cs-CZ" dirty="0" smtClean="0"/>
              <a:t>Svazek obcí</a:t>
            </a:r>
          </a:p>
          <a:p>
            <a:r>
              <a:rPr lang="cs-CZ" dirty="0" smtClean="0"/>
              <a:t>Ministerstva – obrany, vnitra, spravedlnosti, práce a sociálních věcí</a:t>
            </a:r>
          </a:p>
          <a:p>
            <a:r>
              <a:rPr lang="cs-CZ" dirty="0" smtClean="0"/>
              <a:t>Ministerstvo zahraničí</a:t>
            </a:r>
          </a:p>
          <a:p>
            <a:r>
              <a:rPr lang="cs-CZ" dirty="0" smtClean="0"/>
              <a:t>Církve a náboženské společnosti</a:t>
            </a:r>
          </a:p>
          <a:p>
            <a:r>
              <a:rPr lang="cs-CZ" dirty="0" smtClean="0"/>
              <a:t>Právnické osoby a fyzické osoby</a:t>
            </a:r>
            <a:endParaRPr lang="cs-CZ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Školská právnická osoba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Se zřizuje zřizovací listinou nebo smlouvou</a:t>
            </a:r>
          </a:p>
          <a:p>
            <a:pPr>
              <a:buNone/>
            </a:pPr>
            <a:r>
              <a:rPr lang="cs-CZ" dirty="0" smtClean="0"/>
              <a:t>Zřizovatelem ministerstvo, obec, kraj</a:t>
            </a:r>
          </a:p>
          <a:p>
            <a:pPr>
              <a:buFontTx/>
              <a:buChar char="-"/>
            </a:pPr>
            <a:r>
              <a:rPr lang="cs-CZ" dirty="0" smtClean="0"/>
              <a:t>Orgánem je ředitel</a:t>
            </a:r>
          </a:p>
          <a:p>
            <a:pPr>
              <a:buNone/>
            </a:pPr>
            <a:r>
              <a:rPr lang="cs-CZ" dirty="0" smtClean="0"/>
              <a:t>Zřizovatelem je právnická či fyzická osoba</a:t>
            </a:r>
          </a:p>
          <a:p>
            <a:pPr>
              <a:buNone/>
            </a:pPr>
            <a:r>
              <a:rPr lang="cs-CZ" dirty="0" smtClean="0"/>
              <a:t>- Orgánem je ředitel a rada</a:t>
            </a:r>
            <a:endParaRPr lang="cs-CZ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Rada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Jmenuje a odvolává zřizovatel</a:t>
            </a:r>
          </a:p>
          <a:p>
            <a:r>
              <a:rPr lang="cs-CZ" dirty="0" smtClean="0"/>
              <a:t>Funkční období je 5 let</a:t>
            </a:r>
          </a:p>
          <a:p>
            <a:r>
              <a:rPr lang="cs-CZ" dirty="0" smtClean="0"/>
              <a:t>3-15 členů</a:t>
            </a:r>
          </a:p>
          <a:p>
            <a:r>
              <a:rPr lang="cs-CZ" dirty="0" smtClean="0"/>
              <a:t>Schvaluje rozpočet, školské vzdělávací programy, organizační řád , vnitřní mzdový předpis…</a:t>
            </a:r>
          </a:p>
          <a:p>
            <a:r>
              <a:rPr lang="cs-CZ" dirty="0" smtClean="0"/>
              <a:t>Navrhuje zřizovateli sloučení, rozdělení apod.</a:t>
            </a:r>
          </a:p>
          <a:p>
            <a:r>
              <a:rPr lang="cs-CZ" dirty="0" smtClean="0"/>
              <a:t>Vydává předchozí souhlas k právním úkonům…</a:t>
            </a:r>
            <a:endParaRPr lang="cs-CZ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Ředitel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Jmenuje a odvolává zřizovatel resp. zřizovatel na návrh rady</a:t>
            </a:r>
          </a:p>
          <a:p>
            <a:r>
              <a:rPr lang="cs-CZ" dirty="0" smtClean="0"/>
              <a:t>Je odpovědný zřizovateli resp. radě</a:t>
            </a:r>
          </a:p>
          <a:p>
            <a:r>
              <a:rPr lang="cs-CZ" dirty="0" smtClean="0"/>
              <a:t>Jmenování probíhá na základě konkurzního řízení na období 6ti let</a:t>
            </a:r>
          </a:p>
          <a:p>
            <a:r>
              <a:rPr lang="cs-CZ" dirty="0" smtClean="0"/>
              <a:t>Možnost prodloužení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Organizační nástroje školy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Organizační řád</a:t>
            </a:r>
          </a:p>
          <a:p>
            <a:r>
              <a:rPr lang="cs-CZ" dirty="0" smtClean="0"/>
              <a:t>Uplatnění principu subordinace</a:t>
            </a:r>
          </a:p>
          <a:p>
            <a:r>
              <a:rPr lang="cs-CZ" dirty="0" smtClean="0"/>
              <a:t>Pedagogická rada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Škola jako specifická organizace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Nevytváří zisk, poskytuje kvalitní službu (většinou veřejnou)</a:t>
            </a:r>
          </a:p>
          <a:p>
            <a:r>
              <a:rPr lang="cs-CZ" dirty="0" smtClean="0"/>
              <a:t>Výchova a vzdělávání  - vzájemné působení lidí</a:t>
            </a:r>
          </a:p>
          <a:p>
            <a:r>
              <a:rPr lang="cs-CZ" dirty="0" smtClean="0"/>
              <a:t>Vytváření osobnosti žáka – potřeba začlenit školu do širšího kontextu vlivů</a:t>
            </a:r>
          </a:p>
          <a:p>
            <a:r>
              <a:rPr lang="cs-CZ" dirty="0" smtClean="0"/>
              <a:t>Synergické působení jako důsledek kvalitního managementu</a:t>
            </a:r>
          </a:p>
          <a:p>
            <a:r>
              <a:rPr lang="cs-CZ" dirty="0" smtClean="0"/>
              <a:t>Soulad mezi pedagogickou koncepcí školy a řízením</a:t>
            </a:r>
            <a:endParaRPr lang="cs-CZ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Strukturní členění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Odpovídá na otázky „</a:t>
            </a:r>
            <a:r>
              <a:rPr lang="cs-CZ" b="1" dirty="0" smtClean="0"/>
              <a:t>kdo</a:t>
            </a:r>
            <a:r>
              <a:rPr lang="cs-CZ" dirty="0" smtClean="0"/>
              <a:t>“, „</a:t>
            </a:r>
            <a:r>
              <a:rPr lang="cs-CZ" b="1" dirty="0" smtClean="0"/>
              <a:t>kdy</a:t>
            </a:r>
            <a:r>
              <a:rPr lang="cs-CZ" dirty="0" smtClean="0"/>
              <a:t>“, „</a:t>
            </a:r>
            <a:r>
              <a:rPr lang="cs-CZ" b="1" dirty="0" smtClean="0"/>
              <a:t>kde</a:t>
            </a:r>
            <a:r>
              <a:rPr lang="cs-CZ" dirty="0" smtClean="0"/>
              <a:t>“</a:t>
            </a:r>
          </a:p>
          <a:p>
            <a:r>
              <a:rPr lang="cs-CZ" dirty="0" smtClean="0"/>
              <a:t>3 základní dimenze:</a:t>
            </a:r>
          </a:p>
          <a:p>
            <a:pPr>
              <a:buFontTx/>
              <a:buChar char="-"/>
            </a:pPr>
            <a:r>
              <a:rPr lang="cs-CZ" dirty="0" smtClean="0"/>
              <a:t>Profesní a kvalifikační</a:t>
            </a:r>
          </a:p>
          <a:p>
            <a:pPr>
              <a:buFontTx/>
              <a:buChar char="-"/>
            </a:pPr>
            <a:r>
              <a:rPr lang="cs-CZ" dirty="0" smtClean="0"/>
              <a:t>Časová</a:t>
            </a:r>
          </a:p>
          <a:p>
            <a:pPr>
              <a:buFontTx/>
              <a:buChar char="-"/>
            </a:pPr>
            <a:r>
              <a:rPr lang="cs-CZ" dirty="0" smtClean="0"/>
              <a:t>Organizačně místní</a:t>
            </a:r>
            <a:endParaRPr lang="cs-CZ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Základní organizační nástroje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Vertikální</a:t>
            </a:r>
          </a:p>
          <a:p>
            <a:r>
              <a:rPr lang="cs-CZ" dirty="0" smtClean="0"/>
              <a:t>Horizontální</a:t>
            </a:r>
          </a:p>
          <a:p>
            <a:r>
              <a:rPr lang="cs-CZ" dirty="0" smtClean="0"/>
              <a:t>Míra delegování pravomocí</a:t>
            </a:r>
          </a:p>
          <a:p>
            <a:r>
              <a:rPr lang="cs-CZ" dirty="0" smtClean="0"/>
              <a:t>Uplatňování rozhodovací pravomoci</a:t>
            </a:r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Organizační struktura školy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Organizační struktura liniově – štábního typu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Základní organizační dimenze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Stupeň </a:t>
            </a:r>
            <a:r>
              <a:rPr lang="cs-CZ" b="1" dirty="0" smtClean="0"/>
              <a:t>formalizace</a:t>
            </a:r>
            <a:r>
              <a:rPr lang="cs-CZ" dirty="0" smtClean="0"/>
              <a:t> (rozpracovanost pracovních postupů)</a:t>
            </a:r>
          </a:p>
          <a:p>
            <a:r>
              <a:rPr lang="cs-CZ" dirty="0" smtClean="0"/>
              <a:t>Stupeň </a:t>
            </a:r>
            <a:r>
              <a:rPr lang="cs-CZ" b="1" dirty="0" smtClean="0"/>
              <a:t>centralizace</a:t>
            </a:r>
            <a:r>
              <a:rPr lang="cs-CZ" dirty="0" smtClean="0"/>
              <a:t> (delegování pravomocí)</a:t>
            </a:r>
          </a:p>
          <a:p>
            <a:r>
              <a:rPr lang="cs-CZ" dirty="0" smtClean="0"/>
              <a:t>Stupeň </a:t>
            </a:r>
            <a:r>
              <a:rPr lang="cs-CZ" b="1" dirty="0" smtClean="0"/>
              <a:t>složitosti</a:t>
            </a:r>
            <a:r>
              <a:rPr lang="cs-CZ" dirty="0" smtClean="0"/>
              <a:t> (vertikální dimenze – počet stupňů řízení a horizontální dimenze – počet odlišných činností na stejné úrovni)</a:t>
            </a:r>
            <a:endParaRPr lang="cs-CZ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Funkce v organizaci školy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Ředitel</a:t>
            </a:r>
          </a:p>
          <a:p>
            <a:r>
              <a:rPr lang="cs-CZ" dirty="0" smtClean="0"/>
              <a:t>Zástupce ředitele</a:t>
            </a:r>
          </a:p>
          <a:p>
            <a:r>
              <a:rPr lang="cs-CZ" dirty="0" smtClean="0"/>
              <a:t>Výchovný poradce </a:t>
            </a:r>
          </a:p>
          <a:p>
            <a:r>
              <a:rPr lang="cs-CZ" dirty="0" smtClean="0"/>
              <a:t>Koordinátoři, psycholog</a:t>
            </a:r>
          </a:p>
          <a:p>
            <a:r>
              <a:rPr lang="cs-CZ" dirty="0" smtClean="0"/>
              <a:t>Třídní učitel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Ředitel ve struktuře školy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Správní, finanční a pedagogická odpovědnost</a:t>
            </a:r>
          </a:p>
          <a:p>
            <a:r>
              <a:rPr lang="cs-CZ" dirty="0" smtClean="0"/>
              <a:t>Odpovědnost za vztahy s okolím</a:t>
            </a:r>
          </a:p>
          <a:p>
            <a:r>
              <a:rPr lang="cs-CZ" dirty="0" smtClean="0"/>
              <a:t>Vyučovací povinnost</a:t>
            </a:r>
          </a:p>
          <a:p>
            <a:r>
              <a:rPr lang="cs-CZ" dirty="0" smtClean="0"/>
              <a:t>Způsob hodnocení</a:t>
            </a:r>
          </a:p>
          <a:p>
            <a:r>
              <a:rPr lang="cs-CZ" dirty="0" smtClean="0"/>
              <a:t>Sdružení ředitelů</a:t>
            </a:r>
          </a:p>
          <a:p>
            <a:r>
              <a:rPr lang="cs-CZ" dirty="0" smtClean="0"/>
              <a:t>Další vzdělávání</a:t>
            </a:r>
            <a:endParaRPr lang="cs-CZ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Funkce třídního učitele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Jedna z nejdůležitějších funkcí</a:t>
            </a:r>
          </a:p>
          <a:p>
            <a:r>
              <a:rPr lang="cs-CZ" dirty="0" smtClean="0"/>
              <a:t>Žádné oficiální standardy, žádná profesní příprava</a:t>
            </a:r>
          </a:p>
          <a:p>
            <a:r>
              <a:rPr lang="cs-CZ" b="1" dirty="0" smtClean="0"/>
              <a:t>Organizačně řídí a výchovně vede kolektiv třídy</a:t>
            </a:r>
          </a:p>
          <a:p>
            <a:r>
              <a:rPr lang="cs-CZ" dirty="0" smtClean="0"/>
              <a:t>Provádí administrativu</a:t>
            </a:r>
          </a:p>
          <a:p>
            <a:r>
              <a:rPr lang="cs-CZ" dirty="0" smtClean="0"/>
              <a:t>Komunikuje s rodiči</a:t>
            </a:r>
            <a:endParaRPr lang="cs-CZ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Specifické funkce ve škole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Vedoucí učitel praktického vyučování</a:t>
            </a:r>
          </a:p>
          <a:p>
            <a:r>
              <a:rPr lang="cs-CZ" dirty="0" smtClean="0"/>
              <a:t>Vedoucí učitel odloučeného pracoviště</a:t>
            </a:r>
          </a:p>
          <a:p>
            <a:r>
              <a:rPr lang="cs-CZ" dirty="0" smtClean="0"/>
              <a:t>Knihovník a další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Organizační schéma školy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Přesný a jednoznačný popis samostatných funkcí</a:t>
            </a:r>
          </a:p>
          <a:p>
            <a:r>
              <a:rPr lang="cs-CZ" dirty="0" smtClean="0"/>
              <a:t>Přesný a jednoznačný popis delegovaných funkcí</a:t>
            </a:r>
          </a:p>
          <a:p>
            <a:r>
              <a:rPr lang="cs-CZ" dirty="0" smtClean="0"/>
              <a:t>Stanovení odpovědnosti a pravomocí</a:t>
            </a:r>
          </a:p>
          <a:p>
            <a:r>
              <a:rPr lang="cs-CZ" dirty="0" smtClean="0"/>
              <a:t>V náplni práce daného pracovníka</a:t>
            </a:r>
            <a:endParaRPr lang="cs-CZ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Poradní orgány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Pedagogická rada</a:t>
            </a:r>
          </a:p>
          <a:p>
            <a:r>
              <a:rPr lang="cs-CZ" dirty="0" smtClean="0"/>
              <a:t>Širší vedení školy</a:t>
            </a:r>
          </a:p>
          <a:p>
            <a:r>
              <a:rPr lang="cs-CZ" dirty="0" smtClean="0"/>
              <a:t>Kolegium třídních učitelů apod.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Škola jako systé</a:t>
            </a:r>
            <a:r>
              <a:rPr lang="cs-CZ" b="1" dirty="0"/>
              <a:t>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smtClean="0"/>
              <a:t>Základní prvky </a:t>
            </a:r>
            <a:r>
              <a:rPr lang="cs-CZ" dirty="0" smtClean="0"/>
              <a:t>– pracovníci školy, z nichž  každý zastává svou funkci, i více funkcí.</a:t>
            </a:r>
          </a:p>
          <a:p>
            <a:r>
              <a:rPr lang="cs-CZ" dirty="0" smtClean="0"/>
              <a:t>Prvky jsou provázány strukturou </a:t>
            </a:r>
            <a:r>
              <a:rPr lang="cs-CZ" b="1" dirty="0" smtClean="0"/>
              <a:t>formálních vztahů</a:t>
            </a:r>
          </a:p>
          <a:p>
            <a:r>
              <a:rPr lang="cs-CZ" dirty="0" smtClean="0"/>
              <a:t>Tyto  vztahy vyplývají z externích a interních norem</a:t>
            </a:r>
          </a:p>
          <a:p>
            <a:r>
              <a:rPr lang="cs-CZ" b="1" dirty="0" smtClean="0"/>
              <a:t>Neformální vztahy </a:t>
            </a:r>
            <a:r>
              <a:rPr lang="cs-CZ" dirty="0" smtClean="0"/>
              <a:t>– mezilidské</a:t>
            </a:r>
          </a:p>
          <a:p>
            <a:r>
              <a:rPr lang="cs-CZ" dirty="0" smtClean="0"/>
              <a:t>Kvalita vztahů mezi prvky předurčuje integritu školy</a:t>
            </a:r>
          </a:p>
          <a:p>
            <a:r>
              <a:rPr lang="cs-CZ" dirty="0" smtClean="0"/>
              <a:t>Dobře nastavené vztahy -  </a:t>
            </a:r>
            <a:r>
              <a:rPr lang="cs-CZ" b="1" dirty="0" smtClean="0"/>
              <a:t>synergický efekt</a:t>
            </a:r>
            <a:endParaRPr lang="cs-CZ" dirty="0" smtClean="0"/>
          </a:p>
          <a:p>
            <a:pPr>
              <a:buNone/>
            </a:pPr>
            <a:endParaRPr lang="cs-CZ" b="1" dirty="0" smtClean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Žákovská (studentská) samospráva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Žáci mají možnost rozhodovat, působit na jiné, nést odpovědnost, kritizovat, podřizovat se názoru většiny</a:t>
            </a:r>
          </a:p>
          <a:p>
            <a:r>
              <a:rPr lang="cs-CZ" dirty="0" smtClean="0"/>
              <a:t>„škola demokracie“</a:t>
            </a:r>
          </a:p>
          <a:p>
            <a:r>
              <a:rPr lang="cs-CZ" dirty="0" smtClean="0"/>
              <a:t>Podmínkou je dobré partnerství s vedením školy</a:t>
            </a:r>
            <a:endParaRPr lang="cs-CZ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Poslání 4. manažerské funkce - vedení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Vytváření a účinné využívání </a:t>
            </a:r>
            <a:r>
              <a:rPr lang="cs-CZ" b="1" dirty="0" smtClean="0"/>
              <a:t>schopnosti</a:t>
            </a:r>
            <a:r>
              <a:rPr lang="cs-CZ" dirty="0" smtClean="0"/>
              <a:t>, dovednosti a umění </a:t>
            </a:r>
            <a:r>
              <a:rPr lang="cs-CZ" b="1" dirty="0" smtClean="0"/>
              <a:t>manažerů vést</a:t>
            </a:r>
            <a:r>
              <a:rPr lang="cs-CZ" dirty="0" smtClean="0"/>
              <a:t>, usměrňovat, stimulovat a motivovat své </a:t>
            </a:r>
            <a:r>
              <a:rPr lang="cs-CZ" b="1" dirty="0" smtClean="0"/>
              <a:t>spolupracovníky</a:t>
            </a:r>
            <a:r>
              <a:rPr lang="cs-CZ" dirty="0" smtClean="0"/>
              <a:t> ke </a:t>
            </a:r>
            <a:r>
              <a:rPr lang="cs-CZ" b="1" dirty="0" smtClean="0"/>
              <a:t>kvalitnímu</a:t>
            </a:r>
            <a:r>
              <a:rPr lang="cs-CZ" dirty="0" smtClean="0"/>
              <a:t>, aktivnímu, popřípadě tvůrčímu </a:t>
            </a:r>
            <a:r>
              <a:rPr lang="cs-CZ" b="1" dirty="0" smtClean="0"/>
              <a:t>plnění cílů </a:t>
            </a:r>
            <a:r>
              <a:rPr lang="cs-CZ" dirty="0" smtClean="0"/>
              <a:t>jejich práce.</a:t>
            </a:r>
            <a:endParaRPr lang="cs-CZ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Vedení vs. řízení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Vedení je dělání správných věcí</a:t>
            </a:r>
          </a:p>
          <a:p>
            <a:r>
              <a:rPr lang="cs-CZ" b="1" dirty="0" smtClean="0"/>
              <a:t>Řízení je dělání věcí správně</a:t>
            </a:r>
            <a:endParaRPr lang="cs-CZ" b="1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Tvůrčí vedení „</a:t>
            </a:r>
            <a:r>
              <a:rPr lang="cs-CZ" b="1" dirty="0" err="1" smtClean="0"/>
              <a:t>Leadership</a:t>
            </a:r>
            <a:r>
              <a:rPr lang="cs-CZ" b="1" dirty="0" smtClean="0"/>
              <a:t>“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„Tvůrčí vedení lidí je vliv, umění nebo proces ovlivnění lidí tak, že se budou ochotně a s nadšením snažit o dosažení cílů skupiny.“</a:t>
            </a:r>
          </a:p>
          <a:p>
            <a:r>
              <a:rPr lang="cs-CZ" dirty="0" smtClean="0"/>
              <a:t>„ Tvůrčí vedení lidí je proces ovlivnění ostatních, aby pracovali k dosažení specifických cílů.“</a:t>
            </a:r>
            <a:endParaRPr lang="cs-CZ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Škola v kontextu školského systému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Státní správa: ředitel školy, obecní a krajský úřad,</a:t>
            </a:r>
            <a:r>
              <a:rPr lang="cs-CZ" dirty="0"/>
              <a:t> </a:t>
            </a:r>
            <a:r>
              <a:rPr lang="cs-CZ" dirty="0" smtClean="0"/>
              <a:t>česká školní inspekce, ministerstva</a:t>
            </a:r>
          </a:p>
          <a:p>
            <a:r>
              <a:rPr lang="cs-CZ" dirty="0" smtClean="0"/>
              <a:t>Samospráva: obec, kraj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Vlastní management školy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Stanovování vizí a cílů</a:t>
            </a:r>
          </a:p>
          <a:p>
            <a:r>
              <a:rPr lang="cs-CZ" dirty="0" smtClean="0"/>
              <a:t>Vedení lidí k naplňování cílů</a:t>
            </a:r>
          </a:p>
          <a:p>
            <a:r>
              <a:rPr lang="cs-CZ" dirty="0" smtClean="0"/>
              <a:t>Řízení organizačních procesů</a:t>
            </a:r>
          </a:p>
          <a:p>
            <a:r>
              <a:rPr lang="cs-CZ" dirty="0" smtClean="0"/>
              <a:t>Řízení pedagogického procesu</a:t>
            </a:r>
          </a:p>
          <a:p>
            <a:r>
              <a:rPr lang="cs-CZ" dirty="0" smtClean="0"/>
              <a:t>Řízení ostatních procesů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Vedení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Demokratický neboli participační styl vedení</a:t>
            </a:r>
          </a:p>
          <a:p>
            <a:r>
              <a:rPr lang="cs-CZ" dirty="0" smtClean="0"/>
              <a:t>Umožňuje pracovníkům podílet se na řídícím procesu</a:t>
            </a:r>
          </a:p>
          <a:p>
            <a:r>
              <a:rPr lang="cs-CZ" dirty="0" smtClean="0"/>
              <a:t>Je založen na vzájemném neustálém poskytování a vyměňování informací</a:t>
            </a:r>
          </a:p>
          <a:p>
            <a:r>
              <a:rPr lang="cs-CZ" dirty="0" smtClean="0"/>
              <a:t>Je založen na důvěře a samostatnosti pracovníků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Řízení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Dobře fungující škola- většina chodu řízena </a:t>
            </a:r>
            <a:r>
              <a:rPr lang="cs-CZ" b="1" dirty="0" smtClean="0"/>
              <a:t>regulativy:</a:t>
            </a:r>
          </a:p>
          <a:p>
            <a:r>
              <a:rPr lang="cs-CZ" dirty="0" smtClean="0"/>
              <a:t>Vytvářeny obligatorně na základě školského zákona</a:t>
            </a:r>
          </a:p>
          <a:p>
            <a:r>
              <a:rPr lang="cs-CZ" dirty="0" smtClean="0"/>
              <a:t>Rozvrh hodin, školní řád, </a:t>
            </a:r>
            <a:r>
              <a:rPr lang="cs-CZ" dirty="0" err="1" smtClean="0"/>
              <a:t>řád</a:t>
            </a:r>
            <a:r>
              <a:rPr lang="cs-CZ" dirty="0" smtClean="0"/>
              <a:t> školní jídelny, výpůjční řád knihovny, rozpis dozorů, rozpis odborných učeben…</a:t>
            </a:r>
          </a:p>
          <a:p>
            <a:pPr>
              <a:buNone/>
            </a:pPr>
            <a:r>
              <a:rPr lang="cs-CZ" dirty="0" smtClean="0"/>
              <a:t>Vedení zasahuje jen v mimořádných případech</a:t>
            </a:r>
          </a:p>
          <a:p>
            <a:pPr>
              <a:buNone/>
            </a:pPr>
            <a:endParaRPr lang="cs-CZ" b="1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Manažerské techniky participativního vedení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Delegování</a:t>
            </a:r>
          </a:p>
          <a:p>
            <a:r>
              <a:rPr lang="cs-CZ" dirty="0" smtClean="0"/>
              <a:t>Řízení podle cílů – MBO</a:t>
            </a:r>
          </a:p>
          <a:p>
            <a:r>
              <a:rPr lang="cs-CZ" dirty="0" smtClean="0"/>
              <a:t>Řízení pomocí informací</a:t>
            </a:r>
          </a:p>
          <a:p>
            <a:r>
              <a:rPr lang="cs-CZ" dirty="0" smtClean="0"/>
              <a:t>Efektivní vedení porad</a:t>
            </a:r>
          </a:p>
          <a:p>
            <a:r>
              <a:rPr lang="cs-CZ" dirty="0" smtClean="0"/>
              <a:t>Řízení konfliktů</a:t>
            </a:r>
            <a:endParaRPr lang="cs-CZ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Řízení podle cílů - MBO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Shoda pracovníků na cílech (vizích) školy</a:t>
            </a:r>
          </a:p>
          <a:p>
            <a:r>
              <a:rPr lang="cs-CZ" dirty="0" smtClean="0"/>
              <a:t>Rozpracování do realizačních cílů</a:t>
            </a:r>
          </a:p>
          <a:p>
            <a:r>
              <a:rPr lang="cs-CZ" dirty="0" smtClean="0"/>
              <a:t>K tomu technické zabezpečení a způsob zpětné vazby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Škola jako transformační systém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Vstupy do systému jsou transformovány do výstupů</a:t>
            </a:r>
          </a:p>
          <a:p>
            <a:r>
              <a:rPr lang="cs-CZ" dirty="0" smtClean="0"/>
              <a:t>Výstupy – žádoucí kvalita absolventa</a:t>
            </a:r>
          </a:p>
          <a:p>
            <a:pPr>
              <a:buNone/>
            </a:pPr>
            <a:r>
              <a:rPr lang="cs-CZ" dirty="0" smtClean="0"/>
              <a:t>Transformační procesy:</a:t>
            </a:r>
          </a:p>
          <a:p>
            <a:r>
              <a:rPr lang="cs-CZ" dirty="0" smtClean="0"/>
              <a:t>Výchovně vzdělávací proces</a:t>
            </a:r>
          </a:p>
          <a:p>
            <a:r>
              <a:rPr lang="cs-CZ" dirty="0" smtClean="0"/>
              <a:t>Podpůrné procesy – udržování vztahů s rodiči a veřejností</a:t>
            </a:r>
          </a:p>
          <a:p>
            <a:r>
              <a:rPr lang="cs-CZ" dirty="0" smtClean="0"/>
              <a:t>Manažerský proces</a:t>
            </a:r>
            <a:endParaRPr lang="cs-CZ" dirty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Školská rada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Při ZŠ, středních a vyšších odborných školách</a:t>
            </a:r>
          </a:p>
          <a:p>
            <a:r>
              <a:rPr lang="cs-CZ" dirty="0" smtClean="0"/>
              <a:t>Zřizuje zřizovatel, stanovuje počet členů a volební řád</a:t>
            </a:r>
          </a:p>
          <a:p>
            <a:r>
              <a:rPr lang="cs-CZ" dirty="0" smtClean="0"/>
              <a:t>Na 3 roky</a:t>
            </a:r>
          </a:p>
          <a:p>
            <a:r>
              <a:rPr lang="cs-CZ" dirty="0" smtClean="0"/>
              <a:t>Schvaluje výroční zprávu, školní řád…</a:t>
            </a:r>
          </a:p>
          <a:p>
            <a:r>
              <a:rPr lang="cs-CZ" dirty="0" smtClean="0"/>
              <a:t>Podává návrh na odvolání ředitele, na vyhlášení konkurzu</a:t>
            </a:r>
          </a:p>
          <a:p>
            <a:r>
              <a:rPr lang="cs-CZ" dirty="0" smtClean="0"/>
              <a:t>Tam, kde školská rada není, plní úkoly zřizovatel</a:t>
            </a:r>
            <a:endParaRPr lang="cs-CZ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Efektivní vedení porad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Přispívá k odstranění překážek v práci</a:t>
            </a:r>
          </a:p>
          <a:p>
            <a:r>
              <a:rPr lang="cs-CZ" dirty="0" smtClean="0"/>
              <a:t>Podpora přímé komunikace</a:t>
            </a:r>
          </a:p>
          <a:p>
            <a:r>
              <a:rPr lang="cs-CZ" dirty="0" smtClean="0"/>
              <a:t>Budování „týmového ducha“ školy</a:t>
            </a:r>
            <a:endParaRPr lang="cs-CZ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Řízení pomocí informací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Poskytování všech informací o chodu školy</a:t>
            </a:r>
          </a:p>
          <a:p>
            <a:r>
              <a:rPr lang="cs-CZ" dirty="0" smtClean="0"/>
              <a:t>Prevence vzniku fám a pomluv</a:t>
            </a:r>
          </a:p>
          <a:p>
            <a:r>
              <a:rPr lang="cs-CZ" dirty="0" smtClean="0"/>
              <a:t>Informační systém škol</a:t>
            </a:r>
          </a:p>
          <a:p>
            <a:r>
              <a:rPr lang="cs-CZ" dirty="0" smtClean="0"/>
              <a:t>Obousměrný tok informací</a:t>
            </a:r>
          </a:p>
          <a:p>
            <a:r>
              <a:rPr lang="cs-CZ" dirty="0" smtClean="0"/>
              <a:t>Toky informací mezi školou a okolím</a:t>
            </a:r>
            <a:endParaRPr lang="cs-CZ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Motivace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Uplatnění </a:t>
            </a:r>
            <a:r>
              <a:rPr lang="cs-CZ" dirty="0" err="1" smtClean="0"/>
              <a:t>Maslowovy</a:t>
            </a:r>
            <a:r>
              <a:rPr lang="cs-CZ" dirty="0" smtClean="0"/>
              <a:t> teorie hierarchie potřeb:</a:t>
            </a:r>
          </a:p>
          <a:p>
            <a:r>
              <a:rPr lang="cs-CZ" dirty="0" smtClean="0"/>
              <a:t>Fyziologické potřeby</a:t>
            </a:r>
          </a:p>
          <a:p>
            <a:r>
              <a:rPr lang="cs-CZ" dirty="0" smtClean="0"/>
              <a:t>Potřeby existenční jistoty a bezpečnosti</a:t>
            </a:r>
          </a:p>
          <a:p>
            <a:r>
              <a:rPr lang="cs-CZ" dirty="0" smtClean="0"/>
              <a:t> Sociální potřeby</a:t>
            </a:r>
          </a:p>
          <a:p>
            <a:r>
              <a:rPr lang="cs-CZ" dirty="0" smtClean="0"/>
              <a:t>Potřeby uznání osobnosti a uspokojení z práce</a:t>
            </a:r>
          </a:p>
          <a:p>
            <a:r>
              <a:rPr lang="cs-CZ" dirty="0" smtClean="0"/>
              <a:t>Potřeby seberealizace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Motivační nástroje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Hmotná odměna</a:t>
            </a:r>
          </a:p>
          <a:p>
            <a:r>
              <a:rPr lang="cs-CZ" dirty="0" smtClean="0"/>
              <a:t>Atraktivní obsah práce</a:t>
            </a:r>
          </a:p>
          <a:p>
            <a:r>
              <a:rPr lang="cs-CZ" dirty="0" smtClean="0"/>
              <a:t>Povzbuzování pracovníků</a:t>
            </a:r>
          </a:p>
          <a:p>
            <a:r>
              <a:rPr lang="cs-CZ" dirty="0" smtClean="0"/>
              <a:t>Hodnocení</a:t>
            </a:r>
          </a:p>
          <a:p>
            <a:r>
              <a:rPr lang="cs-CZ" dirty="0" smtClean="0"/>
              <a:t>Atmosféra pracovní skupiny</a:t>
            </a:r>
          </a:p>
          <a:p>
            <a:r>
              <a:rPr lang="cs-CZ" dirty="0" smtClean="0"/>
              <a:t>Specifické uzpůsobení podmínek</a:t>
            </a:r>
          </a:p>
          <a:p>
            <a:r>
              <a:rPr lang="cs-CZ" dirty="0" smtClean="0"/>
              <a:t>Podpoření identifikace s profesí, školou</a:t>
            </a:r>
            <a:endParaRPr lang="cs-CZ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Demotivátory</a:t>
            </a:r>
            <a:r>
              <a:rPr lang="cs-CZ" b="1" dirty="0" smtClean="0"/>
              <a:t> ve škole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Školní „politika“ – soutěžení o moc, vliv či zdroje, protekce</a:t>
            </a:r>
          </a:p>
          <a:p>
            <a:r>
              <a:rPr lang="cs-CZ" dirty="0" smtClean="0"/>
              <a:t>Rozporná očekávání od vedoucích pracovníků</a:t>
            </a:r>
          </a:p>
          <a:p>
            <a:r>
              <a:rPr lang="cs-CZ" dirty="0" smtClean="0"/>
              <a:t>Zmatené pokyny</a:t>
            </a:r>
          </a:p>
          <a:p>
            <a:r>
              <a:rPr lang="cs-CZ" dirty="0" smtClean="0"/>
              <a:t>Neproduktivní porady</a:t>
            </a:r>
          </a:p>
          <a:p>
            <a:r>
              <a:rPr lang="cs-CZ" dirty="0" smtClean="0"/>
              <a:t>Pokrytectví</a:t>
            </a:r>
          </a:p>
          <a:p>
            <a:r>
              <a:rPr lang="cs-CZ" dirty="0" smtClean="0"/>
              <a:t>Utajování, zadržování informací</a:t>
            </a:r>
          </a:p>
          <a:p>
            <a:r>
              <a:rPr lang="cs-CZ" dirty="0" smtClean="0"/>
              <a:t>Neustálé a neúčelné změny</a:t>
            </a:r>
            <a:endParaRPr lang="cs-CZ" dirty="0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smtClean="0"/>
              <a:t>Kontrola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Posláním této manažerské funkce je včasné a hospodárné zjištění nedostatků, jejich rozbor a přijetí opatření</a:t>
            </a:r>
          </a:p>
          <a:p>
            <a:r>
              <a:rPr lang="cs-CZ" dirty="0" smtClean="0"/>
              <a:t>Včasné stanovení významnosti odchylky</a:t>
            </a:r>
          </a:p>
          <a:p>
            <a:r>
              <a:rPr lang="cs-CZ" dirty="0" smtClean="0"/>
              <a:t>Kontrolní zjištění pozitivní a negativní</a:t>
            </a:r>
            <a:endParaRPr lang="cs-CZ" dirty="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Správný postup při provádění kontroly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Stanovení cílů kontroly</a:t>
            </a:r>
          </a:p>
          <a:p>
            <a:r>
              <a:rPr lang="cs-CZ" dirty="0" smtClean="0"/>
              <a:t>Stanovení kritérií a váhy odchylek</a:t>
            </a:r>
          </a:p>
          <a:p>
            <a:r>
              <a:rPr lang="cs-CZ" dirty="0" smtClean="0"/>
              <a:t>Rozbor kontrolovaných procesů</a:t>
            </a:r>
          </a:p>
          <a:p>
            <a:r>
              <a:rPr lang="cs-CZ" dirty="0" smtClean="0"/>
              <a:t>Vyhodnocení odchylek</a:t>
            </a:r>
          </a:p>
          <a:p>
            <a:r>
              <a:rPr lang="cs-CZ" dirty="0" smtClean="0"/>
              <a:t>Přijetí závěrů</a:t>
            </a:r>
          </a:p>
          <a:p>
            <a:r>
              <a:rPr lang="cs-CZ" dirty="0" smtClean="0"/>
              <a:t>Včasné informování o výsledku kontroly</a:t>
            </a:r>
          </a:p>
          <a:p>
            <a:r>
              <a:rPr lang="cs-CZ" dirty="0" smtClean="0"/>
              <a:t>Zajištění realizace závěrů</a:t>
            </a:r>
            <a:endParaRPr lang="cs-CZ" dirty="0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Kontrola podle obsahové náplně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Dodržování plánu vzdělávání</a:t>
            </a:r>
          </a:p>
          <a:p>
            <a:r>
              <a:rPr lang="cs-CZ" dirty="0" smtClean="0"/>
              <a:t>Povinná dokumentace</a:t>
            </a:r>
          </a:p>
          <a:p>
            <a:r>
              <a:rPr lang="cs-CZ" dirty="0" smtClean="0"/>
              <a:t>Osnovy ŠVP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Kontrola podle úrovně řízení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Strategické kontrolní procesy – výroční zpráva, </a:t>
            </a:r>
            <a:r>
              <a:rPr lang="cs-CZ" dirty="0" err="1" smtClean="0"/>
              <a:t>zpráva</a:t>
            </a:r>
            <a:r>
              <a:rPr lang="cs-CZ" dirty="0" smtClean="0"/>
              <a:t> o hospodaření,…</a:t>
            </a:r>
          </a:p>
          <a:p>
            <a:r>
              <a:rPr lang="cs-CZ" dirty="0" smtClean="0"/>
              <a:t>Operativní kontrolní procesy – inventury, včasné předávání pokynů, dozory, zamykání </a:t>
            </a:r>
            <a:r>
              <a:rPr lang="cs-CZ" dirty="0" err="1" smtClean="0"/>
              <a:t>apod</a:t>
            </a:r>
            <a:r>
              <a:rPr lang="cs-CZ" dirty="0" smtClean="0"/>
              <a:t>…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Řízení a škola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Dobře fungující škola- většina chodu řízena </a:t>
            </a:r>
            <a:r>
              <a:rPr lang="cs-CZ" b="1" dirty="0" smtClean="0"/>
              <a:t>regulativy:</a:t>
            </a:r>
          </a:p>
          <a:p>
            <a:r>
              <a:rPr lang="cs-CZ" dirty="0" smtClean="0"/>
              <a:t>Vytvářeny obligatorně na základě školského zákona</a:t>
            </a:r>
          </a:p>
          <a:p>
            <a:r>
              <a:rPr lang="cs-CZ" dirty="0" smtClean="0"/>
              <a:t>Rozvrh hodin, školní řád, </a:t>
            </a:r>
            <a:r>
              <a:rPr lang="cs-CZ" dirty="0" err="1" smtClean="0"/>
              <a:t>řád</a:t>
            </a:r>
            <a:r>
              <a:rPr lang="cs-CZ" dirty="0" smtClean="0"/>
              <a:t> školní jídelny, výpůjční řád knihovny, rozpis dozorů, rozpis odborných učeben…</a:t>
            </a:r>
          </a:p>
          <a:p>
            <a:pPr>
              <a:buNone/>
            </a:pPr>
            <a:r>
              <a:rPr lang="cs-CZ" dirty="0" smtClean="0"/>
              <a:t>Vedení zasahuje jen v mimořádných případech</a:t>
            </a:r>
          </a:p>
          <a:p>
            <a:pPr>
              <a:buNone/>
            </a:pPr>
            <a:endParaRPr lang="cs-CZ" b="1" dirty="0"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Kontroly podle charakteru provádění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Pravidelné – zápisy v třídní knize,docházka, bezpečnost v dílnách a nepravidelné – dozory, úklid,…</a:t>
            </a:r>
          </a:p>
          <a:p>
            <a:r>
              <a:rPr lang="cs-CZ" dirty="0" smtClean="0"/>
              <a:t>Nepravidelné - namátkové</a:t>
            </a:r>
          </a:p>
          <a:p>
            <a:r>
              <a:rPr lang="cs-CZ" dirty="0" smtClean="0"/>
              <a:t>Interní  a externí</a:t>
            </a:r>
          </a:p>
          <a:p>
            <a:r>
              <a:rPr lang="cs-CZ" dirty="0" smtClean="0"/>
              <a:t>Preventivní – revize, zdravotní kontroly,…</a:t>
            </a:r>
          </a:p>
          <a:p>
            <a:r>
              <a:rPr lang="cs-CZ" dirty="0" smtClean="0"/>
              <a:t>Průběžné – hospitace, sledování rozpočtu, kontroly prospěchu a chování,…</a:t>
            </a:r>
          </a:p>
          <a:p>
            <a:r>
              <a:rPr lang="cs-CZ" dirty="0" smtClean="0"/>
              <a:t>Následné – výsledky písemných prací, dodržení termínů,..</a:t>
            </a:r>
            <a:endParaRPr lang="cs-CZ" dirty="0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Hospitace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Návštěva vyučovací hodiny, poznání stavu a úrovně vzdělávací a výchovné práce</a:t>
            </a:r>
          </a:p>
          <a:p>
            <a:r>
              <a:rPr lang="cs-CZ" dirty="0" smtClean="0"/>
              <a:t>Inspektoři a ředitelé škol</a:t>
            </a:r>
          </a:p>
          <a:p>
            <a:r>
              <a:rPr lang="cs-CZ" dirty="0" smtClean="0"/>
              <a:t>Metoda pozorování</a:t>
            </a:r>
          </a:p>
          <a:p>
            <a:r>
              <a:rPr lang="cs-CZ" dirty="0" smtClean="0"/>
              <a:t>Hospitační rozhovor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Evaluace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Externí a interní</a:t>
            </a:r>
          </a:p>
          <a:p>
            <a:r>
              <a:rPr lang="cs-CZ" dirty="0" smtClean="0"/>
              <a:t>Vzájemné synergické doplňování</a:t>
            </a:r>
          </a:p>
          <a:p>
            <a:r>
              <a:rPr lang="cs-CZ" dirty="0" smtClean="0"/>
              <a:t>Důležitá volba strategie</a:t>
            </a:r>
          </a:p>
          <a:p>
            <a:r>
              <a:rPr lang="cs-CZ" dirty="0" smtClean="0"/>
              <a:t>Standardy</a:t>
            </a:r>
          </a:p>
          <a:p>
            <a:r>
              <a:rPr lang="cs-CZ" dirty="0" smtClean="0"/>
              <a:t>Sjednocené metody</a:t>
            </a:r>
            <a:endParaRPr lang="cs-CZ" dirty="0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Efektivní kontrola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Bývá charakterizována více klasifikačními znaky</a:t>
            </a:r>
          </a:p>
          <a:p>
            <a:r>
              <a:rPr lang="cs-CZ" dirty="0" smtClean="0"/>
              <a:t>Jasně stanovené </a:t>
            </a:r>
            <a:r>
              <a:rPr lang="cs-CZ" b="1" dirty="0" smtClean="0"/>
              <a:t>cíle</a:t>
            </a:r>
            <a:r>
              <a:rPr lang="cs-CZ" dirty="0" smtClean="0"/>
              <a:t> – záměry a </a:t>
            </a:r>
            <a:r>
              <a:rPr lang="cs-CZ" b="1" dirty="0" smtClean="0"/>
              <a:t>postup</a:t>
            </a:r>
            <a:r>
              <a:rPr lang="cs-CZ" dirty="0" smtClean="0"/>
              <a:t>.</a:t>
            </a:r>
          </a:p>
          <a:p>
            <a:r>
              <a:rPr lang="cs-CZ" dirty="0" smtClean="0"/>
              <a:t>Osvědčuje se </a:t>
            </a:r>
            <a:r>
              <a:rPr lang="cs-CZ" b="1" dirty="0" smtClean="0"/>
              <a:t>plán</a:t>
            </a:r>
            <a:r>
              <a:rPr lang="cs-CZ" dirty="0" smtClean="0"/>
              <a:t> s dílčími fázemi</a:t>
            </a:r>
          </a:p>
          <a:p>
            <a:r>
              <a:rPr lang="cs-CZ" b="1" dirty="0" smtClean="0"/>
              <a:t>Integrované</a:t>
            </a:r>
            <a:r>
              <a:rPr lang="cs-CZ" dirty="0" smtClean="0"/>
              <a:t> řešení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Makrořízení</a:t>
            </a:r>
            <a:r>
              <a:rPr lang="cs-CZ" b="1" dirty="0" smtClean="0"/>
              <a:t> školy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Škola jako prvek školského systému</a:t>
            </a:r>
          </a:p>
          <a:p>
            <a:r>
              <a:rPr lang="cs-CZ" dirty="0" smtClean="0"/>
              <a:t>Státní správa: ředitel školy, obecní a krajský úřad,</a:t>
            </a:r>
            <a:r>
              <a:rPr lang="cs-CZ" dirty="0"/>
              <a:t> </a:t>
            </a:r>
            <a:r>
              <a:rPr lang="cs-CZ" dirty="0" smtClean="0"/>
              <a:t>česká školní inspekce, ministerstva</a:t>
            </a:r>
          </a:p>
          <a:p>
            <a:r>
              <a:rPr lang="cs-CZ" dirty="0" smtClean="0"/>
              <a:t>Samospráva: obec, kraj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Mikrořízení</a:t>
            </a:r>
            <a:r>
              <a:rPr lang="cs-CZ" b="1" dirty="0" smtClean="0"/>
              <a:t> školy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Řídící procesy uvnitř systému školy</a:t>
            </a:r>
          </a:p>
          <a:p>
            <a:r>
              <a:rPr lang="cs-CZ" dirty="0" smtClean="0"/>
              <a:t>Řízení pedagogického procesu</a:t>
            </a:r>
          </a:p>
          <a:p>
            <a:r>
              <a:rPr lang="cs-CZ" dirty="0" smtClean="0"/>
              <a:t>Řízení ostatních procesů</a:t>
            </a:r>
          </a:p>
          <a:p>
            <a:r>
              <a:rPr lang="cs-CZ" dirty="0" smtClean="0"/>
              <a:t>Synonymum management školy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536</TotalTime>
  <Words>1943</Words>
  <Application>Microsoft Office PowerPoint</Application>
  <PresentationFormat>Předvádění na obrazovce (4:3)</PresentationFormat>
  <Paragraphs>387</Paragraphs>
  <Slides>73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73</vt:i4>
      </vt:variant>
    </vt:vector>
  </HeadingPairs>
  <TitlesOfParts>
    <vt:vector size="74" baseType="lpstr">
      <vt:lpstr>Motiv sady Office</vt:lpstr>
      <vt:lpstr>Školský management</vt:lpstr>
      <vt:lpstr>Systém managementu školy</vt:lpstr>
      <vt:lpstr>Management školy</vt:lpstr>
      <vt:lpstr>Škola jako specifická organizace</vt:lpstr>
      <vt:lpstr>Škola jako systém</vt:lpstr>
      <vt:lpstr>Škola jako transformační systém</vt:lpstr>
      <vt:lpstr>Řízení a škola</vt:lpstr>
      <vt:lpstr>Makrořízení školy</vt:lpstr>
      <vt:lpstr>Mikrořízení školy</vt:lpstr>
      <vt:lpstr>Řízení, vedení a správa školy</vt:lpstr>
      <vt:lpstr>Rozhodování jako začátek řídícího procesu</vt:lpstr>
      <vt:lpstr>typy rozhodování</vt:lpstr>
      <vt:lpstr>Vliv podmínek</vt:lpstr>
      <vt:lpstr>Past rozhodovacích procesů</vt:lpstr>
      <vt:lpstr>Past zakotvení</vt:lpstr>
      <vt:lpstr>Past status quo</vt:lpstr>
      <vt:lpstr>Past utopených nákladů</vt:lpstr>
      <vt:lpstr>Past potvrzujících informací</vt:lpstr>
      <vt:lpstr>Past odhadů a prognóz</vt:lpstr>
      <vt:lpstr>Plánování</vt:lpstr>
      <vt:lpstr>Způsob dosahování cíle</vt:lpstr>
      <vt:lpstr>Typy plánů</vt:lpstr>
      <vt:lpstr>Strategické plánování</vt:lpstr>
      <vt:lpstr>Plánovací otázky</vt:lpstr>
      <vt:lpstr>Stanovení cíle – vize školy</vt:lpstr>
      <vt:lpstr>Žít vizi</vt:lpstr>
      <vt:lpstr>Plány taktické a operativní</vt:lpstr>
      <vt:lpstr>Kritéria dobrého plánování</vt:lpstr>
      <vt:lpstr>SWOT analýza školy</vt:lpstr>
      <vt:lpstr>Externí vlivy – příležitosti, hrozby</vt:lpstr>
      <vt:lpstr>Externí vlivy místní</vt:lpstr>
      <vt:lpstr>Interní vlivy</vt:lpstr>
      <vt:lpstr>Organizování</vt:lpstr>
      <vt:lpstr>2.Manažerská funkce - organizování ve škole</vt:lpstr>
      <vt:lpstr>Zřizovatel</vt:lpstr>
      <vt:lpstr>Školská právnická osoba</vt:lpstr>
      <vt:lpstr>Rada</vt:lpstr>
      <vt:lpstr>Ředitel</vt:lpstr>
      <vt:lpstr>Organizační nástroje školy</vt:lpstr>
      <vt:lpstr>Strukturní členění </vt:lpstr>
      <vt:lpstr>Základní organizační nástroje</vt:lpstr>
      <vt:lpstr>Organizační struktura školy</vt:lpstr>
      <vt:lpstr>Základní organizační dimenze</vt:lpstr>
      <vt:lpstr>Funkce v organizaci školy</vt:lpstr>
      <vt:lpstr>Ředitel ve struktuře školy</vt:lpstr>
      <vt:lpstr>Funkce třídního učitele</vt:lpstr>
      <vt:lpstr>Specifické funkce ve škole</vt:lpstr>
      <vt:lpstr>Organizační schéma školy</vt:lpstr>
      <vt:lpstr>Poradní orgány</vt:lpstr>
      <vt:lpstr>Žákovská (studentská) samospráva</vt:lpstr>
      <vt:lpstr>Poslání 4. manažerské funkce - vedení</vt:lpstr>
      <vt:lpstr>Vedení vs. řízení</vt:lpstr>
      <vt:lpstr>Tvůrčí vedení „Leadership“</vt:lpstr>
      <vt:lpstr>Škola v kontextu školského systému</vt:lpstr>
      <vt:lpstr>Vlastní management školy</vt:lpstr>
      <vt:lpstr>Vedení</vt:lpstr>
      <vt:lpstr>Řízení</vt:lpstr>
      <vt:lpstr>Manažerské techniky participativního vedení</vt:lpstr>
      <vt:lpstr>Řízení podle cílů - MBO</vt:lpstr>
      <vt:lpstr>Školská rada</vt:lpstr>
      <vt:lpstr>Efektivní vedení porad</vt:lpstr>
      <vt:lpstr>Řízení pomocí informací</vt:lpstr>
      <vt:lpstr>Motivace </vt:lpstr>
      <vt:lpstr>Motivační nástroje</vt:lpstr>
      <vt:lpstr>Demotivátory ve škole</vt:lpstr>
      <vt:lpstr>Kontrola</vt:lpstr>
      <vt:lpstr>Správný postup při provádění kontroly</vt:lpstr>
      <vt:lpstr>Kontrola podle obsahové náplně</vt:lpstr>
      <vt:lpstr>Kontrola podle úrovně řízení</vt:lpstr>
      <vt:lpstr>Kontroly podle charakteru provádění</vt:lpstr>
      <vt:lpstr>Hospitace</vt:lpstr>
      <vt:lpstr>Evaluace</vt:lpstr>
      <vt:lpstr>Efektivní kontrola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Školský management</dc:title>
  <dc:creator>Javorova Barbora</dc:creator>
  <cp:lastModifiedBy>Javorova Barbora</cp:lastModifiedBy>
  <cp:revision>59</cp:revision>
  <dcterms:created xsi:type="dcterms:W3CDTF">2013-03-12T10:07:55Z</dcterms:created>
  <dcterms:modified xsi:type="dcterms:W3CDTF">2016-03-16T15:09:12Z</dcterms:modified>
</cp:coreProperties>
</file>