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9604ED3-B2A5-4D6C-BDD9-60479E0EBB0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237368-72AA-44EA-B17B-BE09A0A07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3811AD-118E-432F-879F-A5D0FA443D1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ADC6-6476-44D9-87CD-DCB8CF188FA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04CF-512D-4B0F-9C6B-C00D0BA734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FEEE8-AB20-433D-8AFA-AFE9A3EEBE2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1EB48-DE59-47F8-8E43-FFDA283EFB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81897-7D68-41F9-8079-AD8E2879F3A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FB14F-C28B-45A7-A24E-2BD6D09624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0F2AA-5AE6-45F9-BD98-6CD9728A0B81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A507C-6C46-4A4E-B0F7-068564903C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06AB9-4325-4082-8BFC-A01E48D2313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C4569-C133-4768-A6B7-A4D3DB82AA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BB073-2468-4955-80B1-703F7106DAD4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C9279-C32F-4E8F-99F3-97578A64F0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CFCC9-4FC8-4B5C-A6BD-E65406C557F3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E100C-790E-4FB3-AEAE-6DCC5A1AC1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59D70-7013-43E0-8FD9-4CBD374E102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987B-0C73-4BFD-B00F-9950E12C5D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3D9BF-C81D-4FBC-8622-DA5E8EB0603E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8C952-4CC7-49D1-BB08-397FC7BA1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3413-C0C3-40D2-A90D-1140D6F2676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2D9A7-2DB3-4092-96C2-3E36F4CD49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46992-26EE-48E7-ABB1-5BBE260E06E7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7760B-E816-4E72-92BD-7DC5A57037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7FF8F6-7B3C-4178-8406-FBA52AC72AD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0F83ED-CA9B-4741-84D7-F4B0DD3FF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Halogenidy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1268413"/>
            <a:ext cx="84248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Chemicky se halogenidy odvozují jakožto soli tzv.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halogenovodíkových kyselin </a:t>
            </a:r>
            <a:r>
              <a:rPr lang="cs-CZ" sz="2400" b="1" i="1">
                <a:latin typeface="Constantia" pitchFamily="18" charset="0"/>
              </a:rPr>
              <a:t>(HF - kyseliny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fluorovodíkové</a:t>
            </a:r>
            <a:r>
              <a:rPr lang="cs-CZ" sz="2400" b="1" i="1">
                <a:latin typeface="Constantia" pitchFamily="18" charset="0"/>
              </a:rPr>
              <a:t>, HCl - kyseliny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chlorovodíkové</a:t>
            </a:r>
            <a:r>
              <a:rPr lang="cs-CZ" sz="2400" b="1" i="1">
                <a:latin typeface="Constantia" pitchFamily="18" charset="0"/>
              </a:rPr>
              <a:t>, </a:t>
            </a:r>
          </a:p>
          <a:p>
            <a:r>
              <a:rPr lang="cs-CZ" sz="2400" b="1" i="1">
                <a:latin typeface="Constantia" pitchFamily="18" charset="0"/>
              </a:rPr>
              <a:t>HBr - kyseliny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bromovodíkové</a:t>
            </a:r>
            <a:r>
              <a:rPr lang="cs-CZ" sz="2400" b="1" i="1">
                <a:latin typeface="Constantia" pitchFamily="18" charset="0"/>
              </a:rPr>
              <a:t> a HI - kyseliny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jodovodíkové</a:t>
            </a:r>
            <a:r>
              <a:rPr lang="cs-CZ" sz="2400" b="1" i="1">
                <a:latin typeface="Constantia" pitchFamily="18" charset="0"/>
              </a:rPr>
              <a:t>).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188" y="5013325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Reakcí halogenovodíkových kyselin s neušlechtilými kovy, např.:</a:t>
            </a:r>
          </a:p>
          <a:p>
            <a:pPr algn="ctr"/>
            <a:r>
              <a:rPr lang="cs-CZ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Zn   +   2HCl     </a:t>
            </a:r>
            <a:r>
              <a:rPr lang="cs-CZ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ZnCl</a:t>
            </a:r>
            <a:r>
              <a:rPr lang="cs-CZ" sz="2400" b="1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+   H</a:t>
            </a:r>
            <a:r>
              <a:rPr lang="cs-CZ" sz="2400" b="1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3200" b="1" i="1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288" y="692150"/>
            <a:ext cx="85693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kyseliny poskytují anionty pro vznik halogenidů 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8313" y="3213100"/>
            <a:ext cx="86487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halogenidy připravují v chemické laboratoři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39750" y="3716338"/>
            <a:ext cx="850582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Přímou syntézou z prvků za vysoké teploty, např.:</a:t>
            </a:r>
          </a:p>
          <a:p>
            <a:pPr algn="ctr"/>
            <a:endParaRPr lang="cs-CZ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2Fe   +   3Cl</a:t>
            </a:r>
            <a:r>
              <a:rPr lang="cs-CZ" sz="2400" b="1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2FeCl</a:t>
            </a:r>
            <a:r>
              <a:rPr lang="cs-CZ" sz="2400" b="1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="1" i="1" baseline="-25000">
              <a:solidFill>
                <a:srgbClr val="660066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halogenidů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vzorec CHLORIDU KOBALTITÉHO:  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Při tvorbě vzorce píšeme na první místo značku prvku, který je v názvu na druhém místě a na druhé místo značku prvku, který je v názvu na prvním místě: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atom halogenu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atom prvního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Posledním krokem při tvorbě vzorce je, že oxidační čísla „padají“ ve vzorci do kříže, tzn.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chlorem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kobaltu a oxidační číslo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kobaltem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chloru:</a:t>
            </a:r>
          </a:p>
          <a:p>
            <a:pPr marL="457200" indent="-45720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924300" y="2565400"/>
            <a:ext cx="2376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 Cl</a:t>
            </a:r>
            <a:endParaRPr lang="cs-CZ" sz="3200" baseline="60000">
              <a:solidFill>
                <a:srgbClr val="660066"/>
              </a:solidFill>
              <a:latin typeface="Constant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51275" y="4076700"/>
            <a:ext cx="2881313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+III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cs-CZ" sz="3200" b="1" baseline="6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cs-CZ" sz="3200" baseline="6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140200" y="6021388"/>
            <a:ext cx="2376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CoCl</a:t>
            </a:r>
            <a:r>
              <a:rPr lang="cs-CZ" sz="32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aseline="-2500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u="sng" smtClean="0">
                <a:solidFill>
                  <a:srgbClr val="660066"/>
                </a:solidFill>
              </a:rPr>
              <a:t>Doplňte vzorce následujících halogenidů:</a:t>
            </a:r>
          </a:p>
          <a:p>
            <a:pPr>
              <a:buFont typeface="Wingdings 2" pitchFamily="18" charset="2"/>
              <a:buNone/>
            </a:pPr>
            <a:endParaRPr lang="cs-CZ" sz="2400" b="1" i="1" smtClean="0"/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chlorid uhličitý          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jodid  hlinitý 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bromid železitý 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fluorid vanadičný 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chlorid wolframový 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bromid osmičelý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jodid rhenistý</a:t>
            </a:r>
          </a:p>
          <a:p>
            <a:pPr>
              <a:buFont typeface="Wingdings 2" pitchFamily="18" charset="2"/>
              <a:buNone/>
            </a:pPr>
            <a:r>
              <a:rPr lang="cs-CZ" sz="2400" b="1" i="1" smtClean="0"/>
              <a:t>fluorid hořečnatý</a:t>
            </a:r>
            <a:r>
              <a:rPr lang="cs-CZ" b="1" i="1" smtClean="0"/>
              <a:t> </a:t>
            </a:r>
            <a:r>
              <a:rPr lang="cs-CZ" b="1" smtClean="0"/>
              <a:t> 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76600" y="1412875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CCl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="1" i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76600" y="1844675"/>
            <a:ext cx="2735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AlI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76600" y="2276475"/>
            <a:ext cx="237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FeBr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76600" y="2781300"/>
            <a:ext cx="2735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VF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endParaRPr lang="cs-CZ" sz="2400" b="1" baseline="-25000"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76600" y="3213100"/>
            <a:ext cx="280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WCl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76600" y="3644900"/>
            <a:ext cx="1871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OsBr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8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348038" y="4076700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ReI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348038" y="4508500"/>
            <a:ext cx="194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MgF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aseline="-250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04837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halogenidů ze vzorce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název následujícího halogenidu: 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TiF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tam, kde ho známe (nad fluor):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určíme hodnotu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oxidačního čísla nad titanem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můžeme halogenid </a:t>
            </a:r>
            <a:r>
              <a:rPr lang="cs-CZ" sz="20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pojmenovat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="1" baseline="-25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200" b="1" baseline="60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cs-CZ" sz="3200">
              <a:solidFill>
                <a:srgbClr val="D209E7"/>
              </a:solidFill>
              <a:latin typeface="Constantia" pitchFamily="18" charset="0"/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321310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   •  (-I)   =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635375" y="4581525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+4</a:t>
            </a: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949950"/>
            <a:ext cx="698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cs-CZ" sz="3200" b="1" baseline="60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+IV</a:t>
            </a:r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="1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200" b="1" baseline="60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-I   </a:t>
            </a:r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fluorid titaničitý</a:t>
            </a:r>
            <a:endParaRPr lang="cs-CZ" sz="3200">
              <a:solidFill>
                <a:srgbClr val="660066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549275"/>
            <a:ext cx="8435975" cy="57753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halogenidů: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HgBr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PF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AgCl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SnI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AlBr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MoF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MnI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OsCl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08175" y="1557338"/>
            <a:ext cx="360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bromid rtuťnatý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331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fluorid fosforečný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chlorid stříbrný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jodid cíničitý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908175" y="357346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bromid hlinitý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8175" y="4076700"/>
            <a:ext cx="381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fluorid molybdenový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8175" y="4581525"/>
            <a:ext cx="396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jodid manganistý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613" y="5084763"/>
            <a:ext cx="4049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chlorid osmičelý</a:t>
            </a:r>
            <a:endParaRPr lang="cs-CZ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346</Words>
  <Application>Microsoft Office PowerPoint</Application>
  <PresentationFormat>Předvádění na obrazovce (4:3)</PresentationFormat>
  <Paragraphs>83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Halogenidy a jejich názvosloví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Halogenidy a jejich názvosloví</dc:title>
  <dc:creator>Ptacek</dc:creator>
  <cp:lastModifiedBy>Ptacek</cp:lastModifiedBy>
  <cp:revision>29</cp:revision>
  <dcterms:created xsi:type="dcterms:W3CDTF">2012-12-10T18:06:37Z</dcterms:created>
  <dcterms:modified xsi:type="dcterms:W3CDTF">2015-02-28T09:23:28Z</dcterms:modified>
</cp:coreProperties>
</file>