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58" r:id="rId3"/>
    <p:sldId id="259" r:id="rId4"/>
    <p:sldId id="263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765E8-E780-4D73-AEA4-A55ED5D6B185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99C311-43A4-46F1-8E45-84338A03A28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9842EB-C275-43D0-A08D-2CD6AE23E83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//upload.wikimedia.org/wikipedia/commons/0/09/Sodium_hydroxide_burn.png" TargetMode="Externa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/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4000" dirty="0" smtClean="0">
                <a:solidFill>
                  <a:schemeClr val="bg1"/>
                </a:solidFill>
              </a:rPr>
              <a:t>Hydroxidy a jejich chemické vlastnosti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765175"/>
            <a:ext cx="8362950" cy="5903913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203847" y="2996952"/>
            <a:ext cx="2592289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4400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4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(OH)</a:t>
            </a:r>
            <a:r>
              <a:rPr lang="cs-CZ" sz="5000" b="1" baseline="36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cs-CZ" sz="5000" b="1" baseline="360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23528" y="2204864"/>
            <a:ext cx="734481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Jaký je obecný vzorec hydroxidu ?</a:t>
            </a: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23528" y="5013176"/>
            <a:ext cx="872204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Symbol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představuje atom kovu, podle kterého je hydroxid pojmenován.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475928" y="4005064"/>
            <a:ext cx="834454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Vysvětlete, co představují jednotlivé symboly v obecném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vzorci: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23528" y="764704"/>
            <a:ext cx="799288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Definujte, co jsou to hydroxidy:</a:t>
            </a: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323528" y="1268760"/>
            <a:ext cx="8874447" cy="872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Constantia" pitchFamily="18" charset="0"/>
              </a:rPr>
              <a:t> </a:t>
            </a:r>
            <a:r>
              <a:rPr lang="cs-CZ" sz="2400" b="1" i="1" dirty="0" smtClean="0">
                <a:latin typeface="Constantia" pitchFamily="18" charset="0"/>
              </a:rPr>
              <a:t>Hydroxidy jsou tříprvkové sloučeniny, které ve své struktuře obsahují tzv. </a:t>
            </a:r>
            <a:r>
              <a:rPr lang="cs-CZ" sz="2400" b="1" i="1" dirty="0" smtClean="0">
                <a:solidFill>
                  <a:srgbClr val="00B0F0"/>
                </a:solidFill>
                <a:latin typeface="Constantia" pitchFamily="18" charset="0"/>
              </a:rPr>
              <a:t>hydroxidovou skupinu OH</a:t>
            </a:r>
            <a:r>
              <a:rPr lang="cs-CZ" sz="2400" b="1" i="1" dirty="0" smtClean="0">
                <a:latin typeface="Constantia" pitchFamily="18" charset="0"/>
              </a:rPr>
              <a:t>.</a:t>
            </a:r>
            <a:r>
              <a:rPr lang="cs-CZ" sz="4000" b="1" i="1" baseline="34000" dirty="0" smtClean="0">
                <a:solidFill>
                  <a:srgbClr val="00B0F0"/>
                </a:solidFill>
                <a:latin typeface="Constantia" pitchFamily="18" charset="0"/>
              </a:rPr>
              <a:t>-</a:t>
            </a:r>
            <a:r>
              <a:rPr lang="cs-CZ" sz="2400" b="1" i="1" dirty="0" smtClean="0">
                <a:solidFill>
                  <a:srgbClr val="00B0F0"/>
                </a:solidFill>
                <a:latin typeface="Constantia" pitchFamily="18" charset="0"/>
              </a:rPr>
              <a:t> </a:t>
            </a:r>
            <a:endParaRPr lang="cs-CZ" sz="2400" b="1" i="1" dirty="0">
              <a:solidFill>
                <a:srgbClr val="00B0F0"/>
              </a:solidFill>
              <a:latin typeface="Constantia" pitchFamily="18" charset="0"/>
            </a:endParaRP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323528" y="5877272"/>
            <a:ext cx="8874447" cy="50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Symbol  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400" b="1" dirty="0" smtClean="0">
                <a:solidFill>
                  <a:srgbClr val="00B0F0"/>
                </a:solidFill>
                <a:latin typeface="Constantia" pitchFamily="18" charset="0"/>
              </a:rPr>
              <a:t>OH)</a:t>
            </a:r>
            <a:r>
              <a:rPr lang="cs-CZ" sz="4000" b="1" baseline="34000" dirty="0" smtClean="0">
                <a:solidFill>
                  <a:srgbClr val="00B0F0"/>
                </a:solidFill>
                <a:latin typeface="Constantia" pitchFamily="18" charset="0"/>
              </a:rPr>
              <a:t>-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představuje </a:t>
            </a:r>
            <a:r>
              <a:rPr lang="cs-CZ" sz="24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hydroxidovou skupinu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251520" y="836712"/>
            <a:ext cx="889248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Vyjádřete chemickou rovnicí ionizaci (štěpení) molekuly 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hydroxidu sodného ve vodě: </a:t>
            </a:r>
            <a:endParaRPr lang="cs-CZ" sz="2600" b="1" dirty="0" smtClean="0">
              <a:solidFill>
                <a:srgbClr val="CC6600"/>
              </a:solidFill>
              <a:latin typeface="Times New Roman"/>
              <a:cs typeface="Times New Roman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95536" y="1772816"/>
            <a:ext cx="83613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 Na</a:t>
            </a:r>
            <a:r>
              <a:rPr lang="cs-CZ" sz="2400" b="1" baseline="30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+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 +   OH</a:t>
            </a:r>
            <a:r>
              <a:rPr lang="cs-CZ" sz="3500" b="1" baseline="40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-</a:t>
            </a:r>
            <a:r>
              <a:rPr lang="cs-CZ" sz="3500" b="1" i="1" baseline="40000" dirty="0" smtClean="0">
                <a:solidFill>
                  <a:srgbClr val="00B0F0"/>
                </a:solidFill>
                <a:latin typeface="Constantia" pitchFamily="18" charset="0"/>
              </a:rPr>
              <a:t> </a:t>
            </a:r>
            <a:r>
              <a:rPr lang="cs-CZ" sz="2400" b="1" i="1" dirty="0" smtClean="0">
                <a:solidFill>
                  <a:srgbClr val="00B0F0"/>
                </a:solidFill>
                <a:latin typeface="Constantia" pitchFamily="18" charset="0"/>
              </a:rPr>
              <a:t> </a:t>
            </a:r>
            <a:endParaRPr lang="cs-CZ" sz="2400" b="1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395536" y="2924944"/>
            <a:ext cx="86661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Žíravý účinek hydroxidů je způsoben </a:t>
            </a:r>
            <a:r>
              <a:rPr lang="cs-CZ" sz="24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hydroxidovými anionty 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OH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.</a:t>
            </a:r>
            <a:r>
              <a:rPr lang="cs-CZ" sz="3500" b="1" baseline="40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-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51520" y="2420888"/>
            <a:ext cx="741682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Čím je způsoben žíravý účinek hydroxidů ?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03920" y="4005064"/>
            <a:ext cx="848856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V čem se od sebe liší zranění způsobená poleptáním kyselinou a poleptáním hydroxidem ?</a:t>
            </a: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395537" y="4941168"/>
            <a:ext cx="864096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Zatímco při poleptání kyselinou se na kůži vytvoří strup, který částečně brání dalšímu prostupování kyseliny dovnitř tkáně, hydroxidy svými leptavými účinky naopak prostupují hluboko dovnitř tkáně a způsobují těžké rány, které se špatně hojí.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5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251520" y="836712"/>
            <a:ext cx="88924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 lze v laboratoři jednoduše připravit hydroxidy ?</a:t>
            </a:r>
            <a:endParaRPr lang="cs-CZ" sz="2600" b="1" dirty="0" smtClean="0">
              <a:solidFill>
                <a:srgbClr val="CC6600"/>
              </a:solidFill>
              <a:latin typeface="Times New Roman"/>
              <a:cs typeface="Times New Roman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23528" y="1412776"/>
            <a:ext cx="8433319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cs-CZ" sz="2400" b="1" i="1" dirty="0" smtClean="0">
                <a:latin typeface="Constantia" pitchFamily="18" charset="0"/>
              </a:rPr>
              <a:t> Nejběžnějším způsobem přípravy hydroxidů je reakce příslušného kovu nebo </a:t>
            </a:r>
            <a:r>
              <a:rPr lang="cs-CZ" sz="2400" b="1" i="1" dirty="0" err="1" smtClean="0">
                <a:latin typeface="Constantia" pitchFamily="18" charset="0"/>
              </a:rPr>
              <a:t>hydroxidotvorného</a:t>
            </a:r>
            <a:r>
              <a:rPr lang="cs-CZ" sz="2400" b="1" i="1" dirty="0" smtClean="0">
                <a:latin typeface="Constantia" pitchFamily="18" charset="0"/>
              </a:rPr>
              <a:t> oxidu s vodou:</a:t>
            </a:r>
            <a:endParaRPr lang="cs-CZ" sz="2400" b="1" i="1" dirty="0" smtClean="0">
              <a:solidFill>
                <a:srgbClr val="00B0F0"/>
              </a:solidFill>
              <a:latin typeface="Constantia" pitchFamily="18" charset="0"/>
              <a:cs typeface="Times New Roman" pitchFamily="18" charset="0"/>
            </a:endParaRPr>
          </a:p>
          <a:p>
            <a:pPr algn="ctr"/>
            <a:endParaRPr lang="cs-CZ" sz="2400" b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 Li   +   2 H</a:t>
            </a:r>
            <a:r>
              <a:rPr lang="cs-CZ" sz="2400" b="1" baseline="-25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   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 Li OH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+   H</a:t>
            </a:r>
            <a:r>
              <a:rPr lang="cs-CZ" sz="2400" b="1" baseline="-25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</a:p>
          <a:p>
            <a:pPr algn="ctr"/>
            <a:endParaRPr lang="cs-CZ" sz="2400" b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cs-CZ" sz="2400" b="1" baseline="-25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   +   H</a:t>
            </a:r>
            <a:r>
              <a:rPr lang="cs-CZ" sz="2400" b="1" baseline="-25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   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 2 Li OH</a:t>
            </a:r>
            <a:endParaRPr lang="cs-CZ" sz="2400" b="1" baseline="-250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24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323528" y="4941168"/>
            <a:ext cx="87381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Hydroxidy se nesmí brát do rukou – při styku s pokožkou způsobují popáleniny. 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03920" y="4077072"/>
            <a:ext cx="889248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Uveďte bezpečnostní opatření, které je nutno dodržovat při práci s hydroxidy ?</a:t>
            </a:r>
            <a:endParaRPr lang="cs-CZ" sz="2600" b="1" dirty="0" smtClean="0">
              <a:solidFill>
                <a:srgbClr val="CC6600"/>
              </a:solidFill>
              <a:latin typeface="Times New Roman"/>
              <a:cs typeface="Times New Roman"/>
            </a:endParaRP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323528" y="5877272"/>
            <a:ext cx="88905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Při manipulaci s roztoky hydroxidů používáme gumové rukavice , ochranné brýle nebo obličejový štít.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5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395536" y="764704"/>
            <a:ext cx="856895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Popište postup první pomoci při poleptání hydroxidem: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95536" y="1340768"/>
            <a:ext cx="83613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Constantia" pitchFamily="18" charset="0"/>
              </a:rPr>
              <a:t> O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dstranit kontaminované součásti oděvu z těla.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95536" y="1772816"/>
            <a:ext cx="87484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Zasažené místo omývat velkým množstvím vody.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67544" y="2924944"/>
            <a:ext cx="3168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Obr. 1: ruka poleptaná hydroxidem</a:t>
            </a:r>
            <a:endParaRPr lang="cs-CZ" sz="2400" b="1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395536" y="2204864"/>
            <a:ext cx="89008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V případě přetrvávajících potížích vyhledat lékařskou pomoc.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Soubor:Sodium hydroxide burn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0" y="2708920"/>
            <a:ext cx="3456384" cy="40324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Citace:</a:t>
            </a:r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Obr. 1: </a:t>
            </a:r>
            <a:r>
              <a:rPr lang="cs-CZ" sz="2400" dirty="0" err="1" smtClean="0"/>
              <a:t>Sodium</a:t>
            </a:r>
            <a:r>
              <a:rPr lang="cs-CZ" sz="2400" dirty="0" smtClean="0"/>
              <a:t> hydroxide </a:t>
            </a:r>
            <a:r>
              <a:rPr lang="cs-CZ" sz="2400" dirty="0" err="1" smtClean="0"/>
              <a:t>burn.png</a:t>
            </a:r>
            <a:r>
              <a:rPr lang="cs-CZ" sz="2400" dirty="0" smtClean="0"/>
              <a:t>. In: </a:t>
            </a:r>
            <a:r>
              <a:rPr lang="cs-CZ" sz="2400" i="1" dirty="0" err="1" smtClean="0"/>
              <a:t>Wikipedia</a:t>
            </a:r>
            <a:r>
              <a:rPr lang="cs-CZ" sz="2400" i="1" dirty="0" smtClean="0"/>
              <a:t>: </a:t>
            </a:r>
            <a:r>
              <a:rPr lang="cs-CZ" sz="2400" i="1" dirty="0" err="1" smtClean="0"/>
              <a:t>the</a:t>
            </a:r>
            <a:r>
              <a:rPr lang="cs-CZ" sz="2400" i="1" dirty="0" smtClean="0"/>
              <a:t> free </a:t>
            </a:r>
            <a:r>
              <a:rPr lang="cs-CZ" sz="2400" i="1" dirty="0" err="1" smtClean="0"/>
              <a:t>encyclopedia</a:t>
            </a:r>
            <a:r>
              <a:rPr lang="cs-CZ" sz="2400" dirty="0" smtClean="0"/>
              <a:t> [online]. </a:t>
            </a:r>
            <a:r>
              <a:rPr lang="cs-CZ" sz="2400" dirty="0" err="1" smtClean="0"/>
              <a:t>Creative</a:t>
            </a:r>
            <a:r>
              <a:rPr lang="cs-CZ" sz="2400" dirty="0" smtClean="0"/>
              <a:t> </a:t>
            </a:r>
            <a:r>
              <a:rPr lang="cs-CZ" sz="2400" dirty="0" err="1" smtClean="0"/>
              <a:t>Commons</a:t>
            </a:r>
            <a:r>
              <a:rPr lang="cs-CZ" sz="2400" dirty="0" smtClean="0"/>
              <a:t>. San </a:t>
            </a:r>
            <a:r>
              <a:rPr lang="cs-CZ" sz="2400" dirty="0" err="1" smtClean="0"/>
              <a:t>Francisco</a:t>
            </a:r>
            <a:r>
              <a:rPr lang="cs-CZ" sz="2400" dirty="0" smtClean="0"/>
              <a:t> (CA): </a:t>
            </a:r>
            <a:r>
              <a:rPr lang="cs-CZ" sz="2400" dirty="0" err="1" smtClean="0"/>
              <a:t>Wikimedia</a:t>
            </a:r>
            <a:r>
              <a:rPr lang="cs-CZ" sz="2400" dirty="0" smtClean="0"/>
              <a:t> </a:t>
            </a:r>
            <a:r>
              <a:rPr lang="cs-CZ" sz="2400" dirty="0" err="1" smtClean="0"/>
              <a:t>Foundation</a:t>
            </a:r>
            <a:r>
              <a:rPr lang="cs-CZ" sz="2400" dirty="0" smtClean="0"/>
              <a:t>, 2001- [cit. 2012-12-16]. Dostupné z: http://cs.wikipedia.org/wiki/Soubor:Sodium_hydroxide_burn.png</a:t>
            </a:r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400" dirty="0" smtClean="0"/>
              <a:t>    </a:t>
            </a:r>
            <a:r>
              <a:rPr lang="en-US" sz="2400" dirty="0" err="1" smtClean="0"/>
              <a:t>Hydroxid</a:t>
            </a:r>
            <a:r>
              <a:rPr lang="en-US" sz="2400" dirty="0" smtClean="0"/>
              <a:t>. In: </a:t>
            </a:r>
            <a:r>
              <a:rPr lang="en-US" sz="2400" i="1" dirty="0" smtClean="0"/>
              <a:t>Wikipedia: the free encyclopedia</a:t>
            </a:r>
            <a:r>
              <a:rPr lang="en-US" sz="2400" dirty="0" smtClean="0"/>
              <a:t> [online]. Creative Commons. San Francisco (CA): Wikimedia Foundation, 2001- [cit. 2012-12-16]. </a:t>
            </a:r>
            <a:r>
              <a:rPr lang="en-US" sz="2400" dirty="0" err="1" smtClean="0"/>
              <a:t>Dostupné</a:t>
            </a:r>
            <a:r>
              <a:rPr lang="en-US" sz="2400" dirty="0" smtClean="0"/>
              <a:t> z: http://cs.wikipedia.org/wiki/Hydroxid</a:t>
            </a:r>
            <a:endParaRPr lang="cs-CZ" sz="2400" dirty="0" smtClean="0"/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538</TotalTime>
  <Words>362</Words>
  <Application>Microsoft Office PowerPoint</Application>
  <PresentationFormat>Předvádění na obrazovce (4:3)</PresentationFormat>
  <Paragraphs>49</Paragraphs>
  <Slides>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Tok</vt:lpstr>
      <vt:lpstr> Hydroxidy a jejich chemické vlastnosti</vt:lpstr>
      <vt:lpstr>Snímek 2</vt:lpstr>
      <vt:lpstr>Snímek 3</vt:lpstr>
      <vt:lpstr>Snímek 4</vt:lpstr>
      <vt:lpstr>Snímek 5</vt:lpstr>
      <vt:lpstr>Snímek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Ptacek</dc:creator>
  <cp:lastModifiedBy>Ptacek</cp:lastModifiedBy>
  <cp:revision>57</cp:revision>
  <dcterms:created xsi:type="dcterms:W3CDTF">2012-12-13T14:15:37Z</dcterms:created>
  <dcterms:modified xsi:type="dcterms:W3CDTF">2015-02-28T09:25:00Z</dcterms:modified>
</cp:coreProperties>
</file>