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71" r:id="rId3"/>
    <p:sldId id="258" r:id="rId4"/>
    <p:sldId id="259" r:id="rId5"/>
    <p:sldId id="272" r:id="rId6"/>
    <p:sldId id="273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D8C55-B5B1-4FAC-BADE-20980A8D602C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07253-2917-4079-BA05-971F67288E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Peroxidy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772816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Peroxidy jsou </a:t>
            </a:r>
            <a:r>
              <a:rPr lang="cs-CZ" sz="2400" b="1" i="1" dirty="0">
                <a:latin typeface="Constantia" pitchFamily="18" charset="0"/>
              </a:rPr>
              <a:t>dvouprvkové </a:t>
            </a:r>
            <a:r>
              <a:rPr lang="cs-CZ" sz="2400" b="1" i="1" dirty="0" smtClean="0">
                <a:latin typeface="Constantia" pitchFamily="18" charset="0"/>
              </a:rPr>
              <a:t>sloučeniny, obsahující dva atomy kyslíku navzájem spojené tzv.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peroxidickou vazbou.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3789040"/>
            <a:ext cx="8569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Peroxidická vazba je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jednoduchá kovalentní vazba mezi dvěma atomy kyslíku.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4653136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Její vyjádření chemickým vzorcem: </a:t>
            </a:r>
          </a:p>
          <a:p>
            <a:pPr algn="ctr"/>
            <a:r>
              <a:rPr lang="cs-CZ" sz="2400" b="1" dirty="0" smtClean="0">
                <a:latin typeface="Constantia" pitchFamily="18" charset="0"/>
                <a:sym typeface="Symbol"/>
              </a:rPr>
              <a:t> O </a:t>
            </a:r>
            <a:r>
              <a:rPr lang="cs-CZ" sz="2400" b="1" dirty="0" smtClean="0">
                <a:solidFill>
                  <a:srgbClr val="FF0000"/>
                </a:solidFill>
                <a:latin typeface="Constantia" pitchFamily="18" charset="0"/>
                <a:sym typeface="Symbol"/>
              </a:rPr>
              <a:t>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</a:t>
            </a:r>
            <a:r>
              <a:rPr lang="cs-CZ" sz="2400" b="1" dirty="0" err="1" smtClean="0">
                <a:latin typeface="Constantia" pitchFamily="18" charset="0"/>
                <a:sym typeface="Symbol"/>
              </a:rPr>
              <a:t>O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</a:t>
            </a:r>
            <a:r>
              <a:rPr lang="cs-CZ" sz="2400" b="1" dirty="0" smtClean="0">
                <a:latin typeface="Constantia" pitchFamily="18" charset="0"/>
              </a:rPr>
              <a:t> </a:t>
            </a:r>
            <a:endParaRPr lang="cs-CZ" sz="2400" b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47936" y="2852936"/>
            <a:ext cx="82725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a vyjádřete peroxidickou vazbu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chemickým vzorcem: 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323528" y="5589240"/>
            <a:ext cx="8640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Její nejdůležitější vlastností je, že je mimořádně nestabilní a snadno se štěpí.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" name="TextovéPole 8"/>
          <p:cNvSpPr txBox="1">
            <a:spLocks noChangeArrowheads="1"/>
          </p:cNvSpPr>
          <p:nvPr/>
        </p:nvSpPr>
        <p:spPr bwMode="auto">
          <a:xfrm>
            <a:off x="251520" y="620688"/>
            <a:ext cx="87849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nstantia" pitchFamily="18" charset="0"/>
              </a:rPr>
              <a:t>Charakteristika a definice peroxidů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5536" y="1268760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PEROXIDY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1700808"/>
            <a:ext cx="84978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Štěpením peroxidické vazby, vlivem její nestability, vznikají dvě částice, každá z nich nese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jeden samostatný elektron</a:t>
            </a:r>
            <a:r>
              <a:rPr lang="cs-CZ" sz="2400" b="1" i="1" dirty="0" smtClean="0">
                <a:latin typeface="Constantia" pitchFamily="18" charset="0"/>
              </a:rPr>
              <a:t>:</a:t>
            </a:r>
          </a:p>
          <a:p>
            <a:pPr algn="ctr"/>
            <a:r>
              <a:rPr lang="cs-CZ" sz="2400" b="1" dirty="0" smtClean="0">
                <a:latin typeface="Constantia" pitchFamily="18" charset="0"/>
                <a:sym typeface="Symbol"/>
              </a:rPr>
              <a:t> O </a:t>
            </a:r>
            <a:r>
              <a:rPr lang="cs-CZ" sz="2400" b="1" dirty="0" smtClean="0">
                <a:solidFill>
                  <a:srgbClr val="FF0000"/>
                </a:solidFill>
                <a:latin typeface="Constantia" pitchFamily="18" charset="0"/>
                <a:sym typeface="Symbol"/>
              </a:rPr>
              <a:t>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</a:t>
            </a:r>
            <a:r>
              <a:rPr lang="cs-CZ" sz="2400" b="1" dirty="0" err="1" smtClean="0">
                <a:latin typeface="Constantia" pitchFamily="18" charset="0"/>
                <a:sym typeface="Symbol"/>
              </a:rPr>
              <a:t>O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</a:t>
            </a:r>
            <a:r>
              <a:rPr lang="cs-CZ" sz="2400" b="1" dirty="0" smtClean="0">
                <a:latin typeface="Constantia" pitchFamily="18" charset="0"/>
              </a:rPr>
              <a:t>          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    </a:t>
            </a:r>
            <a:r>
              <a:rPr lang="cs-CZ" sz="2400" b="1" dirty="0" smtClean="0">
                <a:solidFill>
                  <a:srgbClr val="0070C0"/>
                </a:solidFill>
                <a:latin typeface="Constantia" pitchFamily="18" charset="0"/>
                <a:sym typeface="Symbol"/>
              </a:rPr>
              <a:t> </a:t>
            </a:r>
            <a:r>
              <a:rPr lang="cs-CZ" sz="2400" b="1" dirty="0" err="1" smtClean="0">
                <a:solidFill>
                  <a:srgbClr val="0070C0"/>
                </a:solidFill>
                <a:latin typeface="Constantia" pitchFamily="18" charset="0"/>
                <a:sym typeface="Symbol"/>
              </a:rPr>
              <a:t>O</a:t>
            </a:r>
            <a:r>
              <a:rPr lang="cs-CZ" sz="2400" b="1" dirty="0" smtClean="0">
                <a:solidFill>
                  <a:srgbClr val="FF0000"/>
                </a:solidFill>
                <a:latin typeface="Constantia" pitchFamily="18" charset="0"/>
                <a:sym typeface="Symbol"/>
              </a:rPr>
              <a:t>•</a:t>
            </a:r>
            <a:r>
              <a:rPr lang="cs-CZ" sz="2400" b="1" dirty="0" smtClean="0">
                <a:latin typeface="Constantia" pitchFamily="18" charset="0"/>
                <a:sym typeface="Symbol"/>
              </a:rPr>
              <a:t>      +      </a:t>
            </a:r>
            <a:r>
              <a:rPr lang="cs-CZ" sz="2400" b="1" dirty="0" smtClean="0">
                <a:solidFill>
                  <a:srgbClr val="FF0000"/>
                </a:solidFill>
                <a:latin typeface="Constantia" pitchFamily="18" charset="0"/>
                <a:sym typeface="Symbol"/>
              </a:rPr>
              <a:t>•</a:t>
            </a:r>
            <a:r>
              <a:rPr lang="cs-CZ" sz="2400" b="1" dirty="0" smtClean="0">
                <a:solidFill>
                  <a:srgbClr val="0070C0"/>
                </a:solidFill>
                <a:latin typeface="Constantia" pitchFamily="18" charset="0"/>
                <a:sym typeface="Symbol"/>
              </a:rPr>
              <a:t>O </a:t>
            </a:r>
            <a:r>
              <a:rPr lang="cs-CZ" sz="2400" b="1" dirty="0" smtClean="0">
                <a:solidFill>
                  <a:srgbClr val="FF0000"/>
                </a:solidFill>
                <a:latin typeface="Constantia" pitchFamily="18" charset="0"/>
                <a:sym typeface="Symbol"/>
              </a:rPr>
              <a:t> </a:t>
            </a:r>
            <a:endParaRPr lang="cs-CZ" sz="2400" b="1" dirty="0" smtClean="0">
              <a:solidFill>
                <a:srgbClr val="7030A0"/>
              </a:solidFill>
              <a:latin typeface="Constantia" pitchFamily="18" charset="0"/>
            </a:endParaRPr>
          </a:p>
          <a:p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3789040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takové částice  s nespárovaným elektronem nazýváme 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47688" y="4653136"/>
            <a:ext cx="8497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Částice se samostatným,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nespárovaným elektronem </a:t>
            </a:r>
            <a:r>
              <a:rPr lang="cs-CZ" sz="2400" b="1" i="1" dirty="0" smtClean="0">
                <a:latin typeface="Constantia" pitchFamily="18" charset="0"/>
              </a:rPr>
              <a:t>nazýváme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volné radikály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836712"/>
            <a:ext cx="8424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je významná nestabilita a snadná štěpitelnost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peroxidické vazby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457200" y="90872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chemické vlastnosti mají volné radikály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484784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Volné radikály jsou díky svému nespárovanému elektronu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nesmírně reaktivními chemickými částicemi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348880"/>
            <a:ext cx="83613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Díky své reaktivitě napadají jakékoliv molekuly ve svém nejbližším okolí a reagují s nimi, přičemž je mohou poškodit.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4221088"/>
            <a:ext cx="85137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Pokud se dostanou do organismu (např. v potravě), 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napadají a poškozují životně důležité </a:t>
            </a:r>
            <a:r>
              <a:rPr lang="cs-CZ" sz="2400" b="1" i="1" dirty="0" err="1" smtClean="0">
                <a:solidFill>
                  <a:srgbClr val="FF0000"/>
                </a:solidFill>
                <a:latin typeface="Constantia" pitchFamily="18" charset="0"/>
              </a:rPr>
              <a:t>biomolekuly</a:t>
            </a:r>
            <a:r>
              <a:rPr lang="cs-CZ" sz="2400" b="1" i="1" dirty="0" smtClean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(bílkoviny, tuky, DNA), čímž mohou způsobit vznik vážných onemocnění.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4" name="Zástupný symbol pro obsah 4"/>
          <p:cNvSpPr txBox="1">
            <a:spLocks/>
          </p:cNvSpPr>
          <p:nvPr/>
        </p:nvSpPr>
        <p:spPr>
          <a:xfrm>
            <a:off x="539552" y="3717032"/>
            <a:ext cx="829964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? Čím jsou volné radikály chemicky významné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457200" y="90872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princip desinfekčního účinku peroxidu vodíku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484784"/>
            <a:ext cx="820891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Peroxid vodíku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účinkem světla, krve a některých dalších látek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prudce rozkládá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+     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•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•</a:t>
            </a:r>
            <a:endParaRPr lang="cs-CZ" sz="2400" b="1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2996952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Rozkladem peroxidu vodíku vzniká atomární kyslík, který má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dva nespárované samostatné elektrony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(tzv. kyslíkový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biradikál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077072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Kyslíkový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biradikál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ještě reaktivnější než radikály s jedním nespárovaným elektronem a jako desinfekce 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napadá a rozkládá obal i vnitřní struktury bakterií a virů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čímž je likviduje.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457200" y="836712"/>
            <a:ext cx="8229600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proč se peroxid vodíku nesmí užívat vnitřně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proč se nesmí nalévat do otevřené rány: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844824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Protože stejným mechanismem jako peroxid vodíku rozkládá a likviduje struktury choroboplodných zárodků, působí i na buňky našeho těla.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4293096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Peroxid vodíku se musí uchovávat v tmavých lahvích proto, že světlo způsobuje jeho rozklad a tedy ztrátu desinfekčních účinků.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467544" y="3284984"/>
            <a:ext cx="8371656" cy="97257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Vysvětlete proč se peroxid vodíku prodává a musí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uchovávat v tmavých lahvích: 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539552" y="5445224"/>
            <a:ext cx="8452048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další látky způsobují rozklad peroxidu vodíku ?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5949280"/>
            <a:ext cx="8818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Manganistan draselný, oxid manganičitý, stříbro a jiné kovy.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Peroxid vodíku.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2013-01-13]. Dostupné z: http://cs.wikipedia.org/wiki/Peroxid_vod%C3%ADku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492</Words>
  <Application>Microsoft Office PowerPoint</Application>
  <PresentationFormat>Předvádění na obrazovce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Peroxidy a jejich chemické vlastnosti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Peroxidy a jejich chemické vlastnosti</dc:title>
  <dc:creator>Ptacek</dc:creator>
  <cp:lastModifiedBy>Ptacek</cp:lastModifiedBy>
  <cp:revision>40</cp:revision>
  <dcterms:created xsi:type="dcterms:W3CDTF">2013-01-13T15:04:55Z</dcterms:created>
  <dcterms:modified xsi:type="dcterms:W3CDTF">2015-04-11T13:29:43Z</dcterms:modified>
</cp:coreProperties>
</file>