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5" r:id="rId1"/>
  </p:sldMasterIdLst>
  <p:notesMasterIdLst>
    <p:notesMasterId r:id="rId21"/>
  </p:notesMasterIdLst>
  <p:sldIdLst>
    <p:sldId id="338" r:id="rId2"/>
    <p:sldId id="339" r:id="rId3"/>
    <p:sldId id="340" r:id="rId4"/>
    <p:sldId id="341" r:id="rId5"/>
    <p:sldId id="342" r:id="rId6"/>
    <p:sldId id="343" r:id="rId7"/>
    <p:sldId id="344" r:id="rId8"/>
    <p:sldId id="345" r:id="rId9"/>
    <p:sldId id="346" r:id="rId10"/>
    <p:sldId id="347" r:id="rId11"/>
    <p:sldId id="348" r:id="rId12"/>
    <p:sldId id="352" r:id="rId13"/>
    <p:sldId id="353" r:id="rId14"/>
    <p:sldId id="354" r:id="rId15"/>
    <p:sldId id="355" r:id="rId16"/>
    <p:sldId id="356" r:id="rId17"/>
    <p:sldId id="357" r:id="rId18"/>
    <p:sldId id="358" r:id="rId19"/>
    <p:sldId id="359" r:id="rId20"/>
  </p:sldIdLst>
  <p:sldSz cx="10080625" cy="7559675"/>
  <p:notesSz cx="7556500" cy="106918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30213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646113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862013" indent="-214313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077913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0"/>
    <p:restoredTop sz="94687"/>
  </p:normalViewPr>
  <p:slideViewPr>
    <p:cSldViewPr>
      <p:cViewPr>
        <p:scale>
          <a:sx n="85" d="100"/>
          <a:sy n="85" d="100"/>
        </p:scale>
        <p:origin x="1904" y="-1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AutoShape 1"/>
          <p:cNvSpPr>
            <a:spLocks noChangeArrowheads="1"/>
          </p:cNvSpPr>
          <p:nvPr/>
        </p:nvSpPr>
        <p:spPr bwMode="auto">
          <a:xfrm>
            <a:off x="0" y="0"/>
            <a:ext cx="7556500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0963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0775" cy="369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2875" cy="41036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smtClean="0"/>
          </a:p>
        </p:txBody>
      </p:sp>
    </p:spTree>
    <p:extLst>
      <p:ext uri="{BB962C8B-B14F-4D97-AF65-F5344CB8AC3E}">
        <p14:creationId xmlns:p14="http://schemas.microsoft.com/office/powerpoint/2010/main" val="31507337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6581775"/>
            <a:ext cx="10080625" cy="9779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-9525" y="6672263"/>
            <a:ext cx="2479675" cy="7874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2600325" y="6662738"/>
            <a:ext cx="7480300" cy="7858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604161" y="4451809"/>
            <a:ext cx="7140443" cy="2015913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604162" y="6669045"/>
            <a:ext cx="7392458" cy="755968"/>
          </a:xfrm>
        </p:spPr>
        <p:txBody>
          <a:bodyPr anchor="ctr">
            <a:normAutofit/>
          </a:bodyPr>
          <a:lstStyle>
            <a:lvl1pPr marL="0" indent="0" algn="l">
              <a:buNone/>
              <a:defRPr sz="2900">
                <a:solidFill>
                  <a:srgbClr val="FFFFFF"/>
                </a:solidFill>
              </a:defRPr>
            </a:lvl1pPr>
            <a:lvl2pPr marL="503972" indent="0" algn="ctr">
              <a:buNone/>
            </a:lvl2pPr>
            <a:lvl3pPr marL="1007943" indent="0" algn="ctr">
              <a:buNone/>
            </a:lvl3pPr>
            <a:lvl4pPr marL="1511915" indent="0" algn="ctr">
              <a:buNone/>
            </a:lvl4pPr>
            <a:lvl5pPr marL="2015886" indent="0" algn="ctr">
              <a:buNone/>
            </a:lvl5pPr>
            <a:lvl6pPr marL="2519858" indent="0" algn="ctr">
              <a:buNone/>
            </a:lvl6pPr>
            <a:lvl7pPr marL="3023829" indent="0" algn="ctr">
              <a:buNone/>
            </a:lvl7pPr>
            <a:lvl8pPr marL="3527801" indent="0" algn="ctr">
              <a:buNone/>
            </a:lvl8pPr>
            <a:lvl9pPr marL="4031772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7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84138" y="6689725"/>
            <a:ext cx="2268537" cy="755650"/>
          </a:xfrm>
        </p:spPr>
        <p:txBody>
          <a:bodyPr>
            <a:noAutofit/>
          </a:bodyPr>
          <a:lstStyle>
            <a:lvl1pPr algn="ctr">
              <a:defRPr sz="2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298700" y="260350"/>
            <a:ext cx="6469063" cy="4032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820150" y="252413"/>
            <a:ext cx="923925" cy="4191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D4078207-7095-4F22-A681-73D1D9DC70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04509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034EC1-721A-4D8D-8C28-376807605FE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9657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6721475" y="0"/>
            <a:ext cx="352425" cy="7559675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6770688" y="671513"/>
            <a:ext cx="252412" cy="6888162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6770688" y="0"/>
            <a:ext cx="252412" cy="587375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224448" y="671972"/>
            <a:ext cx="2268141" cy="6080989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4031" y="671971"/>
            <a:ext cx="6132380" cy="608099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7224713" y="6888163"/>
            <a:ext cx="2435225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504825" y="6888163"/>
            <a:ext cx="6143625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6604000" y="158750"/>
            <a:ext cx="587375" cy="2698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C945E3-6F4C-43FB-8D31-A7FFB58C9D5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0659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5402" y="251989"/>
            <a:ext cx="8988557" cy="109195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75402" y="1763924"/>
            <a:ext cx="8988557" cy="49557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934BD3-32A1-4244-8F2F-B56466A9084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038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1679575"/>
            <a:ext cx="10080625" cy="126047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0" y="1763713"/>
            <a:ext cx="1428750" cy="10922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1512888" y="1763713"/>
            <a:ext cx="8567737" cy="10922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12095" y="3023870"/>
            <a:ext cx="7852737" cy="1844421"/>
          </a:xfrm>
        </p:spPr>
        <p:txBody>
          <a:bodyPr/>
          <a:lstStyle>
            <a:lvl1pPr marL="0" indent="0">
              <a:buNone/>
              <a:defRPr sz="3100">
                <a:solidFill>
                  <a:schemeClr val="tx2"/>
                </a:solidFill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12094" y="1763924"/>
            <a:ext cx="8400521" cy="1091953"/>
          </a:xfrm>
        </p:spPr>
        <p:txBody>
          <a:bodyPr/>
          <a:lstStyle>
            <a:lvl1pPr algn="l">
              <a:buNone/>
              <a:defRPr sz="4900" b="0" cap="none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7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931988"/>
            <a:ext cx="1428750" cy="773112"/>
          </a:xfrm>
        </p:spPr>
        <p:txBody>
          <a:bodyPr>
            <a:noAutofit/>
          </a:bodyPr>
          <a:lstStyle>
            <a:lvl1pPr>
              <a:defRPr sz="26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B609FF1-46C6-475E-9D54-3494717E30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34686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72041" y="1752203"/>
            <a:ext cx="4284266" cy="503978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5341167" y="1752203"/>
            <a:ext cx="4284266" cy="503978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35E5189-14C7-4320-9171-E289E9FA1FD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Zástupný symbol pro zápatí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3288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037" y="300987"/>
            <a:ext cx="8988557" cy="958959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72041" y="2687885"/>
            <a:ext cx="4284266" cy="394783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5292328" y="2687885"/>
            <a:ext cx="4284266" cy="394783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72041" y="1931917"/>
            <a:ext cx="4284266" cy="70557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5292328" y="1931917"/>
            <a:ext cx="4284266" cy="70557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CD3EAF1-F555-4295-8995-38858498D4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0171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F5780E-E35C-45C2-9864-261834F0CB6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3261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888163"/>
            <a:ext cx="587375" cy="4191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3DCAAFE-6FF1-4EC0-84F2-39856D7857E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9767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2042" y="300987"/>
            <a:ext cx="8904552" cy="958959"/>
          </a:xfrm>
        </p:spPr>
        <p:txBody>
          <a:bodyPr/>
          <a:lstStyle>
            <a:lvl1pPr algn="l">
              <a:buNone/>
              <a:defRPr sz="49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2042" y="1931917"/>
            <a:ext cx="1764109" cy="4787794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51191" tIns="201589" rIns="151191" bIns="100794"/>
          <a:lstStyle>
            <a:lvl1pPr marL="0" indent="0">
              <a:spcAft>
                <a:spcPts val="1102"/>
              </a:spcAft>
              <a:buNone/>
              <a:defRPr sz="2000"/>
            </a:lvl1pPr>
            <a:lvl2pPr>
              <a:buNone/>
              <a:defRPr sz="13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604161" y="1931917"/>
            <a:ext cx="7056438" cy="487179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705B8-81C7-4C50-ADE7-A9FDD971D69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0436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 bwMode="white">
          <a:xfrm>
            <a:off x="-9525" y="5040313"/>
            <a:ext cx="10080625" cy="9779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-9525" y="5140325"/>
            <a:ext cx="1612900" cy="785813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1703388" y="5130800"/>
            <a:ext cx="8377237" cy="785813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 bwMode="white">
          <a:xfrm>
            <a:off x="1595438" y="0"/>
            <a:ext cx="111125" cy="75692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64109" y="6047740"/>
            <a:ext cx="8064500" cy="755968"/>
          </a:xfrm>
        </p:spPr>
        <p:txBody>
          <a:bodyPr/>
          <a:lstStyle>
            <a:lvl1pPr marL="0" indent="0">
              <a:buFontTx/>
              <a:buNone/>
              <a:defRPr sz="1900"/>
            </a:lvl1pPr>
            <a:lvl2pPr>
              <a:buFontTx/>
              <a:buNone/>
              <a:defRPr sz="1300"/>
            </a:lvl2pPr>
            <a:lvl3pPr>
              <a:buFontTx/>
              <a:buNone/>
              <a:defRPr sz="1100"/>
            </a:lvl3pPr>
            <a:lvl4pPr>
              <a:buFontTx/>
              <a:buNone/>
              <a:defRPr sz="1000"/>
            </a:lvl4pPr>
            <a:lvl5pPr>
              <a:buFontTx/>
              <a:buNone/>
              <a:defRPr sz="10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4109" y="5123779"/>
            <a:ext cx="8064500" cy="755968"/>
          </a:xfrm>
        </p:spPr>
        <p:txBody>
          <a:bodyPr/>
          <a:lstStyle>
            <a:lvl1pPr algn="l">
              <a:buNone/>
              <a:defRPr sz="31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20427" y="0"/>
            <a:ext cx="8360198" cy="5036423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500"/>
            </a:lvl1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9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888163" y="6888163"/>
            <a:ext cx="2940050" cy="401637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5145088"/>
            <a:ext cx="1595438" cy="731837"/>
          </a:xfrm>
        </p:spPr>
        <p:txBody>
          <a:bodyPr rtlCol="0"/>
          <a:lstStyle>
            <a:lvl1pPr>
              <a:defRPr sz="3100"/>
            </a:lvl1pPr>
          </a:lstStyle>
          <a:p>
            <a:pPr>
              <a:defRPr/>
            </a:pPr>
            <a:fld id="{DF6FFBD3-25E6-4AD0-8D72-C1F96835D7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1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763713" y="6888163"/>
            <a:ext cx="5040312" cy="401637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78536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671513" y="252413"/>
            <a:ext cx="8988425" cy="109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94" tIns="50397" rIns="100794" bIns="5039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  <a:endParaRPr lang="en-US" smtClean="0"/>
          </a:p>
        </p:txBody>
      </p:sp>
      <p:sp>
        <p:nvSpPr>
          <p:cNvPr id="1027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674688" y="1763713"/>
            <a:ext cx="8990012" cy="4989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719888" y="6888163"/>
            <a:ext cx="2940050" cy="401637"/>
          </a:xfrm>
          <a:prstGeom prst="rect">
            <a:avLst/>
          </a:prstGeom>
        </p:spPr>
        <p:txBody>
          <a:bodyPr vert="horz" lIns="100794" tIns="50397" rIns="100794" bIns="50397" anchor="ctr" anchorCtr="0"/>
          <a:lstStyle>
            <a:lvl1pPr algn="l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71513" y="6888163"/>
            <a:ext cx="5976937" cy="401637"/>
          </a:xfrm>
          <a:prstGeom prst="rect">
            <a:avLst/>
          </a:prstGeom>
        </p:spPr>
        <p:txBody>
          <a:bodyPr vert="horz" lIns="100794" tIns="50397" rIns="100794" bIns="50397" anchor="ctr"/>
          <a:lstStyle>
            <a:lvl1pPr algn="r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360488"/>
            <a:ext cx="10080625" cy="3524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>
          <a:xfrm>
            <a:off x="0" y="1411288"/>
            <a:ext cx="587375" cy="2524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Obdélník 8"/>
          <p:cNvSpPr/>
          <p:nvPr/>
        </p:nvSpPr>
        <p:spPr>
          <a:xfrm>
            <a:off x="650875" y="1411288"/>
            <a:ext cx="9429750" cy="2524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401763"/>
            <a:ext cx="587375" cy="269875"/>
          </a:xfrm>
          <a:prstGeom prst="rect">
            <a:avLst/>
          </a:prstGeom>
        </p:spPr>
        <p:txBody>
          <a:bodyPr vert="horz" lIns="100794" tIns="50397" rIns="100794" bIns="50397" anchor="ctr" anchorCtr="0">
            <a:normAutofit/>
          </a:bodyPr>
          <a:lstStyle>
            <a:lvl1pPr algn="ctr" eaLnBrk="1" latinLnBrk="0" hangingPunct="1">
              <a:defRPr kumimoji="0" sz="15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35D66C4-31CB-47F4-8D8C-4196A785174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0" r:id="rId2"/>
    <p:sldLayoutId id="2147483735" r:id="rId3"/>
    <p:sldLayoutId id="2147483736" r:id="rId4"/>
    <p:sldLayoutId id="2147483737" r:id="rId5"/>
    <p:sldLayoutId id="2147483731" r:id="rId6"/>
    <p:sldLayoutId id="2147483738" r:id="rId7"/>
    <p:sldLayoutId id="2147483732" r:id="rId8"/>
    <p:sldLayoutId id="2147483739" r:id="rId9"/>
    <p:sldLayoutId id="2147483733" r:id="rId10"/>
    <p:sldLayoutId id="214748374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9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9pPr>
    </p:titleStyle>
    <p:bodyStyle>
      <a:lvl1pPr marL="352425" indent="-352425" algn="l" rtl="0" eaLnBrk="0" fontAlgn="base" hangingPunct="0">
        <a:spcBef>
          <a:spcPts val="775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04850" indent="-30162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006475" indent="-250825" algn="l" rtl="0" eaLnBrk="0" fontAlgn="base" hangingPunct="0">
        <a:spcBef>
          <a:spcPts val="55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300" indent="-250825" algn="l" rtl="0" eaLnBrk="0" fontAlgn="base" hangingPunct="0">
        <a:spcBef>
          <a:spcPts val="438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014538" indent="-250825" algn="l" rtl="0" eaLnBrk="0" fontAlgn="base" hangingPunct="0">
        <a:spcBef>
          <a:spcPts val="438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318269" indent="-251986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620652" indent="-251986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923035" indent="-251986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225418" indent="-251986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odopad.cz/c39.htm" TargetMode="External"/><Relationship Id="rId4" Type="http://schemas.openxmlformats.org/officeDocument/2006/relationships/hyperlink" Target="http://www.baraka.cz/baraka/Baraka/b_3/b_3_nove_zpusoby_ueeni.html" TargetMode="External"/><Relationship Id="rId1" Type="http://schemas.openxmlformats.org/officeDocument/2006/relationships/slideLayout" Target="../slideLayouts/slideLayout4.xml"/><Relationship Id="rId2" Type="http://schemas.openxmlformats.org/officeDocument/2006/relationships/hyperlink" Target="http://www.arcana.cz/cz/texty.php?art=38&amp;cat=14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Pedagogická psychologie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Nenadaní žáci. </a:t>
            </a:r>
            <a:r>
              <a:rPr lang="cs-CZ" smtClean="0"/>
              <a:t>Školní úspěšnost.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3212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Intervence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požadavky n uspořádání vyučování,</a:t>
            </a:r>
          </a:p>
          <a:p>
            <a:r>
              <a:rPr lang="cs-CZ" dirty="0" smtClean="0"/>
              <a:t>použití přiměřených forem výuky,</a:t>
            </a:r>
          </a:p>
          <a:p>
            <a:r>
              <a:rPr lang="cs-CZ" dirty="0" smtClean="0"/>
              <a:t>uplatňování zásad plánování vyučování,</a:t>
            </a:r>
          </a:p>
          <a:p>
            <a:r>
              <a:rPr lang="cs-CZ" dirty="0" smtClean="0"/>
              <a:t>poskytnutí adekvátních organizačních podmínek,</a:t>
            </a:r>
          </a:p>
          <a:p>
            <a:r>
              <a:rPr lang="cs-CZ" dirty="0" smtClean="0"/>
              <a:t>spolupráce při medicínsko-terapeutických opatření 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0099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Intervence – okolnosti edukace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pPr lvl="0"/>
            <a:r>
              <a:rPr lang="cs-CZ" dirty="0" smtClean="0"/>
              <a:t>Edukační proces je výrazně ovlivněn pomalým </a:t>
            </a:r>
            <a:r>
              <a:rPr lang="cs-CZ" dirty="0"/>
              <a:t>tempem vývojových změn.</a:t>
            </a:r>
          </a:p>
          <a:p>
            <a:pPr lvl="0"/>
            <a:r>
              <a:rPr lang="cs-CZ" dirty="0"/>
              <a:t>Specifika procesu učení vyplývají z postižení.</a:t>
            </a:r>
          </a:p>
          <a:p>
            <a:pPr lvl="0"/>
            <a:r>
              <a:rPr lang="cs-CZ" dirty="0"/>
              <a:t>Rozvíjení osobnosti začít co nejdříve, nejlépe ihned po identifikaci postižení.</a:t>
            </a:r>
          </a:p>
          <a:p>
            <a:pPr lvl="0"/>
            <a:r>
              <a:rPr lang="cs-CZ" dirty="0"/>
              <a:t>Mimořádná důležitost důkladné a dlouhodobé funkční speciálně pedagogické </a:t>
            </a:r>
            <a:r>
              <a:rPr lang="cs-CZ" dirty="0" err="1"/>
              <a:t>dianostiky</a:t>
            </a:r>
            <a:r>
              <a:rPr lang="cs-CZ" dirty="0"/>
              <a:t> (detailní identifikace problémů).</a:t>
            </a:r>
          </a:p>
          <a:p>
            <a:pPr lvl="0"/>
            <a:r>
              <a:rPr lang="cs-CZ" dirty="0"/>
              <a:t>Ve většině případů se nejdříve soustředíme na rozvoj motoriky, senzoriky a sebeobsluhy.</a:t>
            </a:r>
          </a:p>
          <a:p>
            <a:pPr lvl="0"/>
            <a:r>
              <a:rPr lang="cs-CZ" dirty="0"/>
              <a:t>Nevyhnutelná provázanost speciální edukace s procesem speciální stimulace.</a:t>
            </a:r>
          </a:p>
          <a:p>
            <a:pPr lvl="0"/>
            <a:r>
              <a:rPr lang="cs-CZ" dirty="0"/>
              <a:t>Úkoly speciální edukace uskutečňujeme v souvislosti s uspokojováním základních životních potřeb žáka.</a:t>
            </a:r>
          </a:p>
          <a:p>
            <a:pPr lvl="0"/>
            <a:r>
              <a:rPr lang="cs-CZ" dirty="0"/>
              <a:t>Musíme si uvědomit, že speciální edukační a stimulační aktivity často nevyvolají zpětnou vazbu.</a:t>
            </a:r>
          </a:p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pPr lvl="0"/>
            <a:r>
              <a:rPr lang="cs-CZ" dirty="0" smtClean="0"/>
              <a:t>Edukační proces je výrazně ovlivněn narušenou a omezenou komunikační interakcí.</a:t>
            </a:r>
          </a:p>
          <a:p>
            <a:pPr lvl="0"/>
            <a:r>
              <a:rPr lang="cs-CZ" dirty="0" smtClean="0"/>
              <a:t>Zdravotním stavem a aktuálním stavem práceschopnosti.</a:t>
            </a:r>
          </a:p>
          <a:p>
            <a:pPr lvl="0"/>
            <a:r>
              <a:rPr lang="cs-CZ" dirty="0" smtClean="0"/>
              <a:t>Orientací na krátkodobé cíle.</a:t>
            </a:r>
          </a:p>
          <a:p>
            <a:pPr lvl="0"/>
            <a:r>
              <a:rPr lang="cs-CZ" dirty="0" smtClean="0"/>
              <a:t>Realizací na základě individuálních tzv. „krokových programech“.</a:t>
            </a:r>
          </a:p>
          <a:p>
            <a:pPr lvl="0"/>
            <a:r>
              <a:rPr lang="cs-CZ" dirty="0" smtClean="0"/>
              <a:t>Využíváním speciálních pomůcek, často vysoce individualizovaných.</a:t>
            </a:r>
          </a:p>
          <a:p>
            <a:pPr lvl="0"/>
            <a:r>
              <a:rPr lang="cs-CZ" dirty="0" smtClean="0"/>
              <a:t>Komplexní rehabilitací v souladu se společným cílem.</a:t>
            </a:r>
          </a:p>
          <a:p>
            <a:pPr lvl="0"/>
            <a:r>
              <a:rPr lang="cs-CZ" dirty="0" smtClean="0"/>
              <a:t>Především kompetencemi speciálního pedagoga.</a:t>
            </a:r>
          </a:p>
          <a:p>
            <a:pPr lvl="0"/>
            <a:r>
              <a:rPr lang="cs-CZ" dirty="0" smtClean="0"/>
              <a:t>Osobností speciálního pedagoga.</a:t>
            </a:r>
          </a:p>
          <a:p>
            <a:pPr lvl="0"/>
            <a:r>
              <a:rPr lang="cs-CZ" dirty="0" smtClean="0"/>
              <a:t>Týmovou spoluprací.</a:t>
            </a:r>
          </a:p>
          <a:p>
            <a:pPr lvl="0"/>
            <a:r>
              <a:rPr lang="cs-CZ" dirty="0" smtClean="0"/>
              <a:t>Překonáváním negativních názorů na potřebu edukace.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2838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b="1" smtClean="0"/>
              <a:t>Školní úspěšnost žáka – definice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1575"/>
              <a:t>Zvládnutí požadavků kladených školou na jednotlivce, které se projevuje v pozitivním </a:t>
            </a:r>
            <a:r>
              <a:rPr lang="cs-CZ" altLang="cs-CZ" sz="1575" b="1"/>
              <a:t>hodnocení žákova</a:t>
            </a:r>
            <a:r>
              <a:rPr lang="cs-CZ" altLang="cs-CZ" sz="1575"/>
              <a:t> </a:t>
            </a:r>
            <a:r>
              <a:rPr lang="cs-CZ" altLang="cs-CZ" sz="1575" b="1"/>
              <a:t>prospěchu</a:t>
            </a:r>
            <a:r>
              <a:rPr lang="cs-CZ" altLang="cs-CZ" sz="1575"/>
              <a:t>.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575"/>
              <a:t>Výsledkem je </a:t>
            </a:r>
            <a:r>
              <a:rPr lang="cs-CZ" altLang="cs-CZ" sz="1575" b="1"/>
              <a:t>dosažení vzdělávacích cílů</a:t>
            </a:r>
            <a:r>
              <a:rPr lang="cs-CZ" altLang="cs-CZ" sz="1575"/>
              <a:t>.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575"/>
              <a:t>Není pouze dílem žáka a jeho schopností nebo píle, ale také dílem učitele, resp. </a:t>
            </a:r>
            <a:r>
              <a:rPr lang="cs-CZ" altLang="cs-CZ" sz="1575" b="1"/>
              <a:t>součinností učitele a žáka</a:t>
            </a:r>
            <a:r>
              <a:rPr lang="cs-CZ" altLang="cs-CZ" sz="1575"/>
              <a:t> a dalších faktorů.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575"/>
              <a:t>základem je </a:t>
            </a:r>
            <a:r>
              <a:rPr lang="cs-CZ" altLang="cs-CZ" sz="1575" b="1"/>
              <a:t>školní výkonnost </a:t>
            </a:r>
            <a:r>
              <a:rPr lang="cs-CZ" altLang="cs-CZ" sz="1575"/>
              <a:t>(objektivně měřitelný školní výkon)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575"/>
              <a:t>formu měřitelného výkonu však </a:t>
            </a:r>
            <a:r>
              <a:rPr lang="cs-CZ" altLang="cs-CZ" sz="1575" b="1"/>
              <a:t>nemají</a:t>
            </a:r>
            <a:r>
              <a:rPr lang="cs-CZ" altLang="cs-CZ" sz="1575"/>
              <a:t> všechny činnosti, kterými žák plní požadavky školy</a:t>
            </a:r>
          </a:p>
          <a:p>
            <a:pPr eaLnBrk="1" hangingPunct="1">
              <a:lnSpc>
                <a:spcPct val="80000"/>
              </a:lnSpc>
            </a:pPr>
            <a:endParaRPr lang="cs-CZ" altLang="cs-CZ" sz="1575"/>
          </a:p>
          <a:p>
            <a:pPr eaLnBrk="1" hangingPunct="1">
              <a:lnSpc>
                <a:spcPct val="80000"/>
              </a:lnSpc>
            </a:pPr>
            <a:r>
              <a:rPr lang="cs-CZ" altLang="cs-CZ" sz="1575" i="1"/>
              <a:t>Terminologie a související témata (angl.)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425" i="1"/>
              <a:t>school success, academic success (školní úspěšnost)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425" i="1"/>
              <a:t>academic achievment (školní výkon, školní prospěch)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425" i="1"/>
              <a:t>academic ability (studijní schopnosti),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425" i="1"/>
              <a:t>academic aptitude (studijní způsobilost),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425" i="1"/>
              <a:t>academic aspiration (studijní aspirace)</a:t>
            </a:r>
          </a:p>
          <a:p>
            <a:pPr eaLnBrk="1" hangingPunct="1">
              <a:lnSpc>
                <a:spcPct val="80000"/>
              </a:lnSpc>
            </a:pPr>
            <a:endParaRPr lang="cs-CZ" altLang="cs-CZ" sz="1575" i="1"/>
          </a:p>
        </p:txBody>
      </p:sp>
    </p:spTree>
    <p:extLst>
      <p:ext uri="{BB962C8B-B14F-4D97-AF65-F5344CB8AC3E}">
        <p14:creationId xmlns:p14="http://schemas.microsoft.com/office/powerpoint/2010/main" val="32949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sz="2776"/>
              <a:t>Výkon žáka a jeho souvislosti s cíli školy </a:t>
            </a:r>
            <a:br>
              <a:rPr lang="cs-CZ" sz="2776"/>
            </a:br>
            <a:r>
              <a:rPr lang="cs-CZ" sz="2776"/>
              <a:t>	a vztahy v ní (psychosociální klima)</a:t>
            </a:r>
          </a:p>
        </p:txBody>
      </p:sp>
      <p:sp>
        <p:nvSpPr>
          <p:cNvPr id="15363" name="Rectangle 9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1500"/>
              <a:t>cílem může být:</a:t>
            </a:r>
          </a:p>
          <a:p>
            <a:pPr lvl="1" eaLnBrk="1" hangingPunct="1"/>
            <a:r>
              <a:rPr lang="cs-CZ" altLang="cs-CZ" sz="1350"/>
              <a:t>dosažení individuálně rozdílného maxima dokonalosti u žáků</a:t>
            </a:r>
          </a:p>
          <a:p>
            <a:pPr lvl="1" eaLnBrk="1" hangingPunct="1"/>
            <a:r>
              <a:rPr lang="cs-CZ" altLang="cs-CZ" sz="1350"/>
              <a:t>dosažení pouze relativní dokonalosti vzhledem ke spolužákům</a:t>
            </a:r>
          </a:p>
        </p:txBody>
      </p:sp>
      <p:pic>
        <p:nvPicPr>
          <p:cNvPr id="15364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439" y="3647664"/>
            <a:ext cx="5894212" cy="2967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0834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1"/>
              <a:t>Hodnocení úspěšnosti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2175"/>
              <a:t>Celková / dílčí výkonnost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800"/>
              <a:t>1 či více předmětů</a:t>
            </a:r>
          </a:p>
          <a:p>
            <a:pPr lvl="1" eaLnBrk="1" hangingPunct="1">
              <a:lnSpc>
                <a:spcPct val="80000"/>
              </a:lnSpc>
            </a:pPr>
            <a:endParaRPr lang="cs-CZ" altLang="cs-CZ" sz="1800"/>
          </a:p>
          <a:p>
            <a:pPr eaLnBrk="1" hangingPunct="1">
              <a:lnSpc>
                <a:spcPct val="80000"/>
              </a:lnSpc>
            </a:pPr>
            <a:r>
              <a:rPr lang="cs-CZ" altLang="cs-CZ" sz="2175"/>
              <a:t>V případě úspěchu / neúspěchu indikátor „závažnosti“: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800"/>
              <a:t>Ojedinělé selhání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1500"/>
              <a:t>Důvody – nutnost informací; atribuce nebezpečím</a:t>
            </a:r>
          </a:p>
          <a:p>
            <a:pPr lvl="1" eaLnBrk="1" hangingPunct="1">
              <a:lnSpc>
                <a:spcPct val="80000"/>
              </a:lnSpc>
            </a:pPr>
            <a:endParaRPr lang="cs-CZ" altLang="cs-CZ" sz="1800"/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800"/>
              <a:t>vs.</a:t>
            </a:r>
          </a:p>
          <a:p>
            <a:pPr lvl="1" eaLnBrk="1" hangingPunct="1">
              <a:lnSpc>
                <a:spcPct val="80000"/>
              </a:lnSpc>
            </a:pPr>
            <a:endParaRPr lang="cs-CZ" altLang="cs-CZ" sz="1800"/>
          </a:p>
          <a:p>
            <a:pPr lvl="1" eaLnBrk="1" hangingPunct="1">
              <a:lnSpc>
                <a:spcPct val="80000"/>
              </a:lnSpc>
            </a:pPr>
            <a:r>
              <a:rPr lang="cs-CZ" altLang="cs-CZ" sz="1800"/>
              <a:t>Celkový trend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1500"/>
              <a:t>Důvody…</a:t>
            </a:r>
          </a:p>
          <a:p>
            <a:pPr lvl="1" eaLnBrk="1" hangingPunct="1">
              <a:lnSpc>
                <a:spcPct val="80000"/>
              </a:lnSpc>
            </a:pPr>
            <a:endParaRPr lang="cs-CZ" altLang="cs-CZ" sz="1800"/>
          </a:p>
        </p:txBody>
      </p:sp>
    </p:spTree>
    <p:extLst>
      <p:ext uri="{BB962C8B-B14F-4D97-AF65-F5344CB8AC3E}">
        <p14:creationId xmlns:p14="http://schemas.microsoft.com/office/powerpoint/2010/main" val="1782069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50"/>
              <a:t>Škála žákovského výkonu</a:t>
            </a:r>
            <a:endParaRPr lang="cs-CZ" altLang="cs-CZ" smtClean="0"/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2175"/>
              <a:t>Relativně neúspěšní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800" i="1"/>
              <a:t>pracující pod své možnosti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800" i="1"/>
              <a:t>(„underachievement“)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800" i="1"/>
              <a:t>tzv. podvýkon (starší lit.)</a:t>
            </a:r>
          </a:p>
          <a:p>
            <a:pPr lvl="1" eaLnBrk="1" hangingPunct="1">
              <a:lnSpc>
                <a:spcPct val="80000"/>
              </a:lnSpc>
            </a:pPr>
            <a:endParaRPr lang="cs-CZ" altLang="cs-CZ" sz="1800"/>
          </a:p>
          <a:p>
            <a:pPr eaLnBrk="1" hangingPunct="1">
              <a:lnSpc>
                <a:spcPct val="80000"/>
              </a:lnSpc>
            </a:pPr>
            <a:r>
              <a:rPr lang="cs-CZ" altLang="cs-CZ" sz="2175" b="1"/>
              <a:t>Optimální výkon</a:t>
            </a:r>
          </a:p>
          <a:p>
            <a:pPr eaLnBrk="1" hangingPunct="1">
              <a:lnSpc>
                <a:spcPct val="80000"/>
              </a:lnSpc>
            </a:pPr>
            <a:endParaRPr lang="cs-CZ" altLang="cs-CZ" sz="2175"/>
          </a:p>
          <a:p>
            <a:pPr eaLnBrk="1" hangingPunct="1">
              <a:lnSpc>
                <a:spcPct val="80000"/>
              </a:lnSpc>
            </a:pPr>
            <a:r>
              <a:rPr lang="cs-CZ" altLang="cs-CZ" sz="2175"/>
              <a:t>Relativně úspěšní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800" i="1"/>
              <a:t>pracující nad své možnosti (vůle, píle, snaha)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800" i="1"/>
              <a:t>„overachievement“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800" i="1"/>
              <a:t>tzv. nadvýkon (starší lit.)</a:t>
            </a:r>
          </a:p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92922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776"/>
              <a:t>Školní úspěšnost a </a:t>
            </a:r>
            <a:r>
              <a:rPr lang="cs-CZ" altLang="cs-CZ" sz="2776" b="1"/>
              <a:t>individuální</a:t>
            </a:r>
            <a:r>
              <a:rPr lang="cs-CZ" altLang="cs-CZ" sz="2776"/>
              <a:t> faktory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175"/>
              <a:t>osobnostní charakteristiky žáka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175"/>
              <a:t>sociální dovednosti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175"/>
              <a:t>jazyková kompetence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175"/>
              <a:t>vývojové stádium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175"/>
              <a:t>struktura nadání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175"/>
              <a:t>kognitivní charakteristiky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175"/>
              <a:t>případné zdravotní potíže</a:t>
            </a:r>
          </a:p>
          <a:p>
            <a:pPr eaLnBrk="1" hangingPunct="1">
              <a:lnSpc>
                <a:spcPct val="90000"/>
              </a:lnSpc>
            </a:pPr>
            <a:endParaRPr lang="cs-CZ" altLang="cs-CZ" sz="2175"/>
          </a:p>
        </p:txBody>
      </p:sp>
      <p:sp>
        <p:nvSpPr>
          <p:cNvPr id="18436" name="Rectangle 4"/>
          <p:cNvSpPr>
            <a:spLocks noGrp="1" noChangeArrowheads="1"/>
          </p:cNvSpPr>
          <p:nvPr>
            <p:ph sz="half" idx="4294967295"/>
          </p:nvPr>
        </p:nvSpPr>
        <p:spPr>
          <a:xfrm>
            <a:off x="6149444" y="2834779"/>
            <a:ext cx="3931181" cy="3326081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175"/>
              <a:t>aktuální psychický stav</a:t>
            </a:r>
          </a:p>
          <a:p>
            <a:pPr eaLnBrk="1" hangingPunct="1">
              <a:lnSpc>
                <a:spcPct val="90000"/>
              </a:lnSpc>
            </a:pPr>
            <a:endParaRPr lang="cs-CZ" altLang="cs-CZ" sz="2175"/>
          </a:p>
          <a:p>
            <a:pPr eaLnBrk="1" hangingPunct="1">
              <a:lnSpc>
                <a:spcPct val="90000"/>
              </a:lnSpc>
            </a:pPr>
            <a:r>
              <a:rPr lang="cs-CZ" altLang="cs-CZ" sz="2175"/>
              <a:t>učební charakteristiky žáka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75"/>
              <a:t>studijní motivace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75"/>
              <a:t>studijní styl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75"/>
              <a:t>studijní schopnosti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75"/>
              <a:t>studijní způsobilost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75"/>
              <a:t>studijní aspirace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75"/>
              <a:t>(...)</a:t>
            </a:r>
          </a:p>
          <a:p>
            <a:pPr eaLnBrk="1" hangingPunct="1">
              <a:lnSpc>
                <a:spcPct val="90000"/>
              </a:lnSpc>
            </a:pPr>
            <a:endParaRPr lang="cs-CZ" altLang="cs-CZ" sz="2175"/>
          </a:p>
        </p:txBody>
      </p:sp>
    </p:spTree>
    <p:extLst>
      <p:ext uri="{BB962C8B-B14F-4D97-AF65-F5344CB8AC3E}">
        <p14:creationId xmlns:p14="http://schemas.microsoft.com/office/powerpoint/2010/main" val="1113955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776"/>
              <a:t>Školní úspěšnost a </a:t>
            </a:r>
            <a:r>
              <a:rPr lang="cs-CZ" altLang="cs-CZ" sz="2776" b="1"/>
              <a:t>sociální</a:t>
            </a:r>
            <a:r>
              <a:rPr lang="cs-CZ" altLang="cs-CZ" sz="2776"/>
              <a:t> faktory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71513" y="2259250"/>
            <a:ext cx="4305689" cy="5300425"/>
          </a:xfrm>
          <a:ln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cs-CZ" altLang="cs-CZ" sz="2175" b="1"/>
              <a:t>Rodina</a:t>
            </a:r>
          </a:p>
          <a:p>
            <a:pPr lvl="1" eaLnBrk="1" hangingPunct="1"/>
            <a:r>
              <a:rPr lang="cs-CZ" altLang="cs-CZ" smtClean="0"/>
              <a:t>rodinná situace</a:t>
            </a:r>
          </a:p>
          <a:p>
            <a:pPr lvl="1" eaLnBrk="1" hangingPunct="1"/>
            <a:r>
              <a:rPr lang="cs-CZ" altLang="cs-CZ" smtClean="0"/>
              <a:t>hodnotová orientace</a:t>
            </a:r>
          </a:p>
          <a:p>
            <a:pPr lvl="1" eaLnBrk="1" hangingPunct="1"/>
            <a:r>
              <a:rPr lang="cs-CZ" altLang="cs-CZ" smtClean="0"/>
              <a:t>jazyková úroveň</a:t>
            </a:r>
          </a:p>
          <a:p>
            <a:pPr lvl="1" eaLnBrk="1" hangingPunct="1"/>
            <a:r>
              <a:rPr lang="cs-CZ" altLang="cs-CZ" smtClean="0"/>
              <a:t>kulturní úroveň</a:t>
            </a:r>
          </a:p>
          <a:p>
            <a:pPr lvl="1" eaLnBrk="1" hangingPunct="1"/>
            <a:r>
              <a:rPr lang="cs-CZ" altLang="cs-CZ" smtClean="0"/>
              <a:t>výchovný styl</a:t>
            </a:r>
          </a:p>
          <a:p>
            <a:pPr lvl="1" eaLnBrk="1" hangingPunct="1"/>
            <a:r>
              <a:rPr lang="cs-CZ" altLang="cs-CZ" smtClean="0"/>
              <a:t>aspirace rodičů</a:t>
            </a:r>
          </a:p>
          <a:p>
            <a:pPr lvl="1" eaLnBrk="1" hangingPunct="1"/>
            <a:r>
              <a:rPr lang="cs-CZ" altLang="cs-CZ" smtClean="0"/>
              <a:t>sourozenci</a:t>
            </a:r>
          </a:p>
          <a:p>
            <a:pPr lvl="1" eaLnBrk="1" hangingPunct="1"/>
            <a:r>
              <a:rPr lang="cs-CZ" altLang="cs-CZ" smtClean="0"/>
              <a:t>(...)</a:t>
            </a:r>
          </a:p>
          <a:p>
            <a:pPr lvl="1" eaLnBrk="1" hangingPunct="1"/>
            <a:endParaRPr lang="cs-CZ" altLang="cs-CZ" smtClean="0"/>
          </a:p>
          <a:p>
            <a:pPr lvl="1" eaLnBrk="1" hangingPunct="1"/>
            <a:endParaRPr lang="cs-CZ" altLang="cs-CZ" smtClean="0"/>
          </a:p>
          <a:p>
            <a:pPr eaLnBrk="1" hangingPunct="1"/>
            <a:endParaRPr lang="cs-CZ" altLang="cs-CZ" sz="2175"/>
          </a:p>
          <a:p>
            <a:pPr eaLnBrk="1" hangingPunct="1"/>
            <a:endParaRPr lang="cs-CZ" altLang="cs-CZ" sz="2175"/>
          </a:p>
        </p:txBody>
      </p:sp>
      <p:sp>
        <p:nvSpPr>
          <p:cNvPr id="19460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5266554" y="2295836"/>
            <a:ext cx="4393384" cy="5300425"/>
          </a:xfrm>
          <a:ln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cs-CZ" altLang="cs-CZ" sz="2175" b="1" dirty="0"/>
              <a:t>Škola</a:t>
            </a:r>
          </a:p>
          <a:p>
            <a:pPr lvl="1" eaLnBrk="1" hangingPunct="1"/>
            <a:r>
              <a:rPr lang="cs-CZ" altLang="cs-CZ" dirty="0" smtClean="0"/>
              <a:t>interakce učitele a žáka</a:t>
            </a:r>
          </a:p>
          <a:p>
            <a:pPr lvl="1" eaLnBrk="1" hangingPunct="1"/>
            <a:r>
              <a:rPr lang="cs-CZ" altLang="cs-CZ" dirty="0" smtClean="0"/>
              <a:t>organizace výuky</a:t>
            </a:r>
          </a:p>
          <a:p>
            <a:pPr lvl="1" eaLnBrk="1" hangingPunct="1"/>
            <a:r>
              <a:rPr lang="cs-CZ" altLang="cs-CZ" dirty="0" smtClean="0"/>
              <a:t>fyzikální prostředí</a:t>
            </a:r>
          </a:p>
          <a:p>
            <a:pPr lvl="1" eaLnBrk="1" hangingPunct="1"/>
            <a:r>
              <a:rPr lang="cs-CZ" altLang="cs-CZ" dirty="0" smtClean="0"/>
              <a:t>klima třídy</a:t>
            </a:r>
          </a:p>
          <a:p>
            <a:pPr lvl="1" eaLnBrk="1" hangingPunct="1"/>
            <a:r>
              <a:rPr lang="cs-CZ" altLang="cs-CZ" dirty="0" smtClean="0"/>
              <a:t>klima školy</a:t>
            </a:r>
          </a:p>
          <a:p>
            <a:pPr lvl="1" eaLnBrk="1" hangingPunct="1"/>
            <a:r>
              <a:rPr lang="cs-CZ" altLang="cs-CZ" dirty="0" smtClean="0"/>
              <a:t>vzdálenost od bydliště</a:t>
            </a:r>
          </a:p>
          <a:p>
            <a:pPr lvl="1" eaLnBrk="1" hangingPunct="1"/>
            <a:r>
              <a:rPr lang="cs-CZ" altLang="cs-CZ" dirty="0" smtClean="0"/>
              <a:t>(...)</a:t>
            </a:r>
          </a:p>
          <a:p>
            <a:pPr lvl="1" eaLnBrk="1" hangingPunct="1"/>
            <a:endParaRPr lang="cs-CZ" altLang="cs-CZ" dirty="0" smtClean="0"/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2788613" y="6963960"/>
            <a:ext cx="3871129" cy="595715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lIns="75603" tIns="37802" rIns="75603" bIns="3780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1350"/>
              <a:t>+ </a:t>
            </a:r>
            <a:r>
              <a:rPr lang="cs-CZ" altLang="cs-CZ" sz="1350" b="1"/>
              <a:t>Kulturní a společenské vlivy</a:t>
            </a:r>
          </a:p>
          <a:p>
            <a:pPr algn="ctr" eaLnBrk="1" hangingPunct="1">
              <a:spcBef>
                <a:spcPct val="50000"/>
              </a:spcBef>
            </a:pPr>
            <a:r>
              <a:rPr lang="cs-CZ" altLang="cs-CZ" sz="1350" i="1" dirty="0"/>
              <a:t>Například?</a:t>
            </a:r>
          </a:p>
        </p:txBody>
      </p:sp>
    </p:spTree>
    <p:extLst>
      <p:ext uri="{BB962C8B-B14F-4D97-AF65-F5344CB8AC3E}">
        <p14:creationId xmlns:p14="http://schemas.microsoft.com/office/powerpoint/2010/main" val="48513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Nejčastější souvislosti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1726"/>
              <a:t>školní výkon, školní schopnosti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726"/>
              <a:t>úspěšnost v přijímacím řízení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726"/>
              <a:t>studijní motivace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726"/>
              <a:t>studijní návyky, autoregulace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726"/>
              <a:t>ADHD, SPU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726"/>
              <a:t>handicapovaní, nadaní a jejich integrace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726"/>
              <a:t>integrace minorit a imigrantů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726"/>
              <a:t>evaluace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726"/>
              <a:t>sociální klima školní třídy, klima školy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726"/>
              <a:t>reformy, ŠVP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726"/>
              <a:t>úspěšnost v běžném životě</a:t>
            </a:r>
          </a:p>
        </p:txBody>
      </p:sp>
    </p:spTree>
    <p:extLst>
      <p:ext uri="{BB962C8B-B14F-4D97-AF65-F5344CB8AC3E}">
        <p14:creationId xmlns:p14="http://schemas.microsoft.com/office/powerpoint/2010/main" val="1780793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Rozšiřující literatura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1158" b="1" dirty="0"/>
              <a:t>Knihy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992" dirty="0"/>
              <a:t>GAVORA, P. </a:t>
            </a:r>
            <a:r>
              <a:rPr lang="cs-CZ" altLang="cs-CZ" sz="992" i="1" dirty="0" err="1"/>
              <a:t>Akí</a:t>
            </a:r>
            <a:r>
              <a:rPr lang="cs-CZ" altLang="cs-CZ" sz="992" i="1" dirty="0"/>
              <a:t> sú moji </a:t>
            </a:r>
            <a:r>
              <a:rPr lang="cs-CZ" altLang="cs-CZ" sz="992" i="1" dirty="0" err="1"/>
              <a:t>žiaci</a:t>
            </a:r>
            <a:r>
              <a:rPr lang="cs-CZ" altLang="cs-CZ" sz="992" i="1" dirty="0"/>
              <a:t>? Pedagogická diagnostika žáka</a:t>
            </a:r>
            <a:r>
              <a:rPr lang="cs-CZ" altLang="cs-CZ" sz="992" dirty="0"/>
              <a:t>. Bratislava: </a:t>
            </a:r>
            <a:r>
              <a:rPr lang="cs-CZ" altLang="cs-CZ" sz="992" dirty="0" err="1"/>
              <a:t>Práca</a:t>
            </a:r>
            <a:r>
              <a:rPr lang="cs-CZ" altLang="cs-CZ" sz="992" dirty="0"/>
              <a:t>, 1999. 121 s. ISBN 80-7094-335-1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992" dirty="0"/>
              <a:t>HELUS Z. </a:t>
            </a:r>
            <a:r>
              <a:rPr lang="cs-CZ" altLang="cs-CZ" sz="992" i="1" dirty="0"/>
              <a:t>Dítě v osobnostním pojetí</a:t>
            </a:r>
            <a:r>
              <a:rPr lang="cs-CZ" altLang="cs-CZ" sz="992" dirty="0"/>
              <a:t>. Praha: Portál, 2004. 240 stran. ISBN: 80-7178-888-0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992" dirty="0"/>
              <a:t>HRABAL, V. </a:t>
            </a:r>
            <a:r>
              <a:rPr lang="cs-CZ" altLang="cs-CZ" sz="992" i="1" dirty="0" err="1"/>
              <a:t>Pedagogicko</a:t>
            </a:r>
            <a:r>
              <a:rPr lang="cs-CZ" altLang="cs-CZ" sz="992" i="1" dirty="0"/>
              <a:t> psychologická diagnostika žáka</a:t>
            </a:r>
            <a:r>
              <a:rPr lang="cs-CZ" altLang="cs-CZ" sz="992" dirty="0"/>
              <a:t>. Praha: SPN, 1989. 199 s. ISBN 80-246-0319-5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992" dirty="0"/>
              <a:t>VÁGNEROVÁ, M. </a:t>
            </a:r>
            <a:r>
              <a:rPr lang="cs-CZ" altLang="cs-CZ" sz="992" i="1" dirty="0"/>
              <a:t>Psychologie problémového dítěte školního věku</a:t>
            </a:r>
            <a:r>
              <a:rPr lang="cs-CZ" altLang="cs-CZ" sz="992" dirty="0"/>
              <a:t>. Praha: Karolinum, 2001. ISBN 80-7184-488-8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992" dirty="0"/>
              <a:t>SLAVÍK, J. </a:t>
            </a:r>
            <a:r>
              <a:rPr lang="cs-CZ" altLang="cs-CZ" sz="992" i="1" dirty="0"/>
              <a:t>Hodnocení v současné škole</a:t>
            </a:r>
            <a:r>
              <a:rPr lang="cs-CZ" altLang="cs-CZ" sz="992" dirty="0"/>
              <a:t>. Praha : Portál, 1999. ISBN 80-7178-262-9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158" b="1" dirty="0"/>
              <a:t>Internet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992" dirty="0"/>
              <a:t>http://www.skolaonline.cz/scripts/detail.php?id=4735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992" dirty="0"/>
              <a:t>http://www.ceskaskola.cz/Slovnik/slovnik.asp?page=S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992" dirty="0"/>
              <a:t>http://www.ped.muni.cz/wpsy/koh_uv_ped_ps.htm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158" b="1" dirty="0" err="1"/>
              <a:t>Ebrary</a:t>
            </a:r>
            <a:r>
              <a:rPr lang="cs-CZ" altLang="cs-CZ" sz="1158" b="1" dirty="0"/>
              <a:t> </a:t>
            </a:r>
            <a:r>
              <a:rPr lang="cs-CZ" altLang="cs-CZ" sz="1158" b="1" dirty="0" err="1"/>
              <a:t>Education</a:t>
            </a:r>
            <a:endParaRPr lang="cs-CZ" altLang="cs-CZ" sz="1158" b="1" dirty="0"/>
          </a:p>
          <a:p>
            <a:pPr lvl="1" eaLnBrk="1" hangingPunct="1">
              <a:lnSpc>
                <a:spcPct val="80000"/>
              </a:lnSpc>
            </a:pPr>
            <a:r>
              <a:rPr lang="cs-CZ" altLang="cs-CZ" sz="992" dirty="0"/>
              <a:t>ALDERMAN, M. KAY. </a:t>
            </a:r>
            <a:r>
              <a:rPr lang="cs-CZ" altLang="cs-CZ" sz="992" dirty="0" err="1"/>
              <a:t>Motivation</a:t>
            </a:r>
            <a:r>
              <a:rPr lang="cs-CZ" altLang="cs-CZ" sz="992" dirty="0"/>
              <a:t> </a:t>
            </a:r>
            <a:r>
              <a:rPr lang="cs-CZ" altLang="cs-CZ" sz="992" dirty="0" err="1"/>
              <a:t>for</a:t>
            </a:r>
            <a:r>
              <a:rPr lang="cs-CZ" altLang="cs-CZ" sz="992" dirty="0"/>
              <a:t> </a:t>
            </a:r>
            <a:r>
              <a:rPr lang="cs-CZ" altLang="cs-CZ" sz="992" dirty="0" err="1"/>
              <a:t>Achievement</a:t>
            </a:r>
            <a:r>
              <a:rPr lang="cs-CZ" altLang="cs-CZ" sz="992" dirty="0"/>
              <a:t> : </a:t>
            </a:r>
            <a:r>
              <a:rPr lang="cs-CZ" altLang="cs-CZ" sz="992" dirty="0" err="1"/>
              <a:t>Possibilities</a:t>
            </a:r>
            <a:r>
              <a:rPr lang="cs-CZ" altLang="cs-CZ" sz="992" dirty="0"/>
              <a:t> </a:t>
            </a:r>
            <a:r>
              <a:rPr lang="cs-CZ" altLang="cs-CZ" sz="992" dirty="0" err="1"/>
              <a:t>for</a:t>
            </a:r>
            <a:r>
              <a:rPr lang="cs-CZ" altLang="cs-CZ" sz="992" dirty="0"/>
              <a:t> </a:t>
            </a:r>
            <a:r>
              <a:rPr lang="cs-CZ" altLang="cs-CZ" sz="992" dirty="0" err="1"/>
              <a:t>Teaching</a:t>
            </a:r>
            <a:r>
              <a:rPr lang="cs-CZ" altLang="cs-CZ" sz="992" dirty="0"/>
              <a:t> and </a:t>
            </a:r>
            <a:r>
              <a:rPr lang="cs-CZ" altLang="cs-CZ" sz="992" dirty="0" err="1"/>
              <a:t>Learning</a:t>
            </a:r>
            <a:r>
              <a:rPr lang="cs-CZ" altLang="cs-CZ" sz="992" dirty="0"/>
              <a:t>. </a:t>
            </a:r>
            <a:r>
              <a:rPr lang="cs-CZ" altLang="cs-CZ" sz="992" dirty="0" err="1"/>
              <a:t>Lawrence</a:t>
            </a:r>
            <a:r>
              <a:rPr lang="cs-CZ" altLang="cs-CZ" sz="992" dirty="0"/>
              <a:t> </a:t>
            </a:r>
            <a:r>
              <a:rPr lang="cs-CZ" altLang="cs-CZ" sz="992" dirty="0" err="1"/>
              <a:t>Erlbaum</a:t>
            </a:r>
            <a:r>
              <a:rPr lang="cs-CZ" altLang="cs-CZ" sz="992" dirty="0"/>
              <a:t> </a:t>
            </a:r>
            <a:r>
              <a:rPr lang="cs-CZ" altLang="cs-CZ" sz="992" dirty="0" err="1"/>
              <a:t>Associates</a:t>
            </a:r>
            <a:r>
              <a:rPr lang="cs-CZ" altLang="cs-CZ" sz="992" dirty="0"/>
              <a:t>, </a:t>
            </a:r>
            <a:r>
              <a:rPr lang="cs-CZ" altLang="cs-CZ" sz="992" dirty="0" err="1"/>
              <a:t>Incorporated</a:t>
            </a:r>
            <a:r>
              <a:rPr lang="cs-CZ" altLang="cs-CZ" sz="992" dirty="0"/>
              <a:t>. 2004.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992" dirty="0"/>
              <a:t>aj.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992" b="1" dirty="0"/>
              <a:t>Knihy</a:t>
            </a:r>
          </a:p>
          <a:p>
            <a:r>
              <a:rPr lang="cs-CZ" sz="992" dirty="0"/>
              <a:t>OPATŘILOVÁ, D. Metody práce u jedinců s těžkým postižením a více vadami. Brno: MU, 2005. ISBN 80-210-3819-5.</a:t>
            </a:r>
          </a:p>
          <a:p>
            <a:r>
              <a:rPr lang="cs-CZ" sz="992" dirty="0"/>
              <a:t>PIPEKOVÁ, J. (</a:t>
            </a:r>
            <a:r>
              <a:rPr lang="cs-CZ" sz="992" dirty="0" err="1"/>
              <a:t>ed</a:t>
            </a:r>
            <a:r>
              <a:rPr lang="cs-CZ" sz="992" dirty="0"/>
              <a:t>.) Kapitoly ze speciální pedagogiky. Brno: </a:t>
            </a:r>
            <a:r>
              <a:rPr lang="cs-CZ" sz="992" dirty="0" err="1"/>
              <a:t>Paido</a:t>
            </a:r>
            <a:r>
              <a:rPr lang="cs-CZ" sz="992" dirty="0"/>
              <a:t>, 2006. 2., rozšířené a přepracované vydání. ISBN 80-7315-120-0.</a:t>
            </a:r>
          </a:p>
          <a:p>
            <a:r>
              <a:rPr lang="cs-CZ" sz="992" dirty="0"/>
              <a:t>VÍTKOVÁ, M. (</a:t>
            </a:r>
            <a:r>
              <a:rPr lang="cs-CZ" sz="992" dirty="0" err="1"/>
              <a:t>ed</a:t>
            </a:r>
            <a:r>
              <a:rPr lang="cs-CZ" sz="992" dirty="0"/>
              <a:t>.) </a:t>
            </a:r>
            <a:r>
              <a:rPr lang="cs-CZ" sz="992" dirty="0" err="1"/>
              <a:t>Integrativní</a:t>
            </a:r>
            <a:r>
              <a:rPr lang="cs-CZ" sz="992" dirty="0"/>
              <a:t> speciální pedagogika. Integrace školní a sociální. Brno: </a:t>
            </a:r>
            <a:r>
              <a:rPr lang="cs-CZ" sz="992" dirty="0" err="1"/>
              <a:t>Paido</a:t>
            </a:r>
            <a:r>
              <a:rPr lang="cs-CZ" sz="992" dirty="0"/>
              <a:t>, 2004. ISBN 80-7315-071-9.</a:t>
            </a:r>
          </a:p>
          <a:p>
            <a:r>
              <a:rPr lang="cs-CZ" sz="992" dirty="0"/>
              <a:t>ŠVARCOVÁ, I. Mentální retardace. Praha: Portál, 2000. ISBN 80-7178-506-7.</a:t>
            </a:r>
          </a:p>
          <a:p>
            <a:pPr marL="0" indent="0">
              <a:buNone/>
            </a:pPr>
            <a:r>
              <a:rPr lang="cs-CZ" sz="992" b="1" dirty="0"/>
              <a:t>Internet</a:t>
            </a:r>
          </a:p>
          <a:p>
            <a:r>
              <a:rPr lang="cs-CZ" sz="992" dirty="0"/>
              <a:t>K psychologii neprospěchu žáka [online]. </a:t>
            </a:r>
            <a:r>
              <a:rPr lang="cs-CZ" sz="992" dirty="0" err="1"/>
              <a:t>Zdravie</a:t>
            </a:r>
            <a:r>
              <a:rPr lang="cs-CZ" sz="992" dirty="0"/>
              <a:t> a </a:t>
            </a:r>
            <a:r>
              <a:rPr lang="cs-CZ" sz="992" dirty="0" err="1"/>
              <a:t>správanie</a:t>
            </a:r>
            <a:r>
              <a:rPr lang="cs-CZ" sz="992" dirty="0"/>
              <a:t> </a:t>
            </a:r>
            <a:r>
              <a:rPr lang="cs-CZ" sz="992" dirty="0" err="1"/>
              <a:t>človeka</a:t>
            </a:r>
            <a:r>
              <a:rPr lang="cs-CZ" sz="992" dirty="0"/>
              <a:t>. Kaplan, R. M., </a:t>
            </a:r>
            <a:r>
              <a:rPr lang="cs-CZ" sz="992" dirty="0" err="1"/>
              <a:t>Sallis</a:t>
            </a:r>
            <a:r>
              <a:rPr lang="cs-CZ" sz="992" dirty="0"/>
              <a:t>, J. F., </a:t>
            </a:r>
            <a:r>
              <a:rPr lang="cs-CZ" sz="992" dirty="0" err="1"/>
              <a:t>Patterson</a:t>
            </a:r>
            <a:r>
              <a:rPr lang="cs-CZ" sz="992" dirty="0"/>
              <a:t>, T. L. (1996), [cit. 4. dubna 2006]. </a:t>
            </a:r>
            <a:r>
              <a:rPr lang="cs-CZ" sz="992" dirty="0" err="1"/>
              <a:t>Dosupné</a:t>
            </a:r>
            <a:r>
              <a:rPr lang="cs-CZ" sz="992" dirty="0"/>
              <a:t> na </a:t>
            </a:r>
            <a:r>
              <a:rPr lang="cs-CZ" sz="992" dirty="0" err="1"/>
              <a:t>World</a:t>
            </a:r>
            <a:r>
              <a:rPr lang="cs-CZ" sz="992" dirty="0"/>
              <a:t> </a:t>
            </a:r>
            <a:r>
              <a:rPr lang="cs-CZ" sz="992" dirty="0" err="1"/>
              <a:t>Wide</a:t>
            </a:r>
            <a:r>
              <a:rPr lang="cs-CZ" sz="992" dirty="0"/>
              <a:t> Web: </a:t>
            </a:r>
            <a:r>
              <a:rPr lang="cs-CZ" sz="992" dirty="0">
                <a:hlinkClick r:id="rId2"/>
              </a:rPr>
              <a:t>http://www.arcana.cz/cz/texty.php?art=38&amp;cat=14</a:t>
            </a:r>
            <a:r>
              <a:rPr lang="cs-CZ" sz="992" dirty="0"/>
              <a:t> </a:t>
            </a:r>
          </a:p>
          <a:p>
            <a:r>
              <a:rPr lang="cs-CZ" sz="992" dirty="0"/>
              <a:t>Mentální retardace [online]. J. </a:t>
            </a:r>
            <a:r>
              <a:rPr lang="cs-CZ" sz="992" dirty="0" err="1"/>
              <a:t>Raboch</a:t>
            </a:r>
            <a:r>
              <a:rPr lang="cs-CZ" sz="992" dirty="0"/>
              <a:t> - Psychiatrie - Doporučené postupy psychiatrické péče, [cit. 4. dubna 2006]. </a:t>
            </a:r>
            <a:r>
              <a:rPr lang="cs-CZ" sz="992" dirty="0" err="1"/>
              <a:t>Dosupné</a:t>
            </a:r>
            <a:r>
              <a:rPr lang="cs-CZ" sz="992" dirty="0"/>
              <a:t> na </a:t>
            </a:r>
            <a:r>
              <a:rPr lang="cs-CZ" sz="992" dirty="0" err="1"/>
              <a:t>World</a:t>
            </a:r>
            <a:r>
              <a:rPr lang="cs-CZ" sz="992" dirty="0"/>
              <a:t> </a:t>
            </a:r>
            <a:r>
              <a:rPr lang="cs-CZ" sz="992" dirty="0" err="1"/>
              <a:t>Wide</a:t>
            </a:r>
            <a:r>
              <a:rPr lang="cs-CZ" sz="992" dirty="0"/>
              <a:t> Web: </a:t>
            </a:r>
            <a:r>
              <a:rPr lang="cs-CZ" sz="992" dirty="0">
                <a:hlinkClick r:id="rId3"/>
              </a:rPr>
              <a:t>http://www.vodopad.cz/c39.htm</a:t>
            </a:r>
            <a:r>
              <a:rPr lang="cs-CZ" sz="992" dirty="0"/>
              <a:t>  </a:t>
            </a:r>
          </a:p>
          <a:p>
            <a:r>
              <a:rPr lang="cs-CZ" sz="992" dirty="0"/>
              <a:t>Nové způsoby učení [online]. Marilyn Fergusonová, [cit. 5. dubna 2006]. </a:t>
            </a:r>
          </a:p>
          <a:p>
            <a:r>
              <a:rPr lang="cs-CZ" sz="992" dirty="0" err="1"/>
              <a:t>Dosupné</a:t>
            </a:r>
            <a:r>
              <a:rPr lang="cs-CZ" sz="992" dirty="0"/>
              <a:t> na </a:t>
            </a:r>
            <a:r>
              <a:rPr lang="cs-CZ" sz="992" dirty="0" err="1"/>
              <a:t>World</a:t>
            </a:r>
            <a:r>
              <a:rPr lang="cs-CZ" sz="992" dirty="0"/>
              <a:t> </a:t>
            </a:r>
            <a:r>
              <a:rPr lang="cs-CZ" sz="992" dirty="0" err="1"/>
              <a:t>Wide</a:t>
            </a:r>
            <a:r>
              <a:rPr lang="cs-CZ" sz="992" dirty="0"/>
              <a:t> Web: </a:t>
            </a:r>
            <a:r>
              <a:rPr lang="cs-CZ" sz="992" dirty="0">
                <a:hlinkClick r:id="rId4"/>
              </a:rPr>
              <a:t>http://www.baraka.cz/baraka/Baraka/b_3/b_3_nove_zpusoby_ueeni.html</a:t>
            </a:r>
            <a:r>
              <a:rPr lang="cs-CZ" sz="992" dirty="0"/>
              <a:t> </a:t>
            </a:r>
          </a:p>
          <a:p>
            <a:endParaRPr lang="cs-CZ" sz="992" dirty="0"/>
          </a:p>
        </p:txBody>
      </p:sp>
    </p:spTree>
    <p:extLst>
      <p:ext uri="{BB962C8B-B14F-4D97-AF65-F5344CB8AC3E}">
        <p14:creationId xmlns:p14="http://schemas.microsoft.com/office/powerpoint/2010/main" val="317035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Téma (ne)nadání v historii pedagogické psychologie poprvé spojujeme s prvním vývojovým obdobím (1890-1920) a A. </a:t>
            </a:r>
            <a:r>
              <a:rPr lang="cs-CZ" sz="2400" dirty="0" err="1" smtClean="0"/>
              <a:t>Binetem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Francouzský lékař a psycholog A. </a:t>
            </a:r>
            <a:r>
              <a:rPr lang="cs-CZ" dirty="0" err="1" smtClean="0"/>
              <a:t>Binet</a:t>
            </a:r>
            <a:r>
              <a:rPr lang="cs-CZ" dirty="0" smtClean="0"/>
              <a:t> vnesl do pedagogické psychologie metodu experimentálního zkoumání lidského učení (při výzkumech používal i kontrolní skupiny) a studoval podmínky, za nichž učení ve škole probíhá. Zpočátku se zajímal o psychopatologii, zejména o tzv. abnormální děti. Pro zkoumání jejich kognitivních schopností vypracoval speciální zkoušky a tím se zařadil mezi zakladatele psychologického testování. Nešlo mu však o identifikaci mentálně znevýhodněných dětí proto, aby mohly být separovány od běžné populace. Naopak: snažil se je identifikovat proto, aby jim mohla být poskytnuta zvýšené péče s přihlédnutím k jejich potřebám. Výrazně ovlivnil hnutí moderní výchovy tím, že studoval zvláštnosti dětí; vyvracel představu, že dítě je pouhá zmenšenina dospělého člověka.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3902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Současní praxe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Od segregace k integraci (děti se specifickými výchovně vzdělávacími potřebami v hlavním vzdělávacím proudu)</a:t>
            </a:r>
          </a:p>
          <a:p>
            <a:pPr lvl="1"/>
            <a:r>
              <a:rPr lang="cs-CZ" dirty="0" smtClean="0"/>
              <a:t>Zásadní změna v chápání „modelu žáka“ (od uniformity „průměrného žáka“ k </a:t>
            </a:r>
            <a:r>
              <a:rPr lang="cs-CZ" dirty="0" err="1" smtClean="0"/>
              <a:t>diverzitě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r>
              <a:rPr lang="cs-CZ" dirty="0" smtClean="0"/>
              <a:t>Psycholog pro školy vs. psycholog ve škole</a:t>
            </a:r>
          </a:p>
          <a:p>
            <a:r>
              <a:rPr lang="cs-CZ" dirty="0" smtClean="0"/>
              <a:t>Etablování </a:t>
            </a:r>
            <a:r>
              <a:rPr lang="cs-CZ" dirty="0" err="1" smtClean="0"/>
              <a:t>semiprofesí</a:t>
            </a:r>
            <a:r>
              <a:rPr lang="cs-CZ" dirty="0" smtClean="0"/>
              <a:t> a přesun některých diagnostických činností mimo profesní rámec psychologie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035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Model determinant školního výkonu dle K.  Plocka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Karel Plocek  (1983) formuloval základní okruhy činitelů podmiňujících jeho vzdělavatelnost a vychovatelnost, kterými je nutné se diagnosticky zabývat:</a:t>
            </a:r>
          </a:p>
          <a:p>
            <a:r>
              <a:rPr lang="cs-CZ" dirty="0" smtClean="0"/>
              <a:t>Dítě a jeho</a:t>
            </a:r>
          </a:p>
          <a:p>
            <a:pPr lvl="1"/>
            <a:r>
              <a:rPr lang="cs-CZ" dirty="0" smtClean="0"/>
              <a:t>osobnost</a:t>
            </a:r>
          </a:p>
          <a:p>
            <a:pPr lvl="1"/>
            <a:r>
              <a:rPr lang="cs-CZ" dirty="0" smtClean="0"/>
              <a:t>zdravotní stav</a:t>
            </a:r>
          </a:p>
          <a:p>
            <a:r>
              <a:rPr lang="cs-CZ" dirty="0" smtClean="0"/>
              <a:t>Prostředí dítěte</a:t>
            </a:r>
          </a:p>
          <a:p>
            <a:pPr lvl="1"/>
            <a:r>
              <a:rPr lang="cs-CZ" dirty="0" smtClean="0"/>
              <a:t>užší (rodina)</a:t>
            </a:r>
          </a:p>
          <a:p>
            <a:pPr lvl="1"/>
            <a:r>
              <a:rPr lang="cs-CZ" dirty="0" smtClean="0"/>
              <a:t>širší</a:t>
            </a:r>
          </a:p>
          <a:p>
            <a:r>
              <a:rPr lang="cs-CZ" dirty="0" smtClean="0"/>
              <a:t>Vlastní </a:t>
            </a:r>
            <a:r>
              <a:rPr lang="cs-CZ" dirty="0"/>
              <a:t>v</a:t>
            </a:r>
            <a:r>
              <a:rPr lang="cs-CZ" dirty="0" smtClean="0"/>
              <a:t>ýchovně vzdělávací proces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851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 smtClean="0"/>
              <a:t>1) Vlastní kognitivní předpoklady vzdělavatelnosti, a to zejména dispoziční. V praktické </a:t>
            </a:r>
          </a:p>
          <a:p>
            <a:pPr marL="0" indent="0">
              <a:buNone/>
            </a:pPr>
            <a:r>
              <a:rPr lang="cs-CZ" dirty="0" smtClean="0"/>
              <a:t>    diagnostice nutno přihlížet zejména k následujícím stránkám:</a:t>
            </a:r>
          </a:p>
          <a:p>
            <a:pPr lvl="1"/>
            <a:r>
              <a:rPr lang="cs-CZ" dirty="0" smtClean="0"/>
              <a:t>a) úroveň nadání (kvantitativní hledisko),</a:t>
            </a:r>
          </a:p>
          <a:p>
            <a:pPr lvl="1"/>
            <a:r>
              <a:rPr lang="cs-CZ" dirty="0" smtClean="0"/>
              <a:t>b) struktura nadání,</a:t>
            </a:r>
          </a:p>
          <a:p>
            <a:pPr lvl="1"/>
            <a:r>
              <a:rPr lang="cs-CZ" dirty="0" smtClean="0"/>
              <a:t>c) průběhové (funkcionální) zvláštnosti psychických funkcí (kognitivních procesů -  myšlení, pozornosti, paměti atd.).</a:t>
            </a:r>
          </a:p>
          <a:p>
            <a:pPr marL="0" indent="0">
              <a:buNone/>
            </a:pPr>
            <a:r>
              <a:rPr lang="cs-CZ" dirty="0" smtClean="0"/>
              <a:t>2) Osobnostní faktory podmiňující duševní práce - schopnost žáka ve škole a při domácí přípravě, zde zejména schopnost koncentrace pozornosti (</a:t>
            </a:r>
            <a:r>
              <a:rPr lang="cs-CZ" dirty="0" err="1" smtClean="0"/>
              <a:t>tenacita</a:t>
            </a:r>
            <a:r>
              <a:rPr lang="cs-CZ" dirty="0" smtClean="0"/>
              <a:t>, oscilace, fluktuace), odolnost vůči únavě, rušivým vlivům (vnějším, vnitřním), úroveň rozvoje pracovních návyků, motivace atd.</a:t>
            </a:r>
          </a:p>
          <a:p>
            <a:pPr marL="0" indent="0">
              <a:buNone/>
            </a:pPr>
            <a:r>
              <a:rPr lang="cs-CZ" dirty="0" smtClean="0"/>
              <a:t>3) Struktura osobnosti dítěte, zejména těch stránek osobnosti, jež jsou rozhodující pro přizpůsobení ev. nepřizpůsobení dítěte ve školním prostředí, případně v dalších dvou okruzích prostředí pro vývoj osobnosti dítěte rozhodujících (rodina, dětská společnost – vrstevnická skupina).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397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prostředí dítěte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Vývojově primární místo náleží rodině, teprve po ní přistupují další, sekundární sociální skupiny (škola, vrstevnická skupina). </a:t>
            </a:r>
          </a:p>
          <a:p>
            <a:pPr lvl="1"/>
            <a:r>
              <a:rPr lang="cs-CZ" dirty="0" smtClean="0"/>
              <a:t>struktura rodiny, její početnost, míra integrace, dynamika vývoje rodiny a postavení dítěte v ní, výchovný typ rodiče ve vztahu k danému dítěti a neprospěchu, kulturní úroveň rodiny, vývojová podnětnost rodinného prostředí atd.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1695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Vyučovací proces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/>
              <a:t>1) Organizačně technické podmínky výuky: např. hluk, osvětlení, rušivé vlivy, početnost tříd, směnování, internátní pobyt provázený separací, mimořádné formy  výuky (v ozdravovnách, léčebnách) atd. Tyto faktory se uplatňují vždy zejména s ohledem  na výše uvedené osobnostní předpoklady dítěte.</a:t>
            </a:r>
          </a:p>
          <a:p>
            <a:pPr marL="0" indent="0">
              <a:buNone/>
            </a:pPr>
            <a:r>
              <a:rPr lang="cs-CZ" dirty="0" smtClean="0"/>
              <a:t>2) Osobnost učitele (typ učitele): patří sem zejména negativně působící učitelé ve  vztahu k danému žákovi.</a:t>
            </a:r>
          </a:p>
          <a:p>
            <a:pPr marL="0" indent="0">
              <a:buNone/>
            </a:pPr>
            <a:r>
              <a:rPr lang="cs-CZ" dirty="0" smtClean="0"/>
              <a:t>3) Dosavadní průběh výuky: změny didaktických postupů, změny vyučujících, přerušení výuky, různé typy výuky, např. v průběhu pobytu v léčebně, ozdravovně, nemocnici, při změně bydliště atd. - mohou být vysoce významné při získání výukových deficitů  atp.</a:t>
            </a:r>
          </a:p>
          <a:p>
            <a:pPr marL="0" indent="0">
              <a:buNone/>
            </a:pPr>
            <a:r>
              <a:rPr lang="cs-CZ" dirty="0" smtClean="0"/>
              <a:t>4) Vztahy ve třídě, klima třídy: interakce žák- učitel a žák-spolužáci.</a:t>
            </a:r>
          </a:p>
          <a:p>
            <a:pPr marL="0" indent="0">
              <a:buNone/>
            </a:pPr>
            <a:r>
              <a:rPr lang="cs-CZ" dirty="0" smtClean="0"/>
              <a:t>5) Charakter vztahů mezi rodinou a školou: (ne)spolupráce, konflikt atd.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7884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Zdravotní stav žáka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1) Přechodná onemocnění s rekonvalescencí</a:t>
            </a:r>
          </a:p>
          <a:p>
            <a:pPr marL="0" indent="0">
              <a:buNone/>
            </a:pPr>
            <a:r>
              <a:rPr lang="cs-CZ" dirty="0" smtClean="0"/>
              <a:t>2) Trvalé somatické obtíže přímo nebo zprostředkovaně ovlivňující práceschopnost a přizpůsobivost dítěte ve škole (vady ev. nemoci různých orgánů ev. orgánových systémů).</a:t>
            </a:r>
          </a:p>
          <a:p>
            <a:pPr marL="0" indent="0">
              <a:buNone/>
            </a:pPr>
            <a:r>
              <a:rPr lang="cs-CZ" dirty="0" smtClean="0"/>
              <a:t>3) Smyslové vady </a:t>
            </a:r>
          </a:p>
          <a:p>
            <a:pPr marL="0" indent="0">
              <a:buNone/>
            </a:pPr>
            <a:r>
              <a:rPr lang="cs-CZ" dirty="0" smtClean="0"/>
              <a:t>4) Některé typy onemocnění provázené vyjádřenou psychickou symptomatologií, která je     školsky významná (endokrinopatie, záchvatová nemocnění atd.).</a:t>
            </a:r>
          </a:p>
          <a:p>
            <a:pPr marL="0" indent="0">
              <a:buNone/>
            </a:pPr>
            <a:r>
              <a:rPr lang="cs-CZ" dirty="0" smtClean="0"/>
              <a:t>5) Vývojové fáze se zvýšenými nároky na metabolismus (např. růstová akcelerace a její důsledky).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4037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Faktory širšího sociálního prostředí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Např.</a:t>
            </a:r>
          </a:p>
          <a:p>
            <a:r>
              <a:rPr lang="cs-CZ" dirty="0" smtClean="0"/>
              <a:t>1) </a:t>
            </a:r>
            <a:r>
              <a:rPr lang="cs-CZ" dirty="0" err="1" smtClean="0"/>
              <a:t>Subkulutury</a:t>
            </a:r>
            <a:r>
              <a:rPr lang="cs-CZ" dirty="0" smtClean="0"/>
              <a:t> určitého typu a jejich přímý, resp. skupinami zprostředkovaný vliv (např.     městského prostředí). Mohou dalekosáhle ovlivňovat motivační oblast, aspirační úroveň, postoje ke vzdělání atd.</a:t>
            </a:r>
          </a:p>
          <a:p>
            <a:r>
              <a:rPr lang="cs-CZ" dirty="0" smtClean="0"/>
              <a:t>2) Specifické charakteristiky některých etnických skupin (etnické minority podmiňující mj. bilingvismus, trilingvismus atd.).</a:t>
            </a:r>
          </a:p>
          <a:p>
            <a:r>
              <a:rPr lang="cs-CZ" dirty="0" smtClean="0"/>
              <a:t>3) Vrstevnické skupiny mimo školu.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5000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á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</TotalTime>
  <Words>1456</Words>
  <Application>Microsoft Macintosh PowerPoint</Application>
  <PresentationFormat>Custom</PresentationFormat>
  <Paragraphs>189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Times New Roman</vt:lpstr>
      <vt:lpstr>Tw Cen MT</vt:lpstr>
      <vt:lpstr>Verdana</vt:lpstr>
      <vt:lpstr>Wingdings</vt:lpstr>
      <vt:lpstr>Wingdings 2</vt:lpstr>
      <vt:lpstr>Medián</vt:lpstr>
      <vt:lpstr>Pedagogická psychologie</vt:lpstr>
      <vt:lpstr>Téma (ne)nadání v historii pedagogické psychologie poprvé spojujeme s prvním vývojovým obdobím (1890-1920) a A. Binetem</vt:lpstr>
      <vt:lpstr>Současní praxe</vt:lpstr>
      <vt:lpstr>Model determinant školního výkonu dle K.  Plocka</vt:lpstr>
      <vt:lpstr>Dítě</vt:lpstr>
      <vt:lpstr>Sociální prostředí dítěte</vt:lpstr>
      <vt:lpstr>Vyučovací proces</vt:lpstr>
      <vt:lpstr>Zdravotní stav žáka</vt:lpstr>
      <vt:lpstr>Faktory širšího sociálního prostředí </vt:lpstr>
      <vt:lpstr>Intervence</vt:lpstr>
      <vt:lpstr>Intervence – okolnosti edukace</vt:lpstr>
      <vt:lpstr>Školní úspěšnost žáka – definice</vt:lpstr>
      <vt:lpstr>Výkon žáka a jeho souvislosti s cíli školy   a vztahy v ní (psychosociální klima)</vt:lpstr>
      <vt:lpstr>Hodnocení úspěšnosti</vt:lpstr>
      <vt:lpstr>Škála žákovského výkonu</vt:lpstr>
      <vt:lpstr>Školní úspěšnost a individuální faktory</vt:lpstr>
      <vt:lpstr>Školní úspěšnost a sociální faktory</vt:lpstr>
      <vt:lpstr>Nejčastější souvislosti</vt:lpstr>
      <vt:lpstr>Rozšiřující literatura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Psychologie výchovy a vzdělávání</dc:title>
  <dc:creator>Mares</dc:creator>
  <cp:lastModifiedBy>Jan Mareš</cp:lastModifiedBy>
  <cp:revision>28</cp:revision>
  <dcterms:modified xsi:type="dcterms:W3CDTF">2015-11-17T21:37:45Z</dcterms:modified>
</cp:coreProperties>
</file>