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301" r:id="rId4"/>
    <p:sldId id="289" r:id="rId5"/>
    <p:sldId id="258" r:id="rId6"/>
    <p:sldId id="259" r:id="rId7"/>
    <p:sldId id="260" r:id="rId8"/>
    <p:sldId id="261" r:id="rId9"/>
    <p:sldId id="290" r:id="rId10"/>
    <p:sldId id="262" r:id="rId11"/>
    <p:sldId id="263" r:id="rId12"/>
    <p:sldId id="264" r:id="rId13"/>
    <p:sldId id="265" r:id="rId14"/>
    <p:sldId id="266" r:id="rId15"/>
    <p:sldId id="325" r:id="rId16"/>
    <p:sldId id="281" r:id="rId17"/>
    <p:sldId id="271" r:id="rId18"/>
    <p:sldId id="272" r:id="rId19"/>
    <p:sldId id="282" r:id="rId20"/>
    <p:sldId id="273" r:id="rId21"/>
    <p:sldId id="309" r:id="rId22"/>
    <p:sldId id="321" r:id="rId23"/>
    <p:sldId id="322" r:id="rId24"/>
    <p:sldId id="323" r:id="rId25"/>
    <p:sldId id="324" r:id="rId26"/>
    <p:sldId id="310" r:id="rId27"/>
    <p:sldId id="311" r:id="rId28"/>
    <p:sldId id="312" r:id="rId29"/>
    <p:sldId id="313" r:id="rId30"/>
    <p:sldId id="314" r:id="rId31"/>
    <p:sldId id="315" r:id="rId32"/>
    <p:sldId id="316" r:id="rId33"/>
    <p:sldId id="317" r:id="rId34"/>
    <p:sldId id="318" r:id="rId35"/>
    <p:sldId id="319" r:id="rId36"/>
    <p:sldId id="320" r:id="rId37"/>
    <p:sldId id="299" r:id="rId38"/>
    <p:sldId id="305" r:id="rId39"/>
    <p:sldId id="306" r:id="rId40"/>
    <p:sldId id="307" r:id="rId41"/>
    <p:sldId id="308" r:id="rId42"/>
    <p:sldId id="300" r:id="rId43"/>
    <p:sldId id="287" r:id="rId44"/>
    <p:sldId id="288" r:id="rId45"/>
    <p:sldId id="278" r:id="rId46"/>
    <p:sldId id="279" r:id="rId4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8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cs-CZ" smtClean="0"/>
              <a:t>Kliknutím lze upravit styl.</a:t>
            </a:r>
            <a:endParaRPr kumimoji="0" lang="en-US"/>
          </a:p>
        </p:txBody>
      </p:sp>
      <p:sp>
        <p:nvSpPr>
          <p:cNvPr id="28" name="Zástupný symbol pro datum 27"/>
          <p:cNvSpPr>
            <a:spLocks noGrp="1"/>
          </p:cNvSpPr>
          <p:nvPr>
            <p:ph type="dt" sz="half" idx="10"/>
          </p:nvPr>
        </p:nvSpPr>
        <p:spPr/>
        <p:txBody>
          <a:bodyPr/>
          <a:lstStyle/>
          <a:p>
            <a:fld id="{1FF0CD06-CDCE-4CB4-8E47-E42AE837A961}" type="datetimeFigureOut">
              <a:rPr lang="cs-CZ" smtClean="0"/>
              <a:pPr/>
              <a:t>20.4.2016</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a:lstStyle/>
          <a:p>
            <a:fld id="{01E3A07F-3477-4E82-A07F-344314977D00}" type="slidenum">
              <a:rPr lang="cs-CZ" smtClean="0"/>
              <a:pPr/>
              <a:t>‹#›</a:t>
            </a:fld>
            <a:endParaRPr lang="cs-CZ"/>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FF0CD06-CDCE-4CB4-8E47-E42AE837A961}" type="datetimeFigureOut">
              <a:rPr lang="cs-CZ" smtClean="0"/>
              <a:pPr/>
              <a:t>20.4.2016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E3A07F-3477-4E82-A07F-344314977D0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FF0CD06-CDCE-4CB4-8E47-E42AE837A961}" type="datetimeFigureOut">
              <a:rPr lang="cs-CZ" smtClean="0"/>
              <a:pPr/>
              <a:t>20.4.2016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E3A07F-3477-4E82-A07F-344314977D0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FF0CD06-CDCE-4CB4-8E47-E42AE837A961}" type="datetimeFigureOut">
              <a:rPr lang="cs-CZ" smtClean="0"/>
              <a:pPr/>
              <a:t>20.4.2016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1E3A07F-3477-4E82-A07F-344314977D0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3">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1FF0CD06-CDCE-4CB4-8E47-E42AE837A961}" type="datetimeFigureOut">
              <a:rPr lang="cs-CZ" smtClean="0"/>
              <a:pPr/>
              <a:t>20.4.2016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7924800" y="6416675"/>
            <a:ext cx="762000" cy="365125"/>
          </a:xfrm>
        </p:spPr>
        <p:txBody>
          <a:bodyPr/>
          <a:lstStyle/>
          <a:p>
            <a:fld id="{01E3A07F-3477-4E82-A07F-344314977D00}"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FF0CD06-CDCE-4CB4-8E47-E42AE837A961}" type="datetimeFigureOut">
              <a:rPr lang="cs-CZ" smtClean="0"/>
              <a:pPr/>
              <a:t>20.4.2016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E3A07F-3477-4E82-A07F-344314977D0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1FF0CD06-CDCE-4CB4-8E47-E42AE837A961}" type="datetimeFigureOut">
              <a:rPr lang="cs-CZ" smtClean="0"/>
              <a:pPr/>
              <a:t>20.4.2016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1E3A07F-3477-4E82-A07F-344314977D0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1FF0CD06-CDCE-4CB4-8E47-E42AE837A961}" type="datetimeFigureOut">
              <a:rPr lang="cs-CZ" smtClean="0"/>
              <a:pPr/>
              <a:t>20.4.2016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1E3A07F-3477-4E82-A07F-344314977D0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FF0CD06-CDCE-4CB4-8E47-E42AE837A961}" type="datetimeFigureOut">
              <a:rPr lang="cs-CZ" smtClean="0"/>
              <a:pPr/>
              <a:t>20.4.2016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1E3A07F-3477-4E82-A07F-344314977D0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1FF0CD06-CDCE-4CB4-8E47-E42AE837A961}" type="datetimeFigureOut">
              <a:rPr lang="cs-CZ" smtClean="0"/>
              <a:pPr/>
              <a:t>20.4.2016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E3A07F-3477-4E82-A07F-344314977D0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cs-CZ" smtClean="0">
                <a:solidFill>
                  <a:schemeClr val="lt1"/>
                </a:solidFill>
                <a:latin typeface="+mn-lt"/>
                <a:ea typeface="+mn-ea"/>
                <a:cs typeface="+mn-cs"/>
              </a:rPr>
              <a:t>Kliknutím na ikonu přidáte obrázek.</a:t>
            </a:r>
            <a:endParaRPr kumimoji="0" lang="en-US" dirty="0">
              <a:solidFill>
                <a:schemeClr val="lt1"/>
              </a:solidFill>
              <a:latin typeface="+mn-lt"/>
              <a:ea typeface="+mn-ea"/>
              <a:cs typeface="+mn-cs"/>
            </a:endParaRPr>
          </a:p>
        </p:txBody>
      </p:sp>
      <p:sp>
        <p:nvSpPr>
          <p:cNvPr id="4" name="Zástupný symbol pro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1FF0CD06-CDCE-4CB4-8E47-E42AE837A961}" type="datetimeFigureOut">
              <a:rPr lang="cs-CZ" smtClean="0"/>
              <a:pPr/>
              <a:t>20.4.2016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1E3A07F-3477-4E82-A07F-344314977D0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FF0CD06-CDCE-4CB4-8E47-E42AE837A961}" type="datetimeFigureOut">
              <a:rPr lang="cs-CZ" smtClean="0"/>
              <a:pPr/>
              <a:t>20.4.2016</a:t>
            </a:fld>
            <a:endParaRPr lang="cs-CZ"/>
          </a:p>
        </p:txBody>
      </p:sp>
      <p:sp>
        <p:nvSpPr>
          <p:cNvPr id="3" name="Zástupný symbol pro zápatí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cs-CZ"/>
          </a:p>
        </p:txBody>
      </p:sp>
      <p:sp>
        <p:nvSpPr>
          <p:cNvPr id="23" name="Zástupný symbol pro číslo snímk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1E3A07F-3477-4E82-A07F-344314977D00}"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VLXI7-vmFA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Sociální psychologie </a:t>
            </a:r>
            <a:br>
              <a:rPr lang="cs-CZ" dirty="0" smtClean="0"/>
            </a:br>
            <a:r>
              <a:rPr lang="cs-CZ" dirty="0" smtClean="0"/>
              <a:t>1. přednáška</a:t>
            </a:r>
            <a:endParaRPr lang="cs-CZ" dirty="0"/>
          </a:p>
        </p:txBody>
      </p:sp>
      <p:sp>
        <p:nvSpPr>
          <p:cNvPr id="3" name="Podnadpis 2"/>
          <p:cNvSpPr>
            <a:spLocks noGrp="1"/>
          </p:cNvSpPr>
          <p:nvPr>
            <p:ph type="subTitle" idx="1"/>
          </p:nvPr>
        </p:nvSpPr>
        <p:spPr>
          <a:xfrm>
            <a:off x="1331640" y="5157192"/>
            <a:ext cx="6400800" cy="1295258"/>
          </a:xfrm>
        </p:spPr>
        <p:txBody>
          <a:bodyPr>
            <a:normAutofit/>
          </a:bodyPr>
          <a:lstStyle/>
          <a:p>
            <a:r>
              <a:rPr lang="cs-CZ" dirty="0"/>
              <a:t>Mgr. Jan Krása, Ph.D.</a:t>
            </a:r>
          </a:p>
          <a:p>
            <a:r>
              <a:rPr lang="cs-CZ" dirty="0"/>
              <a:t>Přednáška pro </a:t>
            </a:r>
            <a:r>
              <a:rPr lang="cs-CZ" b="1" dirty="0" err="1" smtClean="0"/>
              <a:t>PdF</a:t>
            </a:r>
            <a:r>
              <a:rPr lang="cs-CZ" b="1" dirty="0" smtClean="0"/>
              <a:t> MU: SZ1BK_PASP</a:t>
            </a:r>
            <a:endParaRPr lang="cs-CZ" b="1" dirty="0"/>
          </a:p>
          <a:p>
            <a:endParaRPr lang="cs-CZ" dirty="0"/>
          </a:p>
        </p:txBody>
      </p:sp>
    </p:spTree>
    <p:extLst>
      <p:ext uri="{BB962C8B-B14F-4D97-AF65-F5344CB8AC3E}">
        <p14:creationId xmlns:p14="http://schemas.microsoft.com/office/powerpoint/2010/main" xmlns="" val="2459950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980728"/>
            <a:ext cx="8229600" cy="5256584"/>
          </a:xfrm>
        </p:spPr>
        <p:txBody>
          <a:bodyPr>
            <a:normAutofit/>
          </a:bodyPr>
          <a:lstStyle/>
          <a:p>
            <a:pPr marL="137160" indent="0">
              <a:buNone/>
            </a:pPr>
            <a:r>
              <a:rPr lang="cs-CZ" sz="3200" b="1" dirty="0"/>
              <a:t>2. Nápodoba (imitace)</a:t>
            </a:r>
          </a:p>
          <a:p>
            <a:pPr marL="137160" indent="0">
              <a:buNone/>
            </a:pPr>
            <a:r>
              <a:rPr lang="cs-CZ" dirty="0" smtClean="0"/>
              <a:t>Jedinec přejímá takové vzorce chování, které vedou u druhých k naplnění potřeb</a:t>
            </a:r>
            <a:r>
              <a:rPr lang="cs-CZ" dirty="0"/>
              <a:t>. </a:t>
            </a:r>
            <a:r>
              <a:rPr lang="cs-CZ" dirty="0" smtClean="0"/>
              <a:t>Například: </a:t>
            </a:r>
          </a:p>
          <a:p>
            <a:r>
              <a:rPr lang="cs-CZ" dirty="0" smtClean="0"/>
              <a:t>pokud </a:t>
            </a:r>
            <a:r>
              <a:rPr lang="cs-CZ" dirty="0"/>
              <a:t>osoba zjistí</a:t>
            </a:r>
            <a:r>
              <a:rPr lang="cs-CZ" dirty="0" smtClean="0"/>
              <a:t>, že určitý postup vede k osvojení si sladkosti, bude jej napodobovat, aby také získala sladkost </a:t>
            </a:r>
          </a:p>
          <a:p>
            <a:r>
              <a:rPr lang="cs-CZ" dirty="0" smtClean="0"/>
              <a:t>že </a:t>
            </a:r>
            <a:r>
              <a:rPr lang="cs-CZ" dirty="0"/>
              <a:t>agresivní chování (agrese) u jiného vede ke chtěným výsledkům, tak bude agresivitu také používat, aby docílila </a:t>
            </a:r>
            <a:r>
              <a:rPr lang="cs-CZ" dirty="0" smtClean="0"/>
              <a:t>podobných </a:t>
            </a:r>
            <a:r>
              <a:rPr lang="cs-CZ" dirty="0"/>
              <a:t>výsledků</a:t>
            </a:r>
            <a:r>
              <a:rPr lang="cs-CZ" dirty="0" smtClean="0"/>
              <a:t>.</a:t>
            </a:r>
          </a:p>
          <a:p>
            <a:pPr marL="137160" indent="0">
              <a:buNone/>
            </a:pPr>
            <a:r>
              <a:rPr lang="cs-CZ" dirty="0" smtClean="0"/>
              <a:t>Sociální nápodoba může být vědomá, ale i nevědomá.</a:t>
            </a:r>
          </a:p>
          <a:p>
            <a:pPr marL="137160" indent="0">
              <a:buNone/>
            </a:pPr>
            <a:endParaRPr lang="cs-CZ" dirty="0"/>
          </a:p>
        </p:txBody>
      </p:sp>
    </p:spTree>
    <p:extLst>
      <p:ext uri="{BB962C8B-B14F-4D97-AF65-F5344CB8AC3E}">
        <p14:creationId xmlns:p14="http://schemas.microsoft.com/office/powerpoint/2010/main" xmlns="" val="4201810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048712"/>
          </a:xfrm>
        </p:spPr>
        <p:txBody>
          <a:bodyPr/>
          <a:lstStyle/>
          <a:p>
            <a:pPr marL="137160" indent="0">
              <a:buNone/>
            </a:pPr>
            <a:r>
              <a:rPr lang="cs-CZ" b="1" dirty="0"/>
              <a:t>Observační učení </a:t>
            </a:r>
            <a:r>
              <a:rPr lang="cs-CZ" dirty="0"/>
              <a:t>a </a:t>
            </a:r>
            <a:r>
              <a:rPr lang="cs-CZ" i="1" dirty="0" err="1"/>
              <a:t>Bobo</a:t>
            </a:r>
            <a:r>
              <a:rPr lang="cs-CZ" i="1" dirty="0"/>
              <a:t> </a:t>
            </a:r>
            <a:r>
              <a:rPr lang="cs-CZ" i="1" dirty="0" err="1"/>
              <a:t>doll</a:t>
            </a:r>
            <a:r>
              <a:rPr lang="cs-CZ" i="1" dirty="0"/>
              <a:t> </a:t>
            </a:r>
            <a:r>
              <a:rPr lang="cs-CZ" dirty="0"/>
              <a:t>experiment Alberta Bandury </a:t>
            </a:r>
            <a:r>
              <a:rPr lang="cs-CZ" dirty="0" smtClean="0"/>
              <a:t>(1961, 1963</a:t>
            </a:r>
            <a:r>
              <a:rPr lang="cs-CZ" dirty="0"/>
              <a:t>). Lidé se učí nejen odměnou/trestem za nějaké </a:t>
            </a:r>
            <a:r>
              <a:rPr lang="cs-CZ" dirty="0" smtClean="0"/>
              <a:t>chování (</a:t>
            </a:r>
            <a:r>
              <a:rPr lang="cs-CZ" dirty="0"/>
              <a:t>behaviorismus </a:t>
            </a:r>
            <a:r>
              <a:rPr lang="cs-CZ" dirty="0" smtClean="0"/>
              <a:t>a podmiňování), </a:t>
            </a:r>
            <a:r>
              <a:rPr lang="cs-CZ" dirty="0"/>
              <a:t>ale i </a:t>
            </a:r>
            <a:r>
              <a:rPr lang="cs-CZ" dirty="0" smtClean="0"/>
              <a:t>tím</a:t>
            </a:r>
            <a:r>
              <a:rPr lang="cs-CZ" dirty="0"/>
              <a:t>, že vidí, jak je někdo odměňován/trestán za určité </a:t>
            </a:r>
            <a:r>
              <a:rPr lang="cs-CZ" dirty="0" smtClean="0"/>
              <a:t>chování (=observační učení). </a:t>
            </a:r>
            <a:endParaRPr lang="cs-CZ" dirty="0"/>
          </a:p>
          <a:p>
            <a:pPr marL="137160" indent="0">
              <a:buNone/>
            </a:pPr>
            <a:endParaRPr lang="cs-CZ" dirty="0"/>
          </a:p>
        </p:txBody>
      </p:sp>
      <p:pic>
        <p:nvPicPr>
          <p:cNvPr id="4" name="Picture 2" descr="http://stanford.edu/dept/psychology/bandura/images/bandura-bobo_doll.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87623" y="2883345"/>
            <a:ext cx="6793235" cy="398910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97836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052736"/>
            <a:ext cx="8229600" cy="5256624"/>
          </a:xfrm>
        </p:spPr>
        <p:txBody>
          <a:bodyPr>
            <a:normAutofit/>
          </a:bodyPr>
          <a:lstStyle/>
          <a:p>
            <a:pPr marL="137160" indent="0">
              <a:buNone/>
            </a:pPr>
            <a:r>
              <a:rPr lang="cs-CZ" sz="3200" b="1" dirty="0" smtClean="0"/>
              <a:t>3. Identifikace </a:t>
            </a:r>
          </a:p>
          <a:p>
            <a:pPr marL="137160" indent="0">
              <a:buNone/>
            </a:pPr>
            <a:r>
              <a:rPr lang="cs-CZ" dirty="0"/>
              <a:t>Opět jde o situaci, kdy jedinec přejímá chování druhého člověka. Jiný je však motiv. Při identifikaci se vybírá objekt (vzor) nápodoby, přejímán je celek, oproti učení nápodobou, kdy je přejímáno pouze </a:t>
            </a:r>
            <a:r>
              <a:rPr lang="cs-CZ" dirty="0" smtClean="0"/>
              <a:t>určitá část </a:t>
            </a:r>
            <a:r>
              <a:rPr lang="cs-CZ" dirty="0"/>
              <a:t>chování.</a:t>
            </a:r>
          </a:p>
          <a:p>
            <a:pPr marL="137160" indent="0">
              <a:buNone/>
            </a:pPr>
            <a:endParaRPr lang="cs-CZ" dirty="0"/>
          </a:p>
          <a:p>
            <a:pPr marL="137160" indent="0">
              <a:buNone/>
            </a:pPr>
            <a:r>
              <a:rPr lang="cs-CZ" dirty="0"/>
              <a:t>Identifikace </a:t>
            </a:r>
            <a:r>
              <a:rPr lang="cs-CZ" dirty="0" smtClean="0"/>
              <a:t>(ztotožnění) je způsobena </a:t>
            </a:r>
            <a:r>
              <a:rPr lang="cs-CZ" dirty="0"/>
              <a:t>citovým vztahem nebo obdivem k určité autoritě, kterou jedinec napodobuje, protože by chtěl být jako ona.</a:t>
            </a:r>
          </a:p>
        </p:txBody>
      </p:sp>
    </p:spTree>
    <p:extLst>
      <p:ext uri="{BB962C8B-B14F-4D97-AF65-F5344CB8AC3E}">
        <p14:creationId xmlns:p14="http://schemas.microsoft.com/office/powerpoint/2010/main" xmlns="" val="2570741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332"/>
            <a:ext cx="8229600" cy="792088"/>
          </a:xfrm>
        </p:spPr>
        <p:txBody>
          <a:bodyPr/>
          <a:lstStyle/>
          <a:p>
            <a:r>
              <a:rPr lang="cs-CZ" dirty="0" smtClean="0"/>
              <a:t>Aktéři socializace</a:t>
            </a:r>
            <a:endParaRPr lang="cs-CZ" dirty="0"/>
          </a:p>
        </p:txBody>
      </p:sp>
      <p:sp>
        <p:nvSpPr>
          <p:cNvPr id="3" name="Zástupný symbol pro obsah 2"/>
          <p:cNvSpPr>
            <a:spLocks noGrp="1"/>
          </p:cNvSpPr>
          <p:nvPr>
            <p:ph idx="1"/>
          </p:nvPr>
        </p:nvSpPr>
        <p:spPr>
          <a:xfrm>
            <a:off x="457200" y="1196752"/>
            <a:ext cx="8229600" cy="2232248"/>
          </a:xfrm>
        </p:spPr>
        <p:txBody>
          <a:bodyPr/>
          <a:lstStyle/>
          <a:p>
            <a:r>
              <a:rPr lang="cs-CZ" dirty="0" smtClean="0"/>
              <a:t>Rodina</a:t>
            </a:r>
          </a:p>
          <a:p>
            <a:r>
              <a:rPr lang="cs-CZ" dirty="0" smtClean="0"/>
              <a:t>Škola</a:t>
            </a:r>
          </a:p>
          <a:p>
            <a:r>
              <a:rPr lang="cs-CZ" dirty="0" smtClean="0"/>
              <a:t>Vrstevníci</a:t>
            </a:r>
          </a:p>
          <a:p>
            <a:r>
              <a:rPr lang="cs-CZ" dirty="0" smtClean="0"/>
              <a:t>Masová média aj.</a:t>
            </a:r>
            <a:endParaRPr lang="cs-CZ" dirty="0"/>
          </a:p>
        </p:txBody>
      </p:sp>
      <p:sp>
        <p:nvSpPr>
          <p:cNvPr id="4" name="Zástupný symbol pro obsah 2"/>
          <p:cNvSpPr txBox="1">
            <a:spLocks/>
          </p:cNvSpPr>
          <p:nvPr/>
        </p:nvSpPr>
        <p:spPr>
          <a:xfrm>
            <a:off x="621040" y="3933056"/>
            <a:ext cx="8229600" cy="2736304"/>
          </a:xfrm>
          <a:prstGeom prst="rect">
            <a:avLst/>
          </a:prstGeom>
        </p:spPr>
        <p:txBody>
          <a:bodyPr vert="horz">
            <a:normAutofit lnSpcReduction="10000"/>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r>
              <a:rPr lang="cs-CZ" dirty="0" smtClean="0"/>
              <a:t>Neverbální komunikace (chování, jednání, projev) – starší typ komunikace</a:t>
            </a:r>
          </a:p>
          <a:p>
            <a:r>
              <a:rPr lang="cs-CZ" dirty="0" smtClean="0"/>
              <a:t>Verbální komunikace</a:t>
            </a:r>
          </a:p>
          <a:p>
            <a:r>
              <a:rPr lang="cs-CZ" dirty="0" smtClean="0"/>
              <a:t>Komunikace artefakty (uniforma, snubní prsten, šperky…)</a:t>
            </a:r>
          </a:p>
          <a:p>
            <a:r>
              <a:rPr lang="cs-CZ" dirty="0" smtClean="0"/>
              <a:t>Masová média (knihy, učebnice, televize)</a:t>
            </a:r>
          </a:p>
          <a:p>
            <a:endParaRPr lang="cs-CZ" dirty="0"/>
          </a:p>
        </p:txBody>
      </p:sp>
      <p:sp>
        <p:nvSpPr>
          <p:cNvPr id="5" name="Nadpis 1"/>
          <p:cNvSpPr txBox="1">
            <a:spLocks/>
          </p:cNvSpPr>
          <p:nvPr/>
        </p:nvSpPr>
        <p:spPr>
          <a:xfrm>
            <a:off x="621040" y="3140968"/>
            <a:ext cx="8229600" cy="792088"/>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cs-CZ" dirty="0" smtClean="0"/>
              <a:t>Kanály socializace</a:t>
            </a:r>
            <a:endParaRPr lang="cs-CZ" dirty="0"/>
          </a:p>
        </p:txBody>
      </p:sp>
    </p:spTree>
    <p:extLst>
      <p:ext uri="{BB962C8B-B14F-4D97-AF65-F5344CB8AC3E}">
        <p14:creationId xmlns:p14="http://schemas.microsoft.com/office/powerpoint/2010/main" xmlns="" val="356673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4624"/>
            <a:ext cx="8229600" cy="1143000"/>
          </a:xfrm>
        </p:spPr>
        <p:txBody>
          <a:bodyPr>
            <a:normAutofit/>
          </a:bodyPr>
          <a:lstStyle/>
          <a:p>
            <a:r>
              <a:rPr lang="cs-CZ" dirty="0" smtClean="0"/>
              <a:t>Komunikace verb. a neverbální</a:t>
            </a:r>
            <a:endParaRPr lang="cs-CZ" dirty="0"/>
          </a:p>
        </p:txBody>
      </p:sp>
      <p:sp>
        <p:nvSpPr>
          <p:cNvPr id="3" name="Zástupný symbol pro obsah 2"/>
          <p:cNvSpPr>
            <a:spLocks noGrp="1"/>
          </p:cNvSpPr>
          <p:nvPr>
            <p:ph idx="1"/>
          </p:nvPr>
        </p:nvSpPr>
        <p:spPr>
          <a:xfrm>
            <a:off x="457200" y="1052736"/>
            <a:ext cx="8229600" cy="5256624"/>
          </a:xfrm>
        </p:spPr>
        <p:txBody>
          <a:bodyPr>
            <a:normAutofit lnSpcReduction="10000"/>
          </a:bodyPr>
          <a:lstStyle/>
          <a:p>
            <a:pPr marL="137160" indent="0">
              <a:buNone/>
            </a:pPr>
            <a:r>
              <a:rPr lang="cs-CZ" b="1" dirty="0"/>
              <a:t>Lidské bytosti komunikují jak digitálně, tak analogově - </a:t>
            </a:r>
            <a:r>
              <a:rPr lang="cs-CZ" dirty="0"/>
              <a:t>Digitální komunikace (</a:t>
            </a:r>
            <a:r>
              <a:rPr lang="cs-CZ" b="1" dirty="0"/>
              <a:t>řeč</a:t>
            </a:r>
            <a:r>
              <a:rPr lang="cs-CZ" dirty="0"/>
              <a:t>) je velmi složitá, má výrazně logickou skladbu, avšak postrádá přiměřené významy týkající se vztahové stránky. Analogová komunikace (</a:t>
            </a:r>
            <a:r>
              <a:rPr lang="cs-CZ" b="1" dirty="0"/>
              <a:t>neverbální kom.</a:t>
            </a:r>
            <a:r>
              <a:rPr lang="cs-CZ" dirty="0"/>
              <a:t>) vyjadřuje vztahovou stránku docela dobře, chybí ji však přesnost obsahová (např. k čemu výraz obličeje patří? atd.). Této dualitě komunikace odpovídají i dva systémy komunikace uvnitř organismu: buď komunikujeme digitálně (neurony – vše nebo nic) nebo analogově (humorální komunikace – postupné dávky specifických substancí).</a:t>
            </a:r>
          </a:p>
          <a:p>
            <a:pPr marL="137160" indent="0">
              <a:buNone/>
            </a:pPr>
            <a:endParaRPr lang="cs-CZ" dirty="0"/>
          </a:p>
        </p:txBody>
      </p:sp>
      <p:sp>
        <p:nvSpPr>
          <p:cNvPr id="4" name="Obdélník 3"/>
          <p:cNvSpPr/>
          <p:nvPr/>
        </p:nvSpPr>
        <p:spPr>
          <a:xfrm>
            <a:off x="467544" y="6091555"/>
            <a:ext cx="8496944" cy="646331"/>
          </a:xfrm>
          <a:prstGeom prst="rect">
            <a:avLst/>
          </a:prstGeom>
        </p:spPr>
        <p:txBody>
          <a:bodyPr wrap="square">
            <a:spAutoFit/>
          </a:bodyPr>
          <a:lstStyle/>
          <a:p>
            <a:pPr>
              <a:buNone/>
            </a:pPr>
            <a:r>
              <a:rPr lang="cs-CZ" dirty="0" smtClean="0"/>
              <a:t>(srov.: </a:t>
            </a:r>
            <a:r>
              <a:rPr lang="cs-CZ" dirty="0" err="1" smtClean="0"/>
              <a:t>Watzlawick</a:t>
            </a:r>
            <a:r>
              <a:rPr lang="cs-CZ" dirty="0" smtClean="0"/>
              <a:t>, P. et al. (1999). Pragmatika lidské komunikace – interakční vzorce, patologie a paradoxy. Praha: Konfrontace.)</a:t>
            </a:r>
            <a:endParaRPr lang="cs-CZ" dirty="0"/>
          </a:p>
        </p:txBody>
      </p:sp>
    </p:spTree>
    <p:extLst>
      <p:ext uri="{BB962C8B-B14F-4D97-AF65-F5344CB8AC3E}">
        <p14:creationId xmlns:p14="http://schemas.microsoft.com/office/powerpoint/2010/main" xmlns="" val="34320865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xmlns="" val="22130599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interakce</a:t>
            </a:r>
            <a:endParaRPr lang="cs-CZ" dirty="0"/>
          </a:p>
        </p:txBody>
      </p:sp>
      <p:sp>
        <p:nvSpPr>
          <p:cNvPr id="3" name="Zástupný symbol pro obsah 2"/>
          <p:cNvSpPr>
            <a:spLocks noGrp="1"/>
          </p:cNvSpPr>
          <p:nvPr>
            <p:ph idx="1"/>
          </p:nvPr>
        </p:nvSpPr>
        <p:spPr/>
        <p:txBody>
          <a:bodyPr/>
          <a:lstStyle/>
          <a:p>
            <a:pPr marL="137160" indent="0">
              <a:buNone/>
            </a:pPr>
            <a:r>
              <a:rPr lang="cs-CZ" dirty="0" smtClean="0"/>
              <a:t>Nějaká forma komunikace (verbální, neverbální, pomocí artefaktů; přímá, zprostředkovaná …) je podmínkou </a:t>
            </a:r>
            <a:r>
              <a:rPr lang="cs-CZ" b="1" dirty="0" smtClean="0"/>
              <a:t>sociální interakce</a:t>
            </a:r>
            <a:r>
              <a:rPr lang="cs-CZ" dirty="0" smtClean="0"/>
              <a:t>.</a:t>
            </a:r>
          </a:p>
          <a:p>
            <a:pPr marL="137160" indent="0">
              <a:buNone/>
            </a:pPr>
            <a:r>
              <a:rPr lang="cs-CZ" dirty="0" smtClean="0"/>
              <a:t>Během komunikace si vyměňujeme verbální zprávy, emoce (srov. nakvašenou třídu či publikum), postoje či vzorce chování.</a:t>
            </a:r>
          </a:p>
          <a:p>
            <a:pPr marL="137160" indent="0">
              <a:buNone/>
            </a:pPr>
            <a:r>
              <a:rPr lang="cs-CZ" dirty="0" smtClean="0"/>
              <a:t>Sociální interakce je jednáním (chováním), které vyvolává jednání (chování) jiné (u druhých osob).</a:t>
            </a:r>
          </a:p>
          <a:p>
            <a:pPr marL="137160" indent="0">
              <a:buNone/>
            </a:pPr>
            <a:r>
              <a:rPr lang="cs-CZ" dirty="0" smtClean="0"/>
              <a:t>Základní formy interakce: učení, konflikt, kooperace …</a:t>
            </a:r>
            <a:endParaRPr lang="cs-CZ" dirty="0"/>
          </a:p>
        </p:txBody>
      </p:sp>
    </p:spTree>
    <p:extLst>
      <p:ext uri="{BB962C8B-B14F-4D97-AF65-F5344CB8AC3E}">
        <p14:creationId xmlns:p14="http://schemas.microsoft.com/office/powerpoint/2010/main" xmlns="" val="1048075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778098"/>
          </a:xfrm>
        </p:spPr>
        <p:txBody>
          <a:bodyPr/>
          <a:lstStyle/>
          <a:p>
            <a:r>
              <a:rPr lang="cs-CZ" dirty="0" smtClean="0"/>
              <a:t>Sociální role</a:t>
            </a:r>
            <a:endParaRPr lang="cs-CZ" dirty="0"/>
          </a:p>
        </p:txBody>
      </p:sp>
      <p:sp>
        <p:nvSpPr>
          <p:cNvPr id="3" name="Zástupný symbol pro obsah 2"/>
          <p:cNvSpPr>
            <a:spLocks noGrp="1"/>
          </p:cNvSpPr>
          <p:nvPr>
            <p:ph idx="1"/>
          </p:nvPr>
        </p:nvSpPr>
        <p:spPr>
          <a:xfrm>
            <a:off x="457200" y="980728"/>
            <a:ext cx="8229600" cy="5328632"/>
          </a:xfrm>
        </p:spPr>
        <p:txBody>
          <a:bodyPr>
            <a:normAutofit fontScale="92500" lnSpcReduction="10000"/>
          </a:bodyPr>
          <a:lstStyle/>
          <a:p>
            <a:pPr marL="137160" indent="0">
              <a:buNone/>
            </a:pPr>
            <a:r>
              <a:rPr lang="cs-CZ" dirty="0" smtClean="0"/>
              <a:t>Výsledkem sociálního učení jsou mj. </a:t>
            </a:r>
            <a:r>
              <a:rPr lang="cs-CZ" b="1" dirty="0" smtClean="0"/>
              <a:t>sociální role</a:t>
            </a:r>
            <a:r>
              <a:rPr lang="cs-CZ" dirty="0" smtClean="0"/>
              <a:t>.</a:t>
            </a:r>
          </a:p>
          <a:p>
            <a:pPr marL="137160" indent="0">
              <a:buNone/>
            </a:pPr>
            <a:endParaRPr lang="cs-CZ" dirty="0"/>
          </a:p>
          <a:p>
            <a:pPr marL="137160" indent="0">
              <a:buNone/>
            </a:pPr>
            <a:r>
              <a:rPr lang="cs-CZ" dirty="0" smtClean="0"/>
              <a:t>Člověk si během svého vývoje osvojí různé vzorce a způsoby chování a jednání i vnímání, které pak účelně užívá v různých životních situacích.</a:t>
            </a:r>
          </a:p>
          <a:p>
            <a:pPr marL="137160" indent="0">
              <a:buNone/>
            </a:pPr>
            <a:r>
              <a:rPr lang="cs-CZ" dirty="0" smtClean="0"/>
              <a:t>Role jsou životní (syn, dcera, otec, manžel, děd, strýc…), profesní (lékař, zdrav. sestra, učitel, nadřízený, podřízený…) či volnočasové (kamarád, vedoucí kroužku, sběratel …).</a:t>
            </a:r>
          </a:p>
          <a:p>
            <a:pPr marL="137160" indent="0">
              <a:buNone/>
            </a:pPr>
            <a:r>
              <a:rPr lang="cs-CZ" dirty="0" smtClean="0"/>
              <a:t>Předškolní děti znají omezený počet rolí (tykají cizím lidem atp.). Mladý dospělý jich zná již dostatek pro výkon povolání.</a:t>
            </a:r>
          </a:p>
          <a:p>
            <a:pPr marL="137160" indent="0">
              <a:buNone/>
            </a:pPr>
            <a:r>
              <a:rPr lang="cs-CZ" dirty="0" smtClean="0"/>
              <a:t>Srov. termín </a:t>
            </a:r>
            <a:r>
              <a:rPr lang="cs-CZ" i="1" dirty="0" smtClean="0"/>
              <a:t>maska</a:t>
            </a:r>
            <a:r>
              <a:rPr lang="cs-CZ" dirty="0" smtClean="0"/>
              <a:t> (=persona antického dramatu).</a:t>
            </a:r>
          </a:p>
          <a:p>
            <a:pPr marL="137160" indent="0">
              <a:buNone/>
            </a:pPr>
            <a:endParaRPr lang="cs-CZ" dirty="0"/>
          </a:p>
        </p:txBody>
      </p:sp>
    </p:spTree>
    <p:extLst>
      <p:ext uri="{BB962C8B-B14F-4D97-AF65-F5344CB8AC3E}">
        <p14:creationId xmlns:p14="http://schemas.microsoft.com/office/powerpoint/2010/main" xmlns="" val="19245371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88640"/>
            <a:ext cx="8229600" cy="850106"/>
          </a:xfrm>
        </p:spPr>
        <p:txBody>
          <a:bodyPr/>
          <a:lstStyle/>
          <a:p>
            <a:r>
              <a:rPr lang="cs-CZ" dirty="0" smtClean="0"/>
              <a:t>Sociální skupiny</a:t>
            </a:r>
            <a:endParaRPr lang="cs-CZ" dirty="0"/>
          </a:p>
        </p:txBody>
      </p:sp>
      <p:sp>
        <p:nvSpPr>
          <p:cNvPr id="3" name="Zástupný symbol pro obsah 2"/>
          <p:cNvSpPr>
            <a:spLocks noGrp="1"/>
          </p:cNvSpPr>
          <p:nvPr>
            <p:ph idx="1"/>
          </p:nvPr>
        </p:nvSpPr>
        <p:spPr>
          <a:xfrm>
            <a:off x="457200" y="1340768"/>
            <a:ext cx="8229600" cy="5328592"/>
          </a:xfrm>
        </p:spPr>
        <p:txBody>
          <a:bodyPr>
            <a:normAutofit fontScale="92500" lnSpcReduction="10000"/>
          </a:bodyPr>
          <a:lstStyle/>
          <a:p>
            <a:pPr marL="137160" indent="0">
              <a:buNone/>
            </a:pPr>
            <a:r>
              <a:rPr lang="cs-CZ" dirty="0" smtClean="0"/>
              <a:t>Správnou realizací sociálních rolí se stáváme členy určitých </a:t>
            </a:r>
            <a:r>
              <a:rPr lang="cs-CZ" b="1" dirty="0" smtClean="0"/>
              <a:t>sociálních skupin </a:t>
            </a:r>
            <a:r>
              <a:rPr lang="cs-CZ" dirty="0" smtClean="0"/>
              <a:t>(rodina, zaměstnání, politická strana, volnočasový spolek aj.). </a:t>
            </a:r>
          </a:p>
          <a:p>
            <a:pPr marL="137160" indent="0">
              <a:buNone/>
            </a:pPr>
            <a:r>
              <a:rPr lang="cs-CZ" dirty="0" smtClean="0"/>
              <a:t>Na druhou stranu členy určitých sociálních skupin jsme od narození, automaticky (rodina, člen církve, </a:t>
            </a:r>
            <a:r>
              <a:rPr lang="cs-CZ" dirty="0"/>
              <a:t>národa</a:t>
            </a:r>
            <a:r>
              <a:rPr lang="cs-CZ" dirty="0" smtClean="0"/>
              <a:t> aj.).</a:t>
            </a:r>
          </a:p>
          <a:p>
            <a:pPr marL="137160" indent="0">
              <a:buNone/>
            </a:pPr>
            <a:r>
              <a:rPr lang="cs-CZ" b="1" dirty="0" smtClean="0"/>
              <a:t>Sociální skupina </a:t>
            </a:r>
            <a:r>
              <a:rPr lang="cs-CZ" dirty="0" smtClean="0"/>
              <a:t>je základní sociálně-psychologický termín. Tvoří ji 2(3) a více osob ve vzájemném vztahu, kterého si musí být členové vědomi (v nízkém </a:t>
            </a:r>
            <a:r>
              <a:rPr lang="cs-CZ" dirty="0"/>
              <a:t>věku je toto pravidlo poněkud </a:t>
            </a:r>
            <a:r>
              <a:rPr lang="cs-CZ" dirty="0" smtClean="0"/>
              <a:t>problematické).</a:t>
            </a:r>
          </a:p>
          <a:p>
            <a:pPr marL="137160" indent="0">
              <a:buNone/>
            </a:pPr>
            <a:r>
              <a:rPr lang="cs-CZ" dirty="0" smtClean="0"/>
              <a:t>Rozdíl od </a:t>
            </a:r>
            <a:r>
              <a:rPr lang="cs-CZ" b="1" dirty="0" smtClean="0"/>
              <a:t>agregátu</a:t>
            </a:r>
            <a:r>
              <a:rPr lang="cs-CZ" dirty="0" smtClean="0"/>
              <a:t> (seskupení osob), </a:t>
            </a:r>
            <a:r>
              <a:rPr lang="cs-CZ" b="1" dirty="0" smtClean="0"/>
              <a:t>sociálních kategorií </a:t>
            </a:r>
            <a:r>
              <a:rPr lang="cs-CZ" dirty="0" smtClean="0"/>
              <a:t>(vysokoškoláci, nezaměstnaní, bezdomovci), </a:t>
            </a:r>
            <a:r>
              <a:rPr lang="cs-CZ" b="1" dirty="0" smtClean="0"/>
              <a:t>davu</a:t>
            </a:r>
            <a:r>
              <a:rPr lang="cs-CZ" dirty="0" smtClean="0"/>
              <a:t>, </a:t>
            </a:r>
            <a:r>
              <a:rPr lang="cs-CZ" b="1" dirty="0" smtClean="0"/>
              <a:t>společenských tříd </a:t>
            </a:r>
            <a:r>
              <a:rPr lang="cs-CZ" dirty="0" smtClean="0"/>
              <a:t>aj.</a:t>
            </a:r>
          </a:p>
          <a:p>
            <a:pPr marL="137160" indent="0">
              <a:buNone/>
            </a:pPr>
            <a:endParaRPr lang="cs-CZ" dirty="0"/>
          </a:p>
        </p:txBody>
      </p:sp>
    </p:spTree>
    <p:extLst>
      <p:ext uri="{BB962C8B-B14F-4D97-AF65-F5344CB8AC3E}">
        <p14:creationId xmlns:p14="http://schemas.microsoft.com/office/powerpoint/2010/main" xmlns="" val="10164900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skupiny</a:t>
            </a:r>
          </a:p>
        </p:txBody>
      </p:sp>
      <p:sp>
        <p:nvSpPr>
          <p:cNvPr id="3" name="Zástupný symbol pro obsah 2"/>
          <p:cNvSpPr>
            <a:spLocks noGrp="1"/>
          </p:cNvSpPr>
          <p:nvPr>
            <p:ph idx="1"/>
          </p:nvPr>
        </p:nvSpPr>
        <p:spPr/>
        <p:txBody>
          <a:bodyPr>
            <a:normAutofit fontScale="92500"/>
          </a:bodyPr>
          <a:lstStyle/>
          <a:p>
            <a:pPr marL="609600" indent="-609600" algn="ctr">
              <a:buNone/>
              <a:defRPr/>
            </a:pPr>
            <a:r>
              <a:rPr lang="cs-CZ" dirty="0"/>
              <a:t>Sociální skupiny můžeme dělit podle několika kritérií, např.:</a:t>
            </a:r>
          </a:p>
          <a:p>
            <a:pPr marL="609600" indent="-609600">
              <a:buFont typeface="Wingdings" pitchFamily="2" charset="2"/>
              <a:buAutoNum type="arabicPeriod"/>
              <a:defRPr/>
            </a:pPr>
            <a:r>
              <a:rPr lang="cs-CZ" dirty="0"/>
              <a:t>Podle </a:t>
            </a:r>
            <a:r>
              <a:rPr lang="cs-CZ" dirty="0" smtClean="0"/>
              <a:t>velikosti (malé, velké…)</a:t>
            </a:r>
            <a:endParaRPr lang="cs-CZ" dirty="0"/>
          </a:p>
          <a:p>
            <a:pPr marL="609600" indent="-609600">
              <a:buFont typeface="Wingdings" pitchFamily="2" charset="2"/>
              <a:buAutoNum type="arabicPeriod"/>
              <a:defRPr/>
            </a:pPr>
            <a:r>
              <a:rPr lang="cs-CZ" dirty="0"/>
              <a:t>Podle typu vazby spojující členy </a:t>
            </a:r>
            <a:r>
              <a:rPr lang="cs-CZ" dirty="0" smtClean="0"/>
              <a:t>skupiny (neformální, formální)</a:t>
            </a:r>
            <a:endParaRPr lang="cs-CZ" dirty="0"/>
          </a:p>
          <a:p>
            <a:pPr marL="609600" indent="-609600">
              <a:buFont typeface="Wingdings" pitchFamily="2" charset="2"/>
              <a:buAutoNum type="arabicPeriod"/>
              <a:defRPr/>
            </a:pPr>
            <a:r>
              <a:rPr lang="cs-CZ" dirty="0"/>
              <a:t>Podle délky trvání </a:t>
            </a:r>
            <a:r>
              <a:rPr lang="cs-CZ" dirty="0" smtClean="0"/>
              <a:t>skupiny (krátkodobé, dlouhodobé, trvalé)</a:t>
            </a:r>
            <a:endParaRPr lang="cs-CZ" dirty="0"/>
          </a:p>
          <a:p>
            <a:pPr marL="609600" indent="-609600">
              <a:buFont typeface="Wingdings" pitchFamily="2" charset="2"/>
              <a:buAutoNum type="arabicPeriod"/>
              <a:defRPr/>
            </a:pPr>
            <a:r>
              <a:rPr lang="cs-CZ" dirty="0" smtClean="0"/>
              <a:t>Podle </a:t>
            </a:r>
            <a:r>
              <a:rPr lang="cs-CZ" dirty="0"/>
              <a:t>vztahu jedince ke </a:t>
            </a:r>
            <a:r>
              <a:rPr lang="cs-CZ" dirty="0" smtClean="0"/>
              <a:t>skupině (referenční)</a:t>
            </a:r>
            <a:endParaRPr lang="cs-CZ" dirty="0"/>
          </a:p>
          <a:p>
            <a:pPr marL="609600" indent="-609600">
              <a:buFont typeface="Wingdings" pitchFamily="2" charset="2"/>
              <a:buAutoNum type="arabicPeriod"/>
              <a:defRPr/>
            </a:pPr>
            <a:r>
              <a:rPr lang="cs-CZ" dirty="0" smtClean="0"/>
              <a:t>Podle otevřenosti k zařazování </a:t>
            </a:r>
            <a:r>
              <a:rPr lang="cs-CZ" dirty="0"/>
              <a:t>a </a:t>
            </a:r>
            <a:r>
              <a:rPr lang="cs-CZ" dirty="0" smtClean="0"/>
              <a:t>uvolňování členů (otevřené, s podmíněným přístupem, uzavřené)</a:t>
            </a:r>
            <a:endParaRPr lang="cs-CZ" dirty="0"/>
          </a:p>
          <a:p>
            <a:pPr marL="137160" indent="0">
              <a:buNone/>
            </a:pPr>
            <a:endParaRPr lang="cs-CZ" dirty="0"/>
          </a:p>
        </p:txBody>
      </p:sp>
    </p:spTree>
    <p:extLst>
      <p:ext uri="{BB962C8B-B14F-4D97-AF65-F5344CB8AC3E}">
        <p14:creationId xmlns:p14="http://schemas.microsoft.com/office/powerpoint/2010/main" xmlns="" val="6152040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620688"/>
            <a:ext cx="8229600" cy="5688672"/>
          </a:xfrm>
        </p:spPr>
        <p:txBody>
          <a:bodyPr/>
          <a:lstStyle/>
          <a:p>
            <a:pPr marL="137160" indent="0">
              <a:buNone/>
            </a:pPr>
            <a:r>
              <a:rPr lang="cs-CZ" dirty="0" smtClean="0"/>
              <a:t>Doporučená studijní literatura:</a:t>
            </a:r>
          </a:p>
          <a:p>
            <a:pPr marL="1170432" lvl="3" indent="0">
              <a:buNone/>
            </a:pPr>
            <a:r>
              <a:rPr lang="cs-CZ" dirty="0"/>
              <a:t>	</a:t>
            </a:r>
            <a:endParaRPr lang="cs-CZ" dirty="0" smtClean="0"/>
          </a:p>
          <a:p>
            <a:pPr marL="1170432" lvl="3" indent="0">
              <a:buNone/>
            </a:pPr>
            <a:endParaRPr lang="cs-CZ" dirty="0" smtClean="0"/>
          </a:p>
          <a:p>
            <a:pPr marL="1170432" lvl="3" indent="0">
              <a:buNone/>
            </a:pPr>
            <a:r>
              <a:rPr lang="cs-CZ" sz="2400" dirty="0"/>
              <a:t>	</a:t>
            </a:r>
            <a:r>
              <a:rPr lang="cs-CZ" sz="2400" dirty="0" smtClean="0"/>
              <a:t>Řezáč</a:t>
            </a:r>
            <a:r>
              <a:rPr lang="cs-CZ" sz="2400" dirty="0"/>
              <a:t>, J</a:t>
            </a:r>
            <a:r>
              <a:rPr lang="cs-CZ" sz="2400" dirty="0" smtClean="0"/>
              <a:t>. (1998). </a:t>
            </a:r>
            <a:r>
              <a:rPr lang="cs-CZ" sz="2400" i="1" dirty="0"/>
              <a:t>Sociální psychologie</a:t>
            </a:r>
            <a:r>
              <a:rPr lang="cs-CZ" sz="2400" dirty="0"/>
              <a:t>. </a:t>
            </a:r>
          </a:p>
          <a:p>
            <a:pPr marL="1170432" lvl="3" indent="0">
              <a:buNone/>
            </a:pPr>
            <a:r>
              <a:rPr lang="cs-CZ" sz="2400" dirty="0"/>
              <a:t>	Brno: </a:t>
            </a:r>
            <a:r>
              <a:rPr lang="cs-CZ" sz="2400" dirty="0" err="1" smtClean="0"/>
              <a:t>Paido</a:t>
            </a:r>
            <a:r>
              <a:rPr lang="cs-CZ" sz="2400" dirty="0" smtClean="0"/>
              <a:t>. – dostupná na Uložto.cz</a:t>
            </a:r>
            <a:endParaRPr lang="cs-CZ" sz="2400" dirty="0"/>
          </a:p>
          <a:p>
            <a:pPr marL="1170432" lvl="3" indent="0">
              <a:buNone/>
            </a:pPr>
            <a:endParaRPr lang="cs-CZ" dirty="0" smtClean="0"/>
          </a:p>
          <a:p>
            <a:pPr marL="1170432" lvl="3" indent="0">
              <a:buNone/>
            </a:pPr>
            <a:endParaRPr lang="cs-CZ" dirty="0"/>
          </a:p>
          <a:p>
            <a:pPr marL="1170432" lvl="3" indent="0">
              <a:buNone/>
            </a:pPr>
            <a:endParaRPr lang="cs-CZ" dirty="0" smtClean="0"/>
          </a:p>
          <a:p>
            <a:pPr marL="1170432" lvl="3" indent="0">
              <a:buNone/>
            </a:pPr>
            <a:r>
              <a:rPr lang="cs-CZ" dirty="0"/>
              <a:t>	</a:t>
            </a:r>
            <a:endParaRPr lang="cs-CZ" dirty="0" smtClean="0"/>
          </a:p>
          <a:p>
            <a:pPr marL="1170432" lvl="3" indent="0">
              <a:buNone/>
            </a:pPr>
            <a:endParaRPr lang="cs-CZ" dirty="0" smtClean="0"/>
          </a:p>
          <a:p>
            <a:pPr marL="1170432" lvl="3" indent="0">
              <a:buNone/>
            </a:pPr>
            <a:r>
              <a:rPr lang="cs-CZ" dirty="0"/>
              <a:t>	</a:t>
            </a:r>
            <a:r>
              <a:rPr lang="cs-CZ" sz="2400" dirty="0" err="1" smtClean="0"/>
              <a:t>Hewstone</a:t>
            </a:r>
            <a:r>
              <a:rPr lang="cs-CZ" sz="2400" dirty="0"/>
              <a:t>, M., </a:t>
            </a:r>
            <a:r>
              <a:rPr lang="cs-CZ" sz="2400" dirty="0" err="1"/>
              <a:t>Stroebe</a:t>
            </a:r>
            <a:r>
              <a:rPr lang="cs-CZ" sz="2400" dirty="0"/>
              <a:t>, W. (2006). Sociální </a:t>
            </a:r>
            <a:r>
              <a:rPr lang="cs-CZ" sz="2400" dirty="0" smtClean="0"/>
              <a:t>	psychologie. Praha: Portál.</a:t>
            </a:r>
            <a:endParaRPr lang="cs-CZ" sz="2400" dirty="0"/>
          </a:p>
        </p:txBody>
      </p:sp>
      <p:pic>
        <p:nvPicPr>
          <p:cNvPr id="4" name="Picture 3"/>
          <p:cNvPicPr>
            <a:picLocks noChangeAspect="1" noChangeArrowheads="1"/>
          </p:cNvPicPr>
          <p:nvPr/>
        </p:nvPicPr>
        <p:blipFill>
          <a:blip r:embed="rId2" cstate="print"/>
          <a:srcRect/>
          <a:stretch>
            <a:fillRect/>
          </a:stretch>
        </p:blipFill>
        <p:spPr bwMode="auto">
          <a:xfrm>
            <a:off x="755279" y="1484784"/>
            <a:ext cx="1512167" cy="2217401"/>
          </a:xfrm>
          <a:prstGeom prst="rect">
            <a:avLst/>
          </a:prstGeom>
          <a:noFill/>
          <a:ln w="9525">
            <a:noFill/>
            <a:miter lim="800000"/>
            <a:headEnd/>
            <a:tailEnd/>
          </a:ln>
        </p:spPr>
      </p:pic>
      <p:pic>
        <p:nvPicPr>
          <p:cNvPr id="1026" name="Picture 2" descr="http://knihy.abz.cz/imgs/products/img_206144_orig.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5279" y="4293096"/>
            <a:ext cx="1512167" cy="21547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70243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976704"/>
          </a:xfrm>
        </p:spPr>
        <p:txBody>
          <a:bodyPr>
            <a:normAutofit fontScale="85000" lnSpcReduction="20000"/>
          </a:bodyPr>
          <a:lstStyle/>
          <a:p>
            <a:r>
              <a:rPr lang="cs-CZ" dirty="0" smtClean="0"/>
              <a:t>Každou sociální skupinu tvoří struktura vzájemně se doplňujících a podmiňujících pozic a rolí.</a:t>
            </a:r>
          </a:p>
          <a:p>
            <a:pPr marL="137160" indent="0">
              <a:buNone/>
            </a:pPr>
            <a:r>
              <a:rPr lang="cs-CZ" b="1" dirty="0" smtClean="0"/>
              <a:t>Sociální pozice </a:t>
            </a:r>
            <a:r>
              <a:rPr lang="cs-CZ" dirty="0" smtClean="0"/>
              <a:t>(status) je víceméně formální označení </a:t>
            </a:r>
            <a:r>
              <a:rPr lang="cs-CZ" b="1" dirty="0" smtClean="0"/>
              <a:t>místa ve struktuře sociální skupiny</a:t>
            </a:r>
            <a:r>
              <a:rPr lang="cs-CZ" dirty="0"/>
              <a:t>;</a:t>
            </a:r>
            <a:r>
              <a:rPr lang="cs-CZ" dirty="0" smtClean="0"/>
              <a:t> </a:t>
            </a:r>
          </a:p>
          <a:p>
            <a:pPr marL="137160" indent="0">
              <a:buNone/>
            </a:pPr>
            <a:r>
              <a:rPr lang="cs-CZ" b="1" dirty="0" smtClean="0"/>
              <a:t>Sociální role </a:t>
            </a:r>
            <a:r>
              <a:rPr lang="cs-CZ" dirty="0" smtClean="0"/>
              <a:t>je </a:t>
            </a:r>
            <a:r>
              <a:rPr lang="cs-CZ" b="1" dirty="0" smtClean="0"/>
              <a:t>projev</a:t>
            </a:r>
            <a:r>
              <a:rPr lang="cs-CZ" dirty="0" smtClean="0"/>
              <a:t> jedince v dané pozici.</a:t>
            </a:r>
          </a:p>
          <a:p>
            <a:pPr marL="137160" indent="0">
              <a:buNone/>
            </a:pPr>
            <a:endParaRPr lang="cs-CZ" dirty="0" smtClean="0"/>
          </a:p>
          <a:p>
            <a:r>
              <a:rPr lang="cs-CZ" dirty="0"/>
              <a:t>Všechny skupiny </a:t>
            </a:r>
            <a:r>
              <a:rPr lang="cs-CZ" dirty="0" smtClean="0"/>
              <a:t>více nebo méně </a:t>
            </a:r>
            <a:r>
              <a:rPr lang="cs-CZ" dirty="0"/>
              <a:t>ovlivňují naše chování (rodina, </a:t>
            </a:r>
            <a:r>
              <a:rPr lang="cs-CZ" dirty="0" err="1"/>
              <a:t>prac</a:t>
            </a:r>
            <a:r>
              <a:rPr lang="cs-CZ" dirty="0"/>
              <a:t>. </a:t>
            </a:r>
            <a:r>
              <a:rPr lang="cs-CZ" dirty="0" err="1"/>
              <a:t>sk</a:t>
            </a:r>
            <a:r>
              <a:rPr lang="cs-CZ" dirty="0"/>
              <a:t>., politická strana, církev, školní třída…). Všechny skupiny </a:t>
            </a:r>
            <a:r>
              <a:rPr lang="cs-CZ" dirty="0" smtClean="0"/>
              <a:t>totiž formulují </a:t>
            </a:r>
            <a:r>
              <a:rPr lang="cs-CZ" dirty="0"/>
              <a:t>svoje očekávání, stanovují normy a standardy jednání, hodnotí a odměňují</a:t>
            </a:r>
            <a:r>
              <a:rPr lang="cs-CZ" dirty="0" smtClean="0"/>
              <a:t>.</a:t>
            </a:r>
          </a:p>
          <a:p>
            <a:r>
              <a:rPr lang="cs-CZ" dirty="0" smtClean="0"/>
              <a:t>Dodržení norem a regulí je odměňováno, porušení je sankcionováno.</a:t>
            </a:r>
          </a:p>
          <a:p>
            <a:r>
              <a:rPr lang="cs-CZ" dirty="0" smtClean="0"/>
              <a:t>Rozdílná </a:t>
            </a:r>
            <a:r>
              <a:rPr lang="cs-CZ" dirty="0"/>
              <a:t>až konfliktní očekávání a požadavky na odlišné jednání a vlastnosti mohou někdy znamenat velmi těžko řešitelné konflikty</a:t>
            </a:r>
            <a:r>
              <a:rPr lang="cs-CZ" dirty="0" smtClean="0"/>
              <a:t>.</a:t>
            </a:r>
          </a:p>
          <a:p>
            <a:pPr>
              <a:buNone/>
              <a:defRPr/>
            </a:pPr>
            <a:r>
              <a:rPr lang="cs-CZ" dirty="0" smtClean="0"/>
              <a:t>Př. konfliktů rolí: Nadřízený </a:t>
            </a:r>
            <a:r>
              <a:rPr lang="cs-CZ" dirty="0"/>
              <a:t>x </a:t>
            </a:r>
            <a:r>
              <a:rPr lang="cs-CZ" dirty="0" smtClean="0"/>
              <a:t>kamarád, učitel x rodič, učitel x vychovatel, policista </a:t>
            </a:r>
            <a:r>
              <a:rPr lang="cs-CZ" dirty="0"/>
              <a:t>x </a:t>
            </a:r>
            <a:r>
              <a:rPr lang="cs-CZ" dirty="0" smtClean="0"/>
              <a:t>rodič, </a:t>
            </a:r>
            <a:r>
              <a:rPr lang="cs-CZ" dirty="0"/>
              <a:t>dospělý x </a:t>
            </a:r>
            <a:r>
              <a:rPr lang="cs-CZ" dirty="0" smtClean="0"/>
              <a:t>dítě…</a:t>
            </a:r>
            <a:endParaRPr lang="cs-CZ" dirty="0"/>
          </a:p>
          <a:p>
            <a:endParaRPr lang="cs-CZ" dirty="0" smtClean="0"/>
          </a:p>
        </p:txBody>
      </p:sp>
    </p:spTree>
    <p:extLst>
      <p:ext uri="{BB962C8B-B14F-4D97-AF65-F5344CB8AC3E}">
        <p14:creationId xmlns:p14="http://schemas.microsoft.com/office/powerpoint/2010/main" xmlns="" val="810552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xmlns="" val="3949838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Kázeň (</a:t>
            </a:r>
            <a:r>
              <a:rPr lang="cs-CZ" dirty="0" err="1"/>
              <a:t>Staub</a:t>
            </a:r>
            <a:r>
              <a:rPr lang="cs-CZ" dirty="0"/>
              <a:t>, </a:t>
            </a:r>
            <a:r>
              <a:rPr lang="cs-CZ" dirty="0" smtClean="0"/>
              <a:t>1979)</a:t>
            </a:r>
            <a:endParaRPr lang="cs-CZ" dirty="0"/>
          </a:p>
        </p:txBody>
      </p:sp>
      <p:sp>
        <p:nvSpPr>
          <p:cNvPr id="3" name="Zástupný symbol pro obsah 2"/>
          <p:cNvSpPr>
            <a:spLocks noGrp="1"/>
          </p:cNvSpPr>
          <p:nvPr>
            <p:ph idx="1"/>
          </p:nvPr>
        </p:nvSpPr>
        <p:spPr/>
        <p:txBody>
          <a:bodyPr/>
          <a:lstStyle/>
          <a:p>
            <a:pPr marL="137160" indent="0">
              <a:buNone/>
            </a:pPr>
            <a:r>
              <a:rPr lang="cs-CZ" dirty="0" smtClean="0"/>
              <a:t>Použití trestů a odnětí lásky může vynutit poslušnost, ale fungují jen, když se rodiče dívají nebo když mohou uplatnit sankce. </a:t>
            </a:r>
          </a:p>
          <a:p>
            <a:pPr marL="137160" indent="0">
              <a:buNone/>
            </a:pPr>
            <a:r>
              <a:rPr lang="cs-CZ" dirty="0" smtClean="0"/>
              <a:t>Kázeň navozená vysvětlením (proč je určitý čin špatný, jak porušuje zásady, jak se při něm cítí druhý člověk) vede dítě k tomu, aby přijalo hodnoty rodičů a aby je zabudovalo do vlastních zásad. (</a:t>
            </a:r>
            <a:r>
              <a:rPr lang="cs-CZ" dirty="0" err="1" smtClean="0"/>
              <a:t>Hunt</a:t>
            </a:r>
            <a:r>
              <a:rPr lang="cs-CZ" dirty="0" smtClean="0"/>
              <a:t>, 2000, s. 355)</a:t>
            </a:r>
            <a:endParaRPr lang="cs-CZ" dirty="0"/>
          </a:p>
        </p:txBody>
      </p:sp>
    </p:spTree>
    <p:extLst>
      <p:ext uri="{BB962C8B-B14F-4D97-AF65-F5344CB8AC3E}">
        <p14:creationId xmlns:p14="http://schemas.microsoft.com/office/powerpoint/2010/main" xmlns="" val="1228945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Styl </a:t>
            </a:r>
            <a:r>
              <a:rPr lang="cs-CZ" dirty="0" smtClean="0"/>
              <a:t>výchovy (</a:t>
            </a:r>
            <a:r>
              <a:rPr lang="cs-CZ" dirty="0" err="1"/>
              <a:t>Shaffer</a:t>
            </a:r>
            <a:r>
              <a:rPr lang="cs-CZ" dirty="0"/>
              <a:t>, </a:t>
            </a:r>
            <a:r>
              <a:rPr lang="cs-CZ" dirty="0" smtClean="0"/>
              <a:t>1985)</a:t>
            </a:r>
            <a:endParaRPr lang="cs-CZ" dirty="0"/>
          </a:p>
        </p:txBody>
      </p:sp>
      <p:sp>
        <p:nvSpPr>
          <p:cNvPr id="3" name="Zástupný symbol pro obsah 2"/>
          <p:cNvSpPr>
            <a:spLocks noGrp="1"/>
          </p:cNvSpPr>
          <p:nvPr>
            <p:ph idx="1"/>
          </p:nvPr>
        </p:nvSpPr>
        <p:spPr/>
        <p:txBody>
          <a:bodyPr>
            <a:normAutofit fontScale="92500"/>
          </a:bodyPr>
          <a:lstStyle/>
          <a:p>
            <a:pPr marL="137160" indent="0">
              <a:buNone/>
            </a:pPr>
            <a:r>
              <a:rPr lang="cs-CZ" dirty="0" smtClean="0"/>
              <a:t>Děti diktátorských rodičů mají sklony  k uzavřenosti, nízké vitalitě, průměrnosti v sociálních dovednostech a často k zaujatosti, u chlapců navíc k nízké míře kognitivních dovedností.</a:t>
            </a:r>
          </a:p>
          <a:p>
            <a:pPr marL="137160" indent="0">
              <a:buNone/>
            </a:pPr>
            <a:r>
              <a:rPr lang="cs-CZ" dirty="0" smtClean="0"/>
              <a:t>Děti liberálních rodičů mají více vitality a častěji jsou ve veselé náladě, avšak jsou slabé v sociálních a kognitivních dovednostech (hlavně u chlapců).</a:t>
            </a:r>
          </a:p>
          <a:p>
            <a:pPr marL="137160" indent="0">
              <a:buNone/>
            </a:pPr>
            <a:r>
              <a:rPr lang="cs-CZ" dirty="0" smtClean="0"/>
              <a:t>Děti autoritativních (pevně vládnoucích, ale demokratických) rodičů bývají průbojné, nezávislé, přátelské a dobré jak v sociálních, tak v kognitivních dovednostech. (</a:t>
            </a:r>
            <a:r>
              <a:rPr lang="cs-CZ" dirty="0" err="1" smtClean="0"/>
              <a:t>Hunt</a:t>
            </a:r>
            <a:r>
              <a:rPr lang="cs-CZ" dirty="0" smtClean="0"/>
              <a:t>, 2000, s. 355)</a:t>
            </a:r>
            <a:endParaRPr lang="cs-CZ" dirty="0"/>
          </a:p>
        </p:txBody>
      </p:sp>
    </p:spTree>
    <p:extLst>
      <p:ext uri="{BB962C8B-B14F-4D97-AF65-F5344CB8AC3E}">
        <p14:creationId xmlns:p14="http://schemas.microsoft.com/office/powerpoint/2010/main" xmlns="" val="1985990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t>Interakce rodič </a:t>
            </a:r>
            <a:r>
              <a:rPr lang="cs-CZ" sz="3600" dirty="0" smtClean="0"/>
              <a:t>– dítě (</a:t>
            </a:r>
            <a:r>
              <a:rPr lang="cs-CZ" sz="3600" dirty="0" err="1"/>
              <a:t>Mussen</a:t>
            </a:r>
            <a:r>
              <a:rPr lang="cs-CZ" sz="3600" dirty="0"/>
              <a:t> &amp; </a:t>
            </a:r>
            <a:r>
              <a:rPr lang="cs-CZ" sz="3600" dirty="0" err="1"/>
              <a:t>Conger</a:t>
            </a:r>
            <a:r>
              <a:rPr lang="cs-CZ" sz="3600" dirty="0"/>
              <a:t>, </a:t>
            </a:r>
            <a:r>
              <a:rPr lang="cs-CZ" sz="3600" dirty="0" smtClean="0"/>
              <a:t>1979)</a:t>
            </a:r>
            <a:endParaRPr lang="cs-CZ" sz="3600" dirty="0"/>
          </a:p>
        </p:txBody>
      </p:sp>
      <p:sp>
        <p:nvSpPr>
          <p:cNvPr id="3" name="Zástupný symbol pro obsah 2"/>
          <p:cNvSpPr>
            <a:spLocks noGrp="1"/>
          </p:cNvSpPr>
          <p:nvPr>
            <p:ph idx="1"/>
          </p:nvPr>
        </p:nvSpPr>
        <p:spPr/>
        <p:txBody>
          <a:bodyPr/>
          <a:lstStyle/>
          <a:p>
            <a:pPr marL="137160" indent="0">
              <a:buNone/>
            </a:pPr>
            <a:r>
              <a:rPr lang="cs-CZ" dirty="0" smtClean="0"/>
              <a:t>Děti, jejichž rodiče na ně hodně mluví, si osvojí větší slovní a sociální dovednosti.</a:t>
            </a:r>
          </a:p>
          <a:p>
            <a:pPr marL="137160" indent="0">
              <a:buNone/>
            </a:pPr>
            <a:r>
              <a:rPr lang="cs-CZ" dirty="0" smtClean="0"/>
              <a:t>Děti, jejichž rodiče si s nimi hodně hrají, bývají oblíbené u druhých dětí a dovedou rozpoznávat a interpretovat nálady a emoční výrazy druhých dětí. Způsob, jak spolu rodič a dítě </a:t>
            </a:r>
            <a:r>
              <a:rPr lang="cs-CZ" dirty="0" err="1" smtClean="0"/>
              <a:t>inteagují</a:t>
            </a:r>
            <a:r>
              <a:rPr lang="cs-CZ" dirty="0" smtClean="0"/>
              <a:t>, se pravděpodobně stane vzorem pro další vztahy dítěte. (</a:t>
            </a:r>
            <a:r>
              <a:rPr lang="cs-CZ" dirty="0" err="1" smtClean="0"/>
              <a:t>Hunt</a:t>
            </a:r>
            <a:r>
              <a:rPr lang="cs-CZ" dirty="0" smtClean="0"/>
              <a:t>, 2000, s. 355)</a:t>
            </a:r>
            <a:endParaRPr lang="cs-CZ" dirty="0"/>
          </a:p>
        </p:txBody>
      </p:sp>
    </p:spTree>
    <p:extLst>
      <p:ext uri="{BB962C8B-B14F-4D97-AF65-F5344CB8AC3E}">
        <p14:creationId xmlns:p14="http://schemas.microsoft.com/office/powerpoint/2010/main" xmlns="" val="39082197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xmlns="" val="4095632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864096"/>
          </a:xfrm>
        </p:spPr>
        <p:txBody>
          <a:bodyPr>
            <a:normAutofit/>
          </a:bodyPr>
          <a:lstStyle/>
          <a:p>
            <a:r>
              <a:rPr lang="cs-CZ" dirty="0" smtClean="0"/>
              <a:t>Sociální percepce</a:t>
            </a:r>
            <a:endParaRPr lang="cs-CZ" dirty="0"/>
          </a:p>
        </p:txBody>
      </p:sp>
      <p:sp>
        <p:nvSpPr>
          <p:cNvPr id="3" name="Zástupný symbol pro obsah 2"/>
          <p:cNvSpPr>
            <a:spLocks noGrp="1"/>
          </p:cNvSpPr>
          <p:nvPr>
            <p:ph idx="1"/>
          </p:nvPr>
        </p:nvSpPr>
        <p:spPr>
          <a:xfrm>
            <a:off x="467544" y="1124744"/>
            <a:ext cx="8229600" cy="5040560"/>
          </a:xfrm>
        </p:spPr>
        <p:txBody>
          <a:bodyPr>
            <a:normAutofit/>
          </a:bodyPr>
          <a:lstStyle/>
          <a:p>
            <a:pPr marL="137160" indent="0" algn="just">
              <a:buNone/>
            </a:pPr>
            <a:r>
              <a:rPr lang="cs-CZ" dirty="0" smtClean="0"/>
              <a:t>O sociální percepci se hovoří vždy, když odhadujeme vlastnosti, city, stav, motivy, postoje druhého/druhých.</a:t>
            </a:r>
          </a:p>
          <a:p>
            <a:pPr marL="137160" indent="0" algn="just">
              <a:buNone/>
            </a:pPr>
            <a:endParaRPr lang="cs-CZ" dirty="0" smtClean="0"/>
          </a:p>
          <a:p>
            <a:pPr marL="137160" indent="0" algn="just">
              <a:buNone/>
            </a:pPr>
            <a:r>
              <a:rPr lang="cs-CZ" dirty="0" smtClean="0"/>
              <a:t>Míra socializace dospělého člověka vede k tomu, že často </a:t>
            </a:r>
            <a:r>
              <a:rPr lang="cs-CZ" b="1" dirty="0" smtClean="0"/>
              <a:t>vnímáme přednostně určité informace sociálního rázu (zákon selekce) </a:t>
            </a:r>
            <a:r>
              <a:rPr lang="cs-CZ" dirty="0" smtClean="0"/>
              <a:t>a jiné naopak upozaďujeme (srov. extrémní míru „socializace“, resp. extrémní konformity, v pohádce Císařovy nové šaty – lze využít při podvodech: role masky).</a:t>
            </a:r>
          </a:p>
          <a:p>
            <a:pPr marL="137160" indent="0">
              <a:buNone/>
            </a:pPr>
            <a:endParaRPr lang="cs-CZ" dirty="0" smtClean="0"/>
          </a:p>
          <a:p>
            <a:pPr marL="137160" indent="0">
              <a:buNone/>
            </a:pPr>
            <a:endParaRPr lang="cs-CZ" dirty="0" smtClean="0"/>
          </a:p>
          <a:p>
            <a:pPr marL="137160" indent="0">
              <a:buNone/>
            </a:pPr>
            <a:endParaRPr lang="cs-CZ" dirty="0" smtClean="0"/>
          </a:p>
          <a:p>
            <a:pPr marL="137160" indent="0">
              <a:buNone/>
            </a:pPr>
            <a:endParaRPr lang="cs-CZ" dirty="0"/>
          </a:p>
        </p:txBody>
      </p:sp>
    </p:spTree>
    <p:extLst>
      <p:ext uri="{BB962C8B-B14F-4D97-AF65-F5344CB8AC3E}">
        <p14:creationId xmlns:p14="http://schemas.microsoft.com/office/powerpoint/2010/main" xmlns="" val="36786706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400640"/>
          </a:xfrm>
        </p:spPr>
        <p:txBody>
          <a:bodyPr>
            <a:normAutofit fontScale="92500" lnSpcReduction="20000"/>
          </a:bodyPr>
          <a:lstStyle/>
          <a:p>
            <a:pPr marL="137160" indent="0">
              <a:buNone/>
            </a:pPr>
            <a:r>
              <a:rPr lang="cs-CZ" dirty="0" smtClean="0"/>
              <a:t>Možným důvodem zkresleného </a:t>
            </a:r>
            <a:r>
              <a:rPr lang="cs-CZ" dirty="0"/>
              <a:t>vnímání a hodnocení druhých je </a:t>
            </a:r>
            <a:r>
              <a:rPr lang="cs-CZ" dirty="0" smtClean="0"/>
              <a:t>patrně </a:t>
            </a:r>
            <a:r>
              <a:rPr lang="cs-CZ" b="1" dirty="0" smtClean="0"/>
              <a:t>evoluční </a:t>
            </a:r>
            <a:r>
              <a:rPr lang="cs-CZ" b="1" dirty="0"/>
              <a:t>potřeba</a:t>
            </a:r>
            <a:r>
              <a:rPr lang="cs-CZ" dirty="0"/>
              <a:t>: vždy bylo třeba poznat během relativně krátké chvíle, koho máme před sebou, abychom věděli, jak jednat (máme útočit nebo postavit na čaj?). To vedlo přednostně k izolování určitých „typických“ aspektů pozorovaného a </a:t>
            </a:r>
            <a:r>
              <a:rPr lang="cs-CZ" dirty="0" smtClean="0"/>
              <a:t>spojením s </a:t>
            </a:r>
            <a:r>
              <a:rPr lang="cs-CZ" dirty="0" err="1" smtClean="0"/>
              <a:t>urč</a:t>
            </a:r>
            <a:r>
              <a:rPr lang="cs-CZ" dirty="0" smtClean="0"/>
              <a:t>. vlastností i ke vzniku </a:t>
            </a:r>
            <a:r>
              <a:rPr lang="cs-CZ" dirty="0"/>
              <a:t>stereotypů.</a:t>
            </a:r>
          </a:p>
          <a:p>
            <a:pPr marL="137160" indent="0">
              <a:buNone/>
            </a:pPr>
            <a:endParaRPr lang="cs-CZ" dirty="0" smtClean="0"/>
          </a:p>
          <a:p>
            <a:pPr marL="137160" indent="0">
              <a:buNone/>
            </a:pPr>
            <a:r>
              <a:rPr lang="cs-CZ" dirty="0" smtClean="0"/>
              <a:t>K </a:t>
            </a:r>
            <a:r>
              <a:rPr lang="cs-CZ" dirty="0"/>
              <a:t>některým </a:t>
            </a:r>
            <a:r>
              <a:rPr lang="cs-CZ" dirty="0" smtClean="0"/>
              <a:t>„sociálním“ </a:t>
            </a:r>
            <a:r>
              <a:rPr lang="cs-CZ" dirty="0"/>
              <a:t>informacím bývají (statisticky myšleno) </a:t>
            </a:r>
            <a:r>
              <a:rPr lang="cs-CZ" b="1" dirty="0"/>
              <a:t>otevřenější ženy </a:t>
            </a:r>
            <a:r>
              <a:rPr lang="cs-CZ" dirty="0"/>
              <a:t>(srov. asi milión let trvající dělbu rolí v rodičovské dyádě</a:t>
            </a:r>
            <a:r>
              <a:rPr lang="cs-CZ" dirty="0" smtClean="0"/>
              <a:t>). </a:t>
            </a:r>
            <a:r>
              <a:rPr lang="cs-CZ" dirty="0" err="1" smtClean="0"/>
              <a:t>Genderový</a:t>
            </a:r>
            <a:r>
              <a:rPr lang="cs-CZ" dirty="0" smtClean="0"/>
              <a:t> stereotyp?</a:t>
            </a:r>
          </a:p>
          <a:p>
            <a:pPr marL="137160" indent="0">
              <a:buNone/>
            </a:pPr>
            <a:endParaRPr lang="cs-CZ" dirty="0" smtClean="0"/>
          </a:p>
          <a:p>
            <a:pPr marL="137160" indent="0">
              <a:buNone/>
            </a:pPr>
            <a:r>
              <a:rPr lang="cs-CZ" dirty="0" smtClean="0"/>
              <a:t>„Vědci dokázali, že muži jsou vtipnější než ženy.“</a:t>
            </a:r>
            <a:endParaRPr lang="cs-CZ" dirty="0"/>
          </a:p>
        </p:txBody>
      </p:sp>
    </p:spTree>
    <p:extLst>
      <p:ext uri="{BB962C8B-B14F-4D97-AF65-F5344CB8AC3E}">
        <p14:creationId xmlns:p14="http://schemas.microsoft.com/office/powerpoint/2010/main" xmlns="" val="15194718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cs-CZ" dirty="0" smtClean="0"/>
              <a:t>Stereotyp</a:t>
            </a:r>
            <a:endParaRPr lang="cs-CZ" dirty="0"/>
          </a:p>
        </p:txBody>
      </p:sp>
      <p:sp>
        <p:nvSpPr>
          <p:cNvPr id="3" name="Zástupný symbol pro obsah 2"/>
          <p:cNvSpPr>
            <a:spLocks noGrp="1"/>
          </p:cNvSpPr>
          <p:nvPr>
            <p:ph idx="1"/>
          </p:nvPr>
        </p:nvSpPr>
        <p:spPr>
          <a:xfrm>
            <a:off x="457200" y="1052736"/>
            <a:ext cx="8229600" cy="5544616"/>
          </a:xfrm>
        </p:spPr>
        <p:txBody>
          <a:bodyPr>
            <a:normAutofit fontScale="92500" lnSpcReduction="20000"/>
          </a:bodyPr>
          <a:lstStyle/>
          <a:p>
            <a:pPr marL="137160" indent="0">
              <a:buNone/>
            </a:pPr>
            <a:r>
              <a:rPr lang="cs-CZ" dirty="0" smtClean="0"/>
              <a:t>Máme pocit, že některé vlastnosti jdou ruku v ruce s jinými vlastnostmi.</a:t>
            </a:r>
          </a:p>
          <a:p>
            <a:pPr marL="137160" indent="0">
              <a:buNone/>
            </a:pPr>
            <a:r>
              <a:rPr lang="cs-CZ" dirty="0" smtClean="0"/>
              <a:t>„Když se věci ve vzájemném vztahu mění (např. vzdělání a příjem, výška a hmotnost) říkáme o nich, že </a:t>
            </a:r>
            <a:r>
              <a:rPr lang="cs-CZ" b="1" dirty="0" smtClean="0"/>
              <a:t>korelují</a:t>
            </a:r>
            <a:r>
              <a:rPr lang="cs-CZ" dirty="0" smtClean="0"/>
              <a:t> či </a:t>
            </a:r>
            <a:r>
              <a:rPr lang="cs-CZ" dirty="0" err="1" smtClean="0"/>
              <a:t>kovariují</a:t>
            </a:r>
            <a:r>
              <a:rPr lang="cs-CZ" dirty="0" smtClean="0"/>
              <a:t>. Objevování takových </a:t>
            </a:r>
            <a:r>
              <a:rPr lang="cs-CZ" dirty="0" err="1" smtClean="0"/>
              <a:t>kovariací</a:t>
            </a:r>
            <a:r>
              <a:rPr lang="cs-CZ" dirty="0" smtClean="0"/>
              <a:t> je úkolem vědy a člověk jako intuitivní vědec, zabývající se lidským chováním, takové korelace vnímá (nebo si myslí, že vnímá) neustále.</a:t>
            </a:r>
          </a:p>
          <a:p>
            <a:pPr marL="137160" indent="0">
              <a:buNone/>
            </a:pPr>
            <a:r>
              <a:rPr lang="cs-CZ" dirty="0" smtClean="0"/>
              <a:t>Naše stereotypy jsou vlastně </a:t>
            </a:r>
            <a:r>
              <a:rPr lang="cs-CZ" dirty="0" err="1" smtClean="0"/>
              <a:t>miniteoriemi</a:t>
            </a:r>
            <a:r>
              <a:rPr lang="cs-CZ" dirty="0" smtClean="0"/>
              <a:t> </a:t>
            </a:r>
            <a:r>
              <a:rPr lang="cs-CZ" dirty="0" err="1" smtClean="0"/>
              <a:t>kovariace</a:t>
            </a:r>
            <a:r>
              <a:rPr lang="cs-CZ" dirty="0" smtClean="0"/>
              <a:t>: stereotyp extraverta, učitele, psychologa, fanouška fotbalu atd. jsou teoriemi toho, jak se jednotlivé rysy či vzorce chování vyskytují spolu s jinými určitými rysy a chováním.</a:t>
            </a:r>
          </a:p>
          <a:p>
            <a:pPr marL="137160" indent="0">
              <a:buNone/>
            </a:pPr>
            <a:r>
              <a:rPr lang="cs-CZ" dirty="0" smtClean="0"/>
              <a:t>Výzkumy ukazují, že si při tomto hledání </a:t>
            </a:r>
            <a:r>
              <a:rPr lang="cs-CZ" dirty="0" err="1" smtClean="0"/>
              <a:t>kovariací</a:t>
            </a:r>
            <a:r>
              <a:rPr lang="cs-CZ" dirty="0" smtClean="0"/>
              <a:t> </a:t>
            </a:r>
            <a:r>
              <a:rPr lang="cs-CZ" b="1" dirty="0" smtClean="0"/>
              <a:t>nepočínáme příliš dobře</a:t>
            </a:r>
            <a:r>
              <a:rPr lang="cs-CZ" dirty="0" smtClean="0"/>
              <a:t>. </a:t>
            </a:r>
            <a:r>
              <a:rPr lang="cs-CZ" dirty="0"/>
              <a:t>„ (Atkinson et al., 1995, s. </a:t>
            </a:r>
            <a:r>
              <a:rPr lang="cs-CZ" dirty="0" smtClean="0"/>
              <a:t>720)</a:t>
            </a:r>
          </a:p>
          <a:p>
            <a:pPr marL="137160" indent="0">
              <a:buNone/>
            </a:pPr>
            <a:endParaRPr lang="cs-CZ" dirty="0"/>
          </a:p>
        </p:txBody>
      </p:sp>
    </p:spTree>
    <p:extLst>
      <p:ext uri="{BB962C8B-B14F-4D97-AF65-F5344CB8AC3E}">
        <p14:creationId xmlns:p14="http://schemas.microsoft.com/office/powerpoint/2010/main" xmlns="" val="32034458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Nepočínáme si dobře</a:t>
            </a:r>
            <a:endParaRPr lang="cs-CZ" dirty="0"/>
          </a:p>
        </p:txBody>
      </p:sp>
      <p:sp>
        <p:nvSpPr>
          <p:cNvPr id="3" name="Zástupný symbol pro obsah 2"/>
          <p:cNvSpPr>
            <a:spLocks noGrp="1"/>
          </p:cNvSpPr>
          <p:nvPr>
            <p:ph idx="1"/>
          </p:nvPr>
        </p:nvSpPr>
        <p:spPr/>
        <p:txBody>
          <a:bodyPr>
            <a:normAutofit lnSpcReduction="10000"/>
          </a:bodyPr>
          <a:lstStyle/>
          <a:p>
            <a:pPr marL="137160" indent="0">
              <a:buNone/>
            </a:pPr>
            <a:r>
              <a:rPr lang="cs-CZ" dirty="0" smtClean="0"/>
              <a:t>Když nás naše schémata/teorie vedou k </a:t>
            </a:r>
            <a:r>
              <a:rPr lang="cs-CZ" dirty="0"/>
              <a:t>očekávání</a:t>
            </a:r>
            <a:r>
              <a:rPr lang="cs-CZ" dirty="0" smtClean="0"/>
              <a:t>, že dvě věci korelují, </a:t>
            </a:r>
            <a:r>
              <a:rPr lang="cs-CZ" b="1" dirty="0" smtClean="0"/>
              <a:t>nadhodnocujeme korelaci </a:t>
            </a:r>
            <a:r>
              <a:rPr lang="cs-CZ" dirty="0" smtClean="0"/>
              <a:t>mezi nimi, a dokonce vidíme iluzorní korelace tam, kde neexistují.</a:t>
            </a:r>
          </a:p>
          <a:p>
            <a:pPr marL="137160" indent="0">
              <a:buNone/>
            </a:pPr>
            <a:r>
              <a:rPr lang="cs-CZ" dirty="0" smtClean="0"/>
              <a:t>A když </a:t>
            </a:r>
            <a:r>
              <a:rPr lang="cs-CZ" b="1" dirty="0" smtClean="0"/>
              <a:t>nemáme</a:t>
            </a:r>
            <a:r>
              <a:rPr lang="cs-CZ" dirty="0" smtClean="0"/>
              <a:t> schéma/teorii, která by nás vedla k očekávání, že dvě věci korelují, korelaci podceňujeme, dokonce ji nejsme schopni objevit, přestože se v datech objevuje.</a:t>
            </a:r>
          </a:p>
          <a:p>
            <a:pPr marL="137160" indent="0">
              <a:buNone/>
            </a:pPr>
            <a:endParaRPr lang="cs-CZ" dirty="0"/>
          </a:p>
          <a:p>
            <a:pPr marL="137160" indent="0">
              <a:buNone/>
            </a:pPr>
            <a:r>
              <a:rPr lang="cs-CZ" dirty="0" smtClean="0"/>
              <a:t>Stereotypy přetrvávají, i když je empirická data nepodporují (grafologie?, </a:t>
            </a:r>
            <a:r>
              <a:rPr lang="cs-CZ" dirty="0" err="1"/>
              <a:t>b</a:t>
            </a:r>
            <a:r>
              <a:rPr lang="cs-CZ" dirty="0" err="1" smtClean="0"/>
              <a:t>arvologie</a:t>
            </a:r>
            <a:r>
              <a:rPr lang="cs-CZ" dirty="0" smtClean="0"/>
              <a:t>? Další?).</a:t>
            </a:r>
            <a:endParaRPr lang="cs-CZ" dirty="0"/>
          </a:p>
        </p:txBody>
      </p:sp>
    </p:spTree>
    <p:extLst>
      <p:ext uri="{BB962C8B-B14F-4D97-AF65-F5344CB8AC3E}">
        <p14:creationId xmlns:p14="http://schemas.microsoft.com/office/powerpoint/2010/main" xmlns="" val="3876161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a:t>Základní psychologické vědy jsou</a:t>
            </a:r>
            <a:r>
              <a:rPr lang="cs-CZ" dirty="0"/>
              <a:t>: </a:t>
            </a:r>
          </a:p>
          <a:p>
            <a:pPr>
              <a:buFont typeface="Wingdings" panose="05000000000000000000" pitchFamily="2" charset="2"/>
              <a:buChar char="§"/>
            </a:pPr>
            <a:r>
              <a:rPr lang="cs-CZ" dirty="0"/>
              <a:t>obecná psychologie</a:t>
            </a:r>
          </a:p>
          <a:p>
            <a:pPr>
              <a:buFont typeface="Wingdings" panose="05000000000000000000" pitchFamily="2" charset="2"/>
              <a:buChar char="§"/>
            </a:pPr>
            <a:r>
              <a:rPr lang="cs-CZ" dirty="0"/>
              <a:t>vývojová psychologie</a:t>
            </a:r>
          </a:p>
          <a:p>
            <a:pPr>
              <a:buFont typeface="Wingdings" panose="05000000000000000000" pitchFamily="2" charset="2"/>
              <a:buChar char="§"/>
            </a:pPr>
            <a:r>
              <a:rPr lang="cs-CZ" sz="3200" b="1" dirty="0"/>
              <a:t>sociální psychologie</a:t>
            </a:r>
          </a:p>
          <a:p>
            <a:pPr>
              <a:buFont typeface="Wingdings" panose="05000000000000000000" pitchFamily="2" charset="2"/>
              <a:buChar char="§"/>
            </a:pPr>
            <a:r>
              <a:rPr lang="cs-CZ" dirty="0"/>
              <a:t>psychologie osobnosti</a:t>
            </a:r>
          </a:p>
          <a:p>
            <a:pPr>
              <a:buFont typeface="Wingdings" panose="05000000000000000000" pitchFamily="2" charset="2"/>
              <a:buChar char="§"/>
            </a:pPr>
            <a:r>
              <a:rPr lang="cs-CZ" dirty="0"/>
              <a:t>kognitivní psychologie</a:t>
            </a:r>
          </a:p>
          <a:p>
            <a:pPr>
              <a:buFont typeface="Wingdings" panose="05000000000000000000" pitchFamily="2" charset="2"/>
              <a:buChar char="§"/>
            </a:pPr>
            <a:r>
              <a:rPr lang="cs-CZ" dirty="0"/>
              <a:t>patopsychologie</a:t>
            </a:r>
          </a:p>
          <a:p>
            <a:pPr>
              <a:buFont typeface="Wingdings" panose="05000000000000000000" pitchFamily="2" charset="2"/>
              <a:buChar char="§"/>
            </a:pPr>
            <a:r>
              <a:rPr lang="cs-CZ" dirty="0"/>
              <a:t>biologická psychologie</a:t>
            </a:r>
          </a:p>
          <a:p>
            <a:pPr marL="137160" indent="0">
              <a:buNone/>
            </a:pPr>
            <a:endParaRPr lang="cs-CZ" dirty="0"/>
          </a:p>
        </p:txBody>
      </p:sp>
    </p:spTree>
    <p:extLst>
      <p:ext uri="{BB962C8B-B14F-4D97-AF65-F5344CB8AC3E}">
        <p14:creationId xmlns:p14="http://schemas.microsoft.com/office/powerpoint/2010/main" xmlns="" val="13571969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cs-CZ" dirty="0" smtClean="0"/>
              <a:t>Stereotyp</a:t>
            </a:r>
            <a:endParaRPr lang="cs-CZ" dirty="0"/>
          </a:p>
        </p:txBody>
      </p:sp>
      <p:sp>
        <p:nvSpPr>
          <p:cNvPr id="3" name="Zástupný symbol pro obsah 2"/>
          <p:cNvSpPr>
            <a:spLocks noGrp="1"/>
          </p:cNvSpPr>
          <p:nvPr>
            <p:ph idx="1"/>
          </p:nvPr>
        </p:nvSpPr>
        <p:spPr>
          <a:xfrm>
            <a:off x="457200" y="1196752"/>
            <a:ext cx="8229600" cy="5112608"/>
          </a:xfrm>
        </p:spPr>
        <p:txBody>
          <a:bodyPr>
            <a:normAutofit fontScale="92500" lnSpcReduction="10000"/>
          </a:bodyPr>
          <a:lstStyle/>
          <a:p>
            <a:pPr marL="137160" indent="0">
              <a:buNone/>
            </a:pPr>
            <a:r>
              <a:rPr lang="cs-CZ" dirty="0" smtClean="0"/>
              <a:t>Pokud </a:t>
            </a:r>
            <a:r>
              <a:rPr lang="cs-CZ" dirty="0"/>
              <a:t>je jednou osoba identifikována jako patřící k jisté </a:t>
            </a:r>
            <a:r>
              <a:rPr lang="cs-CZ" dirty="0" smtClean="0"/>
              <a:t>skupině (metalista, fanoušek fotbalu, žena v domácnosti, příslušník etnické menšiny atd.), </a:t>
            </a:r>
            <a:r>
              <a:rPr lang="cs-CZ" dirty="0"/>
              <a:t>automaticky</a:t>
            </a:r>
            <a:r>
              <a:rPr lang="cs-CZ" dirty="0" smtClean="0"/>
              <a:t>, prostřednictvím stereotypu skupinového členství, </a:t>
            </a:r>
            <a:r>
              <a:rPr lang="cs-CZ" dirty="0"/>
              <a:t>jí bývají přisuzovány všechny </a:t>
            </a:r>
            <a:r>
              <a:rPr lang="cs-CZ" dirty="0" smtClean="0"/>
              <a:t>stereotypní vlastnosti </a:t>
            </a:r>
            <a:r>
              <a:rPr lang="cs-CZ" dirty="0"/>
              <a:t>této skupiny a aktivizuje se tak i </a:t>
            </a:r>
            <a:r>
              <a:rPr lang="cs-CZ" dirty="0" smtClean="0"/>
              <a:t>předsudek. </a:t>
            </a:r>
          </a:p>
          <a:p>
            <a:pPr marL="137160" indent="0">
              <a:buNone/>
            </a:pPr>
            <a:r>
              <a:rPr lang="cs-CZ" dirty="0" smtClean="0"/>
              <a:t>Předsudek (druh postoje) má t</a:t>
            </a:r>
            <a:r>
              <a:rPr lang="cs-CZ" dirty="0"/>
              <a:t>ři </a:t>
            </a:r>
            <a:r>
              <a:rPr lang="cs-CZ" dirty="0" smtClean="0"/>
              <a:t>složky: kognitivní</a:t>
            </a:r>
            <a:r>
              <a:rPr lang="cs-CZ" dirty="0"/>
              <a:t>, emocionální i </a:t>
            </a:r>
            <a:r>
              <a:rPr lang="cs-CZ" dirty="0" smtClean="0"/>
              <a:t>konativní.</a:t>
            </a:r>
          </a:p>
          <a:p>
            <a:pPr marL="137160" indent="0">
              <a:buNone/>
            </a:pPr>
            <a:r>
              <a:rPr lang="cs-CZ" dirty="0" smtClean="0"/>
              <a:t>Stereotypy jsou jak negativní, tak pozitivní.</a:t>
            </a:r>
          </a:p>
          <a:p>
            <a:pPr marL="137160" indent="0">
              <a:buNone/>
            </a:pPr>
            <a:r>
              <a:rPr lang="cs-CZ" dirty="0" smtClean="0"/>
              <a:t>Jsou: </a:t>
            </a:r>
            <a:r>
              <a:rPr lang="cs-CZ" dirty="0" err="1"/>
              <a:t>a</a:t>
            </a:r>
            <a:r>
              <a:rPr lang="cs-CZ" dirty="0" err="1" smtClean="0"/>
              <a:t>utostereotypy</a:t>
            </a:r>
            <a:r>
              <a:rPr lang="cs-CZ" dirty="0" smtClean="0"/>
              <a:t> (my) a </a:t>
            </a:r>
            <a:r>
              <a:rPr lang="cs-CZ" dirty="0" err="1" smtClean="0"/>
              <a:t>heterostereotypy</a:t>
            </a:r>
            <a:r>
              <a:rPr lang="cs-CZ" dirty="0" smtClean="0"/>
              <a:t> (oni).</a:t>
            </a:r>
          </a:p>
          <a:p>
            <a:pPr marL="137160" indent="0">
              <a:buNone/>
            </a:pPr>
            <a:r>
              <a:rPr lang="cs-CZ" dirty="0" smtClean="0"/>
              <a:t>Výzkum </a:t>
            </a:r>
            <a:r>
              <a:rPr lang="cs-CZ" dirty="0" err="1" smtClean="0"/>
              <a:t>heterostereotypů</a:t>
            </a:r>
            <a:r>
              <a:rPr lang="cs-CZ" dirty="0" smtClean="0"/>
              <a:t>.</a:t>
            </a:r>
            <a:endParaRPr lang="cs-CZ" dirty="0"/>
          </a:p>
        </p:txBody>
      </p:sp>
    </p:spTree>
    <p:extLst>
      <p:ext uri="{BB962C8B-B14F-4D97-AF65-F5344CB8AC3E}">
        <p14:creationId xmlns:p14="http://schemas.microsoft.com/office/powerpoint/2010/main" xmlns="" val="20384183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Sebenaplňující se stereotypy</a:t>
            </a:r>
            <a:endParaRPr lang="cs-CZ" dirty="0"/>
          </a:p>
        </p:txBody>
      </p:sp>
      <p:sp>
        <p:nvSpPr>
          <p:cNvPr id="3" name="Zástupný symbol pro obsah 2"/>
          <p:cNvSpPr>
            <a:spLocks noGrp="1"/>
          </p:cNvSpPr>
          <p:nvPr>
            <p:ph idx="1"/>
          </p:nvPr>
        </p:nvSpPr>
        <p:spPr>
          <a:xfrm>
            <a:off x="457200" y="1600200"/>
            <a:ext cx="8229600" cy="5069160"/>
          </a:xfrm>
        </p:spPr>
        <p:txBody>
          <a:bodyPr>
            <a:normAutofit fontScale="92500"/>
          </a:bodyPr>
          <a:lstStyle/>
          <a:p>
            <a:pPr marL="137160" indent="0">
              <a:buNone/>
            </a:pPr>
            <a:r>
              <a:rPr lang="cs-CZ" dirty="0" smtClean="0"/>
              <a:t>Naše schémata neovlivňují pouze naše vnímání a myšlení, ale také naše chování a sociální interakce.</a:t>
            </a:r>
          </a:p>
          <a:p>
            <a:pPr marL="137160" indent="0">
              <a:buNone/>
            </a:pPr>
            <a:r>
              <a:rPr lang="cs-CZ" dirty="0" smtClean="0"/>
              <a:t>Specifické chování k druhým (např. nepřátelství) vyvolává jejich stereotypní chování (horší výsledky v pohovoru) a potvrzuje tak náš původní stereotyp. </a:t>
            </a:r>
          </a:p>
          <a:p>
            <a:pPr marL="137160" indent="0">
              <a:buNone/>
            </a:pPr>
            <a:endParaRPr lang="cs-CZ" dirty="0" smtClean="0"/>
          </a:p>
          <a:p>
            <a:pPr marL="137160" indent="0">
              <a:buNone/>
            </a:pPr>
            <a:r>
              <a:rPr lang="cs-CZ" dirty="0" smtClean="0"/>
              <a:t>Pozitivní i negativní zpětná vazba a její dopad na motivaci...</a:t>
            </a:r>
          </a:p>
          <a:p>
            <a:pPr marL="137160" indent="0">
              <a:buNone/>
            </a:pPr>
            <a:endParaRPr lang="cs-CZ" dirty="0" smtClean="0"/>
          </a:p>
          <a:p>
            <a:pPr marL="137160" indent="0">
              <a:buNone/>
            </a:pPr>
            <a:r>
              <a:rPr lang="cs-CZ" dirty="0" smtClean="0"/>
              <a:t>Příklady?</a:t>
            </a:r>
          </a:p>
        </p:txBody>
      </p:sp>
    </p:spTree>
    <p:extLst>
      <p:ext uri="{BB962C8B-B14F-4D97-AF65-F5344CB8AC3E}">
        <p14:creationId xmlns:p14="http://schemas.microsoft.com/office/powerpoint/2010/main" xmlns="" val="3573970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Efekt prvního dojmu (primárnosti)</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Jeden z prvních výzkumů této problematiky </a:t>
            </a:r>
            <a:r>
              <a:rPr lang="cs-CZ" dirty="0" smtClean="0"/>
              <a:t>provedl  </a:t>
            </a:r>
            <a:r>
              <a:rPr lang="cs-CZ" dirty="0">
                <a:solidFill>
                  <a:srgbClr val="FFC000"/>
                </a:solidFill>
              </a:rPr>
              <a:t>S.</a:t>
            </a:r>
            <a:r>
              <a:rPr lang="cs-CZ" dirty="0"/>
              <a:t> </a:t>
            </a:r>
            <a:r>
              <a:rPr lang="cs-CZ" dirty="0" err="1" smtClean="0">
                <a:solidFill>
                  <a:srgbClr val="FFC000"/>
                </a:solidFill>
              </a:rPr>
              <a:t>Asch</a:t>
            </a:r>
            <a:r>
              <a:rPr lang="cs-CZ" dirty="0" smtClean="0">
                <a:solidFill>
                  <a:srgbClr val="FFC000"/>
                </a:solidFill>
              </a:rPr>
              <a:t> </a:t>
            </a:r>
            <a:r>
              <a:rPr lang="cs-CZ" dirty="0"/>
              <a:t>již v roce 1946. Zjistil, že způsob, jakým budeme na danou osobu či věc pohlížet a jak ji budeme hodnotit, </a:t>
            </a:r>
            <a:r>
              <a:rPr lang="cs-CZ" dirty="0">
                <a:solidFill>
                  <a:srgbClr val="FFC000"/>
                </a:solidFill>
              </a:rPr>
              <a:t>záleží na pořadí</a:t>
            </a:r>
            <a:r>
              <a:rPr lang="cs-CZ" dirty="0"/>
              <a:t>, v jakém se dozvíme jednotlivé údaje. První dojem </a:t>
            </a:r>
            <a:r>
              <a:rPr lang="cs-CZ" dirty="0" smtClean="0"/>
              <a:t>(</a:t>
            </a:r>
            <a:r>
              <a:rPr lang="cs-CZ" dirty="0" err="1" smtClean="0"/>
              <a:t>priming</a:t>
            </a:r>
            <a:r>
              <a:rPr lang="cs-CZ" dirty="0" smtClean="0"/>
              <a:t>?) má </a:t>
            </a:r>
            <a:r>
              <a:rPr lang="cs-CZ" dirty="0"/>
              <a:t>tak zásadní postavení, protože předurčuje způsob vnímání všech následujících </a:t>
            </a:r>
            <a:r>
              <a:rPr lang="cs-CZ" dirty="0" smtClean="0"/>
              <a:t>informací (srov. způsob podávání zpětné vazby). </a:t>
            </a:r>
            <a:r>
              <a:rPr lang="cs-CZ" dirty="0"/>
              <a:t>Člověk, který uvede své představení slovy „omlouvám se, dnes jsem se nestihl dobře připravit“ způsobí větší citlivost posluchačů na případné chyby a nedostatky, a publikum si všimne i věcí, které by si normálně nevšimlo nebo je interpretovalo jinak</a:t>
            </a:r>
            <a:r>
              <a:rPr lang="cs-CZ" dirty="0" smtClean="0"/>
              <a:t>.</a:t>
            </a:r>
          </a:p>
          <a:p>
            <a:r>
              <a:rPr lang="cs-CZ" dirty="0" smtClean="0"/>
              <a:t>Srov. vnímání žáků, vnímání výkonu žáků…</a:t>
            </a:r>
            <a:endParaRPr lang="cs-CZ" dirty="0"/>
          </a:p>
        </p:txBody>
      </p:sp>
    </p:spTree>
    <p:extLst>
      <p:ext uri="{BB962C8B-B14F-4D97-AF65-F5344CB8AC3E}">
        <p14:creationId xmlns:p14="http://schemas.microsoft.com/office/powerpoint/2010/main" xmlns="" val="14960482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Haló efekt</a:t>
            </a:r>
            <a:endParaRPr lang="cs-CZ" dirty="0"/>
          </a:p>
        </p:txBody>
      </p:sp>
      <p:sp>
        <p:nvSpPr>
          <p:cNvPr id="3" name="Zástupný symbol pro obsah 2"/>
          <p:cNvSpPr>
            <a:spLocks noGrp="1"/>
          </p:cNvSpPr>
          <p:nvPr>
            <p:ph idx="1"/>
          </p:nvPr>
        </p:nvSpPr>
        <p:spPr/>
        <p:txBody>
          <a:bodyPr/>
          <a:lstStyle/>
          <a:p>
            <a:pPr marL="137160" indent="0">
              <a:buNone/>
            </a:pPr>
            <a:r>
              <a:rPr lang="cs-CZ" dirty="0"/>
              <a:t>Některé charakteristiky jsou pro pozorovatele  důležité bez ohledu na pořadí prezentace. </a:t>
            </a:r>
            <a:r>
              <a:rPr lang="cs-CZ" dirty="0" smtClean="0"/>
              <a:t>Základním </a:t>
            </a:r>
            <a:r>
              <a:rPr lang="cs-CZ" dirty="0"/>
              <a:t>stavebním kamenem </a:t>
            </a:r>
            <a:r>
              <a:rPr lang="cs-CZ" dirty="0" smtClean="0"/>
              <a:t>haló </a:t>
            </a:r>
            <a:r>
              <a:rPr lang="cs-CZ" dirty="0"/>
              <a:t>efektu </a:t>
            </a:r>
            <a:r>
              <a:rPr lang="cs-CZ" dirty="0" smtClean="0"/>
              <a:t>je nějaká centrální </a:t>
            </a:r>
            <a:r>
              <a:rPr lang="cs-CZ" dirty="0"/>
              <a:t>vlastnost </a:t>
            </a:r>
            <a:r>
              <a:rPr lang="cs-CZ" dirty="0" smtClean="0"/>
              <a:t>pozorovaného </a:t>
            </a:r>
            <a:r>
              <a:rPr lang="cs-CZ" dirty="0"/>
              <a:t>(vztah </a:t>
            </a:r>
            <a:r>
              <a:rPr lang="cs-CZ" dirty="0" smtClean="0"/>
              <a:t>ke zvířatům, k fotbalu, </a:t>
            </a:r>
            <a:r>
              <a:rPr lang="cs-CZ" dirty="0"/>
              <a:t>politický názor</a:t>
            </a:r>
            <a:r>
              <a:rPr lang="cs-CZ" dirty="0" smtClean="0"/>
              <a:t>, užívání nějakého artefaktu </a:t>
            </a:r>
            <a:r>
              <a:rPr lang="cs-CZ" dirty="0"/>
              <a:t>apod</a:t>
            </a:r>
            <a:r>
              <a:rPr lang="cs-CZ" dirty="0" smtClean="0"/>
              <a:t>.).</a:t>
            </a:r>
            <a:endParaRPr lang="cs-CZ" dirty="0"/>
          </a:p>
        </p:txBody>
      </p:sp>
    </p:spTree>
    <p:extLst>
      <p:ext uri="{BB962C8B-B14F-4D97-AF65-F5344CB8AC3E}">
        <p14:creationId xmlns:p14="http://schemas.microsoft.com/office/powerpoint/2010/main" xmlns="" val="37305175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Efekt novosti</a:t>
            </a:r>
            <a:endParaRPr lang="cs-CZ" dirty="0"/>
          </a:p>
        </p:txBody>
      </p:sp>
      <p:sp>
        <p:nvSpPr>
          <p:cNvPr id="3" name="Zástupný symbol pro obsah 2"/>
          <p:cNvSpPr>
            <a:spLocks noGrp="1"/>
          </p:cNvSpPr>
          <p:nvPr>
            <p:ph idx="1"/>
          </p:nvPr>
        </p:nvSpPr>
        <p:spPr>
          <a:xfrm>
            <a:off x="457200" y="1600200"/>
            <a:ext cx="8229600" cy="1252736"/>
          </a:xfrm>
        </p:spPr>
        <p:txBody>
          <a:bodyPr>
            <a:normAutofit lnSpcReduction="10000"/>
          </a:bodyPr>
          <a:lstStyle/>
          <a:p>
            <a:pPr marL="137160" indent="0">
              <a:buNone/>
            </a:pPr>
            <a:r>
              <a:rPr lang="cs-CZ" dirty="0" smtClean="0"/>
              <a:t>Novým informacím (resp. Poslednímu dojmu) o jedinci přikládáme větší váhu a dle toho si o něm přetváříme dojem.</a:t>
            </a:r>
            <a:endParaRPr lang="cs-CZ" dirty="0"/>
          </a:p>
        </p:txBody>
      </p:sp>
      <p:sp>
        <p:nvSpPr>
          <p:cNvPr id="4" name="Nadpis 1"/>
          <p:cNvSpPr txBox="1">
            <a:spLocks/>
          </p:cNvSpPr>
          <p:nvPr/>
        </p:nvSpPr>
        <p:spPr>
          <a:xfrm>
            <a:off x="592450" y="2708920"/>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cs-CZ" dirty="0" smtClean="0"/>
              <a:t>Projekce</a:t>
            </a:r>
            <a:endParaRPr lang="cs-CZ" dirty="0"/>
          </a:p>
        </p:txBody>
      </p:sp>
      <p:sp>
        <p:nvSpPr>
          <p:cNvPr id="5" name="Zástupný symbol pro obsah 2"/>
          <p:cNvSpPr txBox="1">
            <a:spLocks/>
          </p:cNvSpPr>
          <p:nvPr/>
        </p:nvSpPr>
        <p:spPr>
          <a:xfrm>
            <a:off x="621040" y="3855730"/>
            <a:ext cx="8229600" cy="2669614"/>
          </a:xfrm>
          <a:prstGeom prst="rect">
            <a:avLst/>
          </a:prstGeom>
        </p:spPr>
        <p:txBody>
          <a:bodyPr vert="horz">
            <a:normAutofit fontScale="92500" lnSpcReduction="20000"/>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pPr marL="137160" indent="0">
              <a:buFont typeface="Wingdings 2"/>
              <a:buNone/>
            </a:pPr>
            <a:r>
              <a:rPr lang="cs-CZ" dirty="0" smtClean="0"/>
              <a:t>Příčiny jednání druhých máme tendenci odvozovat podle svých vlastních motivů k jednání. Existují pozitivní a negativní projekce. Ne vždy musíme být nositeli </a:t>
            </a:r>
            <a:r>
              <a:rPr lang="cs-CZ" dirty="0" err="1" smtClean="0"/>
              <a:t>projikovaných</a:t>
            </a:r>
            <a:r>
              <a:rPr lang="cs-CZ" dirty="0" smtClean="0"/>
              <a:t> vlastností, ale často tomu tak bývá. Osoby, které nekriticky obdivujeme, ověnčujeme pozitivními projekcemi. Osoby, které nesnášíme, často ověnčujeme negativními projekcemi.</a:t>
            </a:r>
            <a:endParaRPr lang="cs-CZ" dirty="0"/>
          </a:p>
        </p:txBody>
      </p:sp>
    </p:spTree>
    <p:extLst>
      <p:ext uri="{BB962C8B-B14F-4D97-AF65-F5344CB8AC3E}">
        <p14:creationId xmlns:p14="http://schemas.microsoft.com/office/powerpoint/2010/main" xmlns="" val="25864457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3501008"/>
            <a:ext cx="8229600" cy="792088"/>
          </a:xfrm>
        </p:spPr>
        <p:txBody>
          <a:bodyPr>
            <a:normAutofit/>
          </a:bodyPr>
          <a:lstStyle/>
          <a:p>
            <a:r>
              <a:rPr lang="cs-CZ" dirty="0" smtClean="0"/>
              <a:t>Efekt shovívavosti</a:t>
            </a:r>
            <a:endParaRPr lang="cs-CZ" dirty="0"/>
          </a:p>
        </p:txBody>
      </p:sp>
      <p:sp>
        <p:nvSpPr>
          <p:cNvPr id="3" name="Zástupný symbol pro obsah 2"/>
          <p:cNvSpPr>
            <a:spLocks noGrp="1"/>
          </p:cNvSpPr>
          <p:nvPr>
            <p:ph idx="1"/>
          </p:nvPr>
        </p:nvSpPr>
        <p:spPr>
          <a:xfrm>
            <a:off x="395536" y="1196752"/>
            <a:ext cx="8229600" cy="2404864"/>
          </a:xfrm>
        </p:spPr>
        <p:txBody>
          <a:bodyPr/>
          <a:lstStyle/>
          <a:p>
            <a:pPr>
              <a:buNone/>
            </a:pPr>
            <a:r>
              <a:rPr lang="cs-CZ" dirty="0" smtClean="0"/>
              <a:t>časová nebo prostorová blízkost dějů či osob vede k tomu, že jsou posuzovány podobně (jsou asociovány spolu a následně s určitým jevem). Blízké snadno označíme za stejné (významově či obsahově).</a:t>
            </a:r>
            <a:endParaRPr lang="cs-CZ" dirty="0"/>
          </a:p>
        </p:txBody>
      </p:sp>
      <p:sp>
        <p:nvSpPr>
          <p:cNvPr id="4" name="Zástupný symbol pro obsah 2"/>
          <p:cNvSpPr txBox="1">
            <a:spLocks/>
          </p:cNvSpPr>
          <p:nvPr/>
        </p:nvSpPr>
        <p:spPr>
          <a:xfrm>
            <a:off x="611560" y="4437112"/>
            <a:ext cx="8229600" cy="2044824"/>
          </a:xfrm>
          <a:prstGeom prst="rect">
            <a:avLst/>
          </a:prstGeom>
        </p:spPr>
        <p:txBody>
          <a:bodyPr vert="horz">
            <a:normAutofit fontScale="77500" lnSpcReduction="20000"/>
          </a:bodyPr>
          <a:lstStyle/>
          <a:p>
            <a:pPr marL="548640" lvl="0" indent="-411480">
              <a:spcBef>
                <a:spcPct val="20000"/>
              </a:spcBef>
              <a:buClr>
                <a:schemeClr val="tx1">
                  <a:shade val="95000"/>
                </a:schemeClr>
              </a:buClr>
              <a:buSzPct val="65000"/>
            </a:pPr>
            <a:r>
              <a:rPr lang="cs-CZ" sz="2800" dirty="0" smtClean="0"/>
              <a:t> (popř. chyba mírnosti) + efekt přísnosti; takto je označována tendence hodnotit rozdílně lidi, ke kterým má pozorovatel kladný vztah, a lidi, k nimž má již (třeba i na základě zkušenosti) výhrady nebo zřetelně negativní postoj. Nejde nutně o záměrné "nadržování", jde opět o chybu způsobenou spíše nedostatečným náhledem takové tendence.</a:t>
            </a:r>
            <a:endParaRPr kumimoji="0" lang="cs-CZ"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Nadpis 1"/>
          <p:cNvSpPr txBox="1">
            <a:spLocks/>
          </p:cNvSpPr>
          <p:nvPr/>
        </p:nvSpPr>
        <p:spPr>
          <a:xfrm>
            <a:off x="609600" y="427038"/>
            <a:ext cx="8229600" cy="850106"/>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cs-CZ" sz="4100" b="1" i="0" u="none" strike="noStrike" kern="1200" cap="none" spc="0" normalizeH="0" baseline="0" noProof="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Chyba blízkosti</a:t>
            </a:r>
            <a:endParaRPr kumimoji="0" lang="cs-CZ" sz="41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Tree>
    <p:extLst>
      <p:ext uri="{BB962C8B-B14F-4D97-AF65-F5344CB8AC3E}">
        <p14:creationId xmlns:p14="http://schemas.microsoft.com/office/powerpoint/2010/main" xmlns="" val="12245655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Zjednodušování/banalizace</a:t>
            </a:r>
            <a:endParaRPr lang="cs-CZ" dirty="0"/>
          </a:p>
        </p:txBody>
      </p:sp>
      <p:sp>
        <p:nvSpPr>
          <p:cNvPr id="3" name="Zástupný symbol pro obsah 2"/>
          <p:cNvSpPr>
            <a:spLocks noGrp="1"/>
          </p:cNvSpPr>
          <p:nvPr>
            <p:ph idx="1"/>
          </p:nvPr>
        </p:nvSpPr>
        <p:spPr>
          <a:xfrm>
            <a:off x="467544" y="1340768"/>
            <a:ext cx="8229600" cy="1972816"/>
          </a:xfrm>
        </p:spPr>
        <p:txBody>
          <a:bodyPr>
            <a:normAutofit/>
          </a:bodyPr>
          <a:lstStyle/>
          <a:p>
            <a:pPr>
              <a:buNone/>
            </a:pPr>
            <a:r>
              <a:rPr lang="cs-CZ" dirty="0" smtClean="0"/>
              <a:t> Zjednodušování určitých poznatků, principů, zásad, jevů, cílů skupin apod. Je důsledkem především povrchního myšlení a nedostatečného zvažování.</a:t>
            </a:r>
          </a:p>
          <a:p>
            <a:pPr>
              <a:buNone/>
            </a:pPr>
            <a:endParaRPr lang="cs-CZ" dirty="0" smtClean="0"/>
          </a:p>
        </p:txBody>
      </p:sp>
      <p:sp>
        <p:nvSpPr>
          <p:cNvPr id="4" name="Zástupný symbol pro obsah 2"/>
          <p:cNvSpPr txBox="1">
            <a:spLocks/>
          </p:cNvSpPr>
          <p:nvPr/>
        </p:nvSpPr>
        <p:spPr>
          <a:xfrm>
            <a:off x="539552" y="4653136"/>
            <a:ext cx="8229600" cy="1972816"/>
          </a:xfrm>
          <a:prstGeom prst="rect">
            <a:avLst/>
          </a:prstGeom>
        </p:spPr>
        <p:txBody>
          <a:bodyPr vert="horz">
            <a:normAutofit/>
          </a:bodyPr>
          <a:lstStyle/>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cs-CZ" sz="2800" b="0" i="0" u="none" strike="noStrike" kern="1200" cap="none" spc="0" normalizeH="0" baseline="0" noProof="0" dirty="0" smtClean="0">
                <a:ln>
                  <a:noFill/>
                </a:ln>
                <a:solidFill>
                  <a:schemeClr val="tx1"/>
                </a:solidFill>
                <a:effectLst/>
                <a:uLnTx/>
                <a:uFillTx/>
                <a:latin typeface="+mn-lt"/>
                <a:ea typeface="+mn-ea"/>
                <a:cs typeface="+mn-cs"/>
              </a:rPr>
              <a:t> </a:t>
            </a:r>
            <a:endParaRPr kumimoji="0" lang="cs-CZ"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Nadpis 1"/>
          <p:cNvSpPr txBox="1">
            <a:spLocks/>
          </p:cNvSpPr>
          <p:nvPr/>
        </p:nvSpPr>
        <p:spPr>
          <a:xfrm>
            <a:off x="611560" y="3212976"/>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cs-CZ" sz="41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
        <p:nvSpPr>
          <p:cNvPr id="6" name="Nadpis 1"/>
          <p:cNvSpPr txBox="1">
            <a:spLocks/>
          </p:cNvSpPr>
          <p:nvPr/>
        </p:nvSpPr>
        <p:spPr>
          <a:xfrm>
            <a:off x="395536" y="3573016"/>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pPr lvl="0" algn="ctr">
              <a:spcBef>
                <a:spcPct val="0"/>
              </a:spcBef>
            </a:pPr>
            <a:r>
              <a:rPr lang="cs-CZ" sz="41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Implicitní teorie osobnosti</a:t>
            </a:r>
          </a:p>
        </p:txBody>
      </p:sp>
      <p:sp>
        <p:nvSpPr>
          <p:cNvPr id="7" name="Zástupný symbol pro obsah 2"/>
          <p:cNvSpPr txBox="1">
            <a:spLocks/>
          </p:cNvSpPr>
          <p:nvPr/>
        </p:nvSpPr>
        <p:spPr>
          <a:xfrm>
            <a:off x="539552" y="4581128"/>
            <a:ext cx="8229600" cy="1972816"/>
          </a:xfrm>
          <a:prstGeom prst="rect">
            <a:avLst/>
          </a:prstGeom>
        </p:spPr>
        <p:txBody>
          <a:bodyPr vert="horz">
            <a:normAutofit/>
          </a:bodyPr>
          <a:lstStyle/>
          <a:p>
            <a:pPr marL="548640" marR="0" lvl="0" indent="-411480"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r>
              <a:rPr kumimoji="0" lang="cs-CZ" sz="2800" b="0" i="0" u="none" strike="noStrike" kern="1200" cap="none" spc="0" normalizeH="0" baseline="0" noProof="0" dirty="0" smtClean="0">
                <a:ln>
                  <a:noFill/>
                </a:ln>
                <a:solidFill>
                  <a:schemeClr val="tx1"/>
                </a:solidFill>
                <a:effectLst/>
                <a:uLnTx/>
                <a:uFillTx/>
                <a:latin typeface="+mn-lt"/>
                <a:ea typeface="+mn-ea"/>
                <a:cs typeface="+mn-cs"/>
              </a:rPr>
              <a:t> Tvoří se v raném věku. Jedná se o</a:t>
            </a:r>
            <a:r>
              <a:rPr kumimoji="0" lang="cs-CZ" sz="2800" b="0" i="0" u="none" strike="noStrike" kern="1200" cap="none" spc="0" normalizeH="0" noProof="0" dirty="0" smtClean="0">
                <a:ln>
                  <a:noFill/>
                </a:ln>
                <a:solidFill>
                  <a:schemeClr val="tx1"/>
                </a:solidFill>
                <a:effectLst/>
                <a:uLnTx/>
                <a:uFillTx/>
                <a:latin typeface="+mn-lt"/>
                <a:ea typeface="+mn-ea"/>
                <a:cs typeface="+mn-cs"/>
              </a:rPr>
              <a:t> soubor „pravidel“ toho, jak jednotlivé vlastnosti jdou ruku v ruce s jinými osobnostními vlastnostmi.</a:t>
            </a:r>
            <a:endParaRPr kumimoji="0" lang="cs-CZ" sz="2800" b="0" i="0" u="none" strike="noStrike" kern="1200" cap="none" spc="0" normalizeH="0" baseline="0" noProof="0" dirty="0" smtClean="0">
              <a:ln>
                <a:noFill/>
              </a:ln>
              <a:solidFill>
                <a:schemeClr val="tx1"/>
              </a:solidFill>
              <a:effectLst/>
              <a:uLnTx/>
              <a:uFillTx/>
              <a:latin typeface="+mn-lt"/>
              <a:ea typeface="+mn-ea"/>
              <a:cs typeface="+mn-cs"/>
            </a:endParaRPr>
          </a:p>
          <a:p>
            <a:pPr marL="548640" marR="0" lvl="0" indent="-411480" algn="l" defTabSz="914400" rtl="0" eaLnBrk="1" fontAlgn="auto" latinLnBrk="0" hangingPunct="1">
              <a:lnSpc>
                <a:spcPct val="100000"/>
              </a:lnSpc>
              <a:spcBef>
                <a:spcPct val="20000"/>
              </a:spcBef>
              <a:spcAft>
                <a:spcPts val="0"/>
              </a:spcAft>
              <a:buClr>
                <a:schemeClr val="tx1">
                  <a:shade val="95000"/>
                </a:schemeClr>
              </a:buClr>
              <a:buSzPct val="65000"/>
              <a:buFont typeface="Wingdings 2"/>
              <a:buNone/>
              <a:tabLst/>
              <a:defRPr/>
            </a:pPr>
            <a:endParaRPr kumimoji="0" lang="cs-CZ" sz="28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6356340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Postoje</a:t>
            </a:r>
            <a:endParaRPr lang="cs-CZ" dirty="0"/>
          </a:p>
        </p:txBody>
      </p:sp>
      <p:sp>
        <p:nvSpPr>
          <p:cNvPr id="3" name="Zástupný symbol pro obsah 2"/>
          <p:cNvSpPr>
            <a:spLocks noGrp="1"/>
          </p:cNvSpPr>
          <p:nvPr>
            <p:ph idx="1"/>
          </p:nvPr>
        </p:nvSpPr>
        <p:spPr/>
        <p:txBody>
          <a:bodyPr/>
          <a:lstStyle/>
          <a:p>
            <a:pPr marL="137160" indent="0">
              <a:buNone/>
            </a:pPr>
            <a:r>
              <a:rPr lang="cs-CZ" dirty="0" smtClean="0"/>
              <a:t>= důležitý pojem sociální psychologie</a:t>
            </a:r>
          </a:p>
          <a:p>
            <a:pPr marL="137160" indent="0">
              <a:buNone/>
            </a:pPr>
            <a:r>
              <a:rPr lang="cs-CZ" dirty="0" smtClean="0"/>
              <a:t>Postojem rozumíme sympatii či nesympatii k objektům, osobám, skupinám, situacím či jiným identifikovatelných stránkám prostředí (včetně abstraktních idejí).</a:t>
            </a:r>
          </a:p>
          <a:p>
            <a:pPr marL="137160" indent="0">
              <a:buNone/>
            </a:pPr>
            <a:r>
              <a:rPr lang="cs-CZ" dirty="0" smtClean="0"/>
              <a:t>„Mám rád jablka.“ „Nemám rád vulgární řeči.“</a:t>
            </a:r>
          </a:p>
          <a:p>
            <a:pPr marL="137160" indent="0">
              <a:buNone/>
            </a:pPr>
            <a:r>
              <a:rPr lang="cs-CZ" dirty="0" smtClean="0"/>
              <a:t>Ale i když postoje vyjadřují emoce/pocity, jsou často spojeny s </a:t>
            </a:r>
            <a:r>
              <a:rPr lang="cs-CZ" b="1" dirty="0" smtClean="0"/>
              <a:t>kognitivními strukturami </a:t>
            </a:r>
            <a:r>
              <a:rPr lang="cs-CZ" dirty="0" smtClean="0"/>
              <a:t>(přesvědčením). „Jablka obsahují vitamíny.“ „Vulgarismy jsou spojeny s nízkou mravností.“</a:t>
            </a:r>
          </a:p>
          <a:p>
            <a:pPr marL="137160" indent="0">
              <a:buNone/>
            </a:pPr>
            <a:endParaRPr lang="cs-CZ" dirty="0"/>
          </a:p>
        </p:txBody>
      </p:sp>
    </p:spTree>
    <p:extLst>
      <p:ext uri="{BB962C8B-B14F-4D97-AF65-F5344CB8AC3E}">
        <p14:creationId xmlns:p14="http://schemas.microsoft.com/office/powerpoint/2010/main" xmlns="" val="261922049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Atribuce</a:t>
            </a:r>
            <a:endParaRPr lang="cs-CZ" dirty="0"/>
          </a:p>
        </p:txBody>
      </p:sp>
      <p:sp>
        <p:nvSpPr>
          <p:cNvPr id="3" name="Zástupný symbol pro obsah 2"/>
          <p:cNvSpPr>
            <a:spLocks noGrp="1"/>
          </p:cNvSpPr>
          <p:nvPr>
            <p:ph idx="1"/>
          </p:nvPr>
        </p:nvSpPr>
        <p:spPr/>
        <p:txBody>
          <a:bodyPr/>
          <a:lstStyle/>
          <a:p>
            <a:pPr marL="137160" indent="0">
              <a:buNone/>
            </a:pPr>
            <a:r>
              <a:rPr lang="cs-CZ" dirty="0" smtClean="0"/>
              <a:t>Atribuce je proces, na jehož základě si vytváříme dojem o tom, proč se lidé chovají tak, jak se chovají (nejen </a:t>
            </a:r>
            <a:r>
              <a:rPr lang="cs-CZ" dirty="0"/>
              <a:t>lidé). </a:t>
            </a:r>
            <a:r>
              <a:rPr lang="cs-CZ" b="1" dirty="0"/>
              <a:t>F</a:t>
            </a:r>
            <a:r>
              <a:rPr lang="cs-CZ" b="1" dirty="0" smtClean="0"/>
              <a:t>. </a:t>
            </a:r>
            <a:r>
              <a:rPr lang="cs-CZ" b="1" dirty="0" err="1" smtClean="0"/>
              <a:t>Heider</a:t>
            </a:r>
            <a:r>
              <a:rPr lang="cs-CZ" dirty="0" smtClean="0"/>
              <a:t> </a:t>
            </a:r>
            <a:r>
              <a:rPr lang="cs-CZ" dirty="0"/>
              <a:t>(1958)</a:t>
            </a:r>
            <a:endParaRPr lang="cs-CZ" dirty="0" smtClean="0"/>
          </a:p>
          <a:p>
            <a:pPr marL="137160" indent="0">
              <a:buNone/>
            </a:pPr>
            <a:r>
              <a:rPr lang="cs-CZ" dirty="0" smtClean="0"/>
              <a:t>Přisuzujeme různým dějům různé příčiny. Např. když někdo upadne, přisoudíme to buď jeho osobnostním kvalitám (nemotora), nebo vnějším příčinám (náhoda).</a:t>
            </a:r>
          </a:p>
          <a:p>
            <a:pPr marL="137160" indent="0">
              <a:buNone/>
            </a:pPr>
            <a:r>
              <a:rPr lang="cs-CZ" dirty="0" smtClean="0"/>
              <a:t>Rozlišuje se tedy atribuce:</a:t>
            </a:r>
          </a:p>
          <a:p>
            <a:pPr marL="137160" indent="0">
              <a:buNone/>
            </a:pPr>
            <a:r>
              <a:rPr lang="cs-CZ" dirty="0" smtClean="0"/>
              <a:t>1. vnitřní - dispoziční</a:t>
            </a:r>
          </a:p>
          <a:p>
            <a:pPr marL="137160" indent="0">
              <a:buNone/>
            </a:pPr>
            <a:r>
              <a:rPr lang="cs-CZ" dirty="0" smtClean="0"/>
              <a:t>2. vnější - situační</a:t>
            </a:r>
            <a:endParaRPr lang="cs-CZ" dirty="0"/>
          </a:p>
        </p:txBody>
      </p:sp>
    </p:spTree>
    <p:extLst>
      <p:ext uri="{BB962C8B-B14F-4D97-AF65-F5344CB8AC3E}">
        <p14:creationId xmlns:p14="http://schemas.microsoft.com/office/powerpoint/2010/main" xmlns="" val="26946323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pPr marL="137160" indent="0">
              <a:buNone/>
            </a:pPr>
            <a:r>
              <a:rPr lang="cs-CZ" dirty="0" smtClean="0"/>
              <a:t>F. </a:t>
            </a:r>
            <a:r>
              <a:rPr lang="cs-CZ" dirty="0" err="1" smtClean="0"/>
              <a:t>Heider</a:t>
            </a:r>
            <a:r>
              <a:rPr lang="cs-CZ" dirty="0" smtClean="0"/>
              <a:t> si jako jeden z prvních všiml, že chování jedince je tak působivé, že nepřikládáme dostatečnou váhu okolnostem.</a:t>
            </a:r>
          </a:p>
          <a:p>
            <a:pPr marL="137160" indent="0">
              <a:buNone/>
            </a:pPr>
            <a:r>
              <a:rPr lang="cs-CZ" dirty="0" smtClean="0"/>
              <a:t>Podceňujeme situační příčiny chování a naopak velmi snadno děláme unáhlené závěry o dispozicích určité osoby.</a:t>
            </a:r>
          </a:p>
          <a:p>
            <a:pPr marL="137160" indent="0">
              <a:buNone/>
            </a:pPr>
            <a:r>
              <a:rPr lang="cs-CZ" b="1" dirty="0" smtClean="0"/>
              <a:t>Základní </a:t>
            </a:r>
            <a:r>
              <a:rPr lang="cs-CZ" b="1" dirty="0" err="1" smtClean="0"/>
              <a:t>atribuční</a:t>
            </a:r>
            <a:r>
              <a:rPr lang="cs-CZ" b="1" dirty="0" smtClean="0"/>
              <a:t> chyba </a:t>
            </a:r>
            <a:r>
              <a:rPr lang="cs-CZ" dirty="0" smtClean="0"/>
              <a:t>tedy spočívá v tom, že přikládáme větší váhu osobě a příliš malou váhu situaci.</a:t>
            </a:r>
          </a:p>
          <a:p>
            <a:pPr marL="137160" indent="0">
              <a:buNone/>
            </a:pPr>
            <a:r>
              <a:rPr lang="cs-CZ" dirty="0" smtClean="0"/>
              <a:t>Př.: Má sportovkyně v televizní reklamě opravdu ráda obilninovou kaši, kterou nabízí?</a:t>
            </a:r>
          </a:p>
        </p:txBody>
      </p:sp>
      <p:sp>
        <p:nvSpPr>
          <p:cNvPr id="4" name="Nadpis 1"/>
          <p:cNvSpPr>
            <a:spLocks noGrp="1"/>
          </p:cNvSpPr>
          <p:nvPr>
            <p:ph type="title"/>
          </p:nvPr>
        </p:nvSpPr>
        <p:spPr/>
        <p:txBody>
          <a:bodyPr/>
          <a:lstStyle/>
          <a:p>
            <a:r>
              <a:rPr lang="cs-CZ" dirty="0"/>
              <a:t>Základní </a:t>
            </a:r>
            <a:r>
              <a:rPr lang="cs-CZ" dirty="0" err="1"/>
              <a:t>atribuční</a:t>
            </a:r>
            <a:r>
              <a:rPr lang="cs-CZ" dirty="0"/>
              <a:t> chyba</a:t>
            </a:r>
          </a:p>
        </p:txBody>
      </p:sp>
    </p:spTree>
    <p:extLst>
      <p:ext uri="{BB962C8B-B14F-4D97-AF65-F5344CB8AC3E}">
        <p14:creationId xmlns:p14="http://schemas.microsoft.com/office/powerpoint/2010/main" xmlns="" val="700941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Sociální psychologie</a:t>
            </a:r>
          </a:p>
        </p:txBody>
      </p:sp>
      <p:sp>
        <p:nvSpPr>
          <p:cNvPr id="3" name="Zástupný symbol pro obsah 2"/>
          <p:cNvSpPr>
            <a:spLocks noGrp="1"/>
          </p:cNvSpPr>
          <p:nvPr>
            <p:ph idx="1"/>
          </p:nvPr>
        </p:nvSpPr>
        <p:spPr/>
        <p:txBody>
          <a:bodyPr/>
          <a:lstStyle/>
          <a:p>
            <a:pPr marL="137160" indent="0">
              <a:buNone/>
            </a:pPr>
            <a:r>
              <a:rPr lang="cs-CZ" dirty="0" smtClean="0"/>
              <a:t>„Sociální psychologie je věda o tom, jak lidé vnímají, cítí a přemýšlejí o svém sociálním světě, jak jeden člověk na druhého působí a jak se ovlivňují. Jak si vytváříme dojem o druhých lidech? Jak interpretujeme jejich chování? Jak se naše sociální přesvědčení a postoje vytvářejí a mění? Jak to, že se nám někdo líbí a jak reagujeme na různé druhy sociálních vlivů? Jak se skupiny jedinců rozhodují? Jak lze zmírnit předsudky a sociální konflikty?“ (Atkinson et al., 1995, s. 715) </a:t>
            </a:r>
            <a:endParaRPr lang="cs-CZ" dirty="0"/>
          </a:p>
        </p:txBody>
      </p:sp>
    </p:spTree>
    <p:extLst>
      <p:ext uri="{BB962C8B-B14F-4D97-AF65-F5344CB8AC3E}">
        <p14:creationId xmlns:p14="http://schemas.microsoft.com/office/powerpoint/2010/main" xmlns="" val="37107483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cs-CZ" dirty="0" smtClean="0"/>
              <a:t>Chyby v </a:t>
            </a:r>
            <a:r>
              <a:rPr lang="cs-CZ" dirty="0" err="1" smtClean="0"/>
              <a:t>atribuci</a:t>
            </a:r>
            <a:endParaRPr lang="cs-CZ" dirty="0"/>
          </a:p>
        </p:txBody>
      </p:sp>
      <p:sp>
        <p:nvSpPr>
          <p:cNvPr id="3" name="Zástupný symbol pro obsah 2"/>
          <p:cNvSpPr>
            <a:spLocks noGrp="1"/>
          </p:cNvSpPr>
          <p:nvPr>
            <p:ph idx="1"/>
          </p:nvPr>
        </p:nvSpPr>
        <p:spPr>
          <a:xfrm>
            <a:off x="457200" y="1268760"/>
            <a:ext cx="8229600" cy="5328592"/>
          </a:xfrm>
        </p:spPr>
        <p:txBody>
          <a:bodyPr>
            <a:normAutofit fontScale="85000" lnSpcReduction="20000"/>
          </a:bodyPr>
          <a:lstStyle/>
          <a:p>
            <a:pPr marL="137160" indent="0">
              <a:buNone/>
            </a:pPr>
            <a:r>
              <a:rPr lang="cs-CZ" dirty="0" smtClean="0"/>
              <a:t>Máme </a:t>
            </a:r>
            <a:r>
              <a:rPr lang="cs-CZ" dirty="0"/>
              <a:t>sklon uplatňovat odlišná měřítka v přisuzování příčin vlastnímu a cizímu jednání. </a:t>
            </a:r>
            <a:endParaRPr lang="cs-CZ" dirty="0" smtClean="0"/>
          </a:p>
          <a:p>
            <a:pPr marL="137160" indent="0">
              <a:buNone/>
            </a:pPr>
            <a:r>
              <a:rPr lang="cs-CZ" dirty="0" smtClean="0"/>
              <a:t>Máme </a:t>
            </a:r>
            <a:r>
              <a:rPr lang="cs-CZ" dirty="0"/>
              <a:t>tendenci posuzovat </a:t>
            </a:r>
            <a:r>
              <a:rPr lang="cs-CZ" b="1" dirty="0"/>
              <a:t>vlastní </a:t>
            </a:r>
            <a:r>
              <a:rPr lang="cs-CZ" b="1" dirty="0" smtClean="0"/>
              <a:t>chybu jako </a:t>
            </a:r>
            <a:r>
              <a:rPr lang="cs-CZ" b="1" dirty="0"/>
              <a:t>důsledek </a:t>
            </a:r>
            <a:r>
              <a:rPr lang="cs-CZ" b="1" dirty="0" smtClean="0"/>
              <a:t>vnější situace</a:t>
            </a:r>
            <a:r>
              <a:rPr lang="cs-CZ" dirty="0"/>
              <a:t>, ale </a:t>
            </a:r>
            <a:r>
              <a:rPr lang="cs-CZ" b="1" dirty="0" smtClean="0"/>
              <a:t>chybu druhých </a:t>
            </a:r>
            <a:r>
              <a:rPr lang="cs-CZ" b="1" dirty="0"/>
              <a:t>jako důsledek </a:t>
            </a:r>
            <a:r>
              <a:rPr lang="cs-CZ" b="1" dirty="0" smtClean="0"/>
              <a:t>jejich osobnosti</a:t>
            </a:r>
            <a:r>
              <a:rPr lang="cs-CZ" dirty="0" smtClean="0"/>
              <a:t> (toho </a:t>
            </a:r>
            <a:r>
              <a:rPr lang="cs-CZ" dirty="0"/>
              <a:t>jací jsou, jaké mají názory</a:t>
            </a:r>
            <a:r>
              <a:rPr lang="cs-CZ" dirty="0" smtClean="0"/>
              <a:t>).</a:t>
            </a:r>
          </a:p>
          <a:p>
            <a:pPr marL="137160" indent="0">
              <a:buNone/>
            </a:pPr>
            <a:r>
              <a:rPr lang="cs-CZ" b="1" dirty="0" smtClean="0"/>
              <a:t>Úspěch</a:t>
            </a:r>
            <a:r>
              <a:rPr lang="cs-CZ" dirty="0" smtClean="0"/>
              <a:t> na druhou stranu přisuzujeme svým vlastním vnitřním kvalitám a schopnostem, zatímco úspěch druhých často vysvětlujeme jako důsledek vnějších okolností.</a:t>
            </a:r>
          </a:p>
          <a:p>
            <a:pPr marL="137160" indent="0">
              <a:buNone/>
            </a:pPr>
            <a:endParaRPr lang="cs-CZ" dirty="0" smtClean="0"/>
          </a:p>
          <a:p>
            <a:pPr marL="137160" indent="0">
              <a:buNone/>
            </a:pPr>
            <a:r>
              <a:rPr lang="cs-CZ" b="1" dirty="0" smtClean="0"/>
              <a:t>Egocentrická tendence</a:t>
            </a:r>
            <a:r>
              <a:rPr lang="cs-CZ" dirty="0" smtClean="0"/>
              <a:t>: pokud pracujeme ve skupině, přisuzujeme úspěch sobě a neúspěch druhým.</a:t>
            </a:r>
          </a:p>
          <a:p>
            <a:pPr marL="137160" indent="0">
              <a:buNone/>
            </a:pPr>
            <a:r>
              <a:rPr lang="cs-CZ" b="1" dirty="0"/>
              <a:t>Efekt falešného </a:t>
            </a:r>
            <a:r>
              <a:rPr lang="cs-CZ" b="1" dirty="0" smtClean="0"/>
              <a:t>konsenzu: </a:t>
            </a:r>
            <a:r>
              <a:rPr lang="cs-CZ" dirty="0" smtClean="0"/>
              <a:t> máme tendenci </a:t>
            </a:r>
            <a:r>
              <a:rPr lang="cs-CZ" dirty="0"/>
              <a:t>hodnotit vlastní chování </a:t>
            </a:r>
            <a:r>
              <a:rPr lang="cs-CZ" dirty="0" smtClean="0"/>
              <a:t>jako </a:t>
            </a:r>
            <a:r>
              <a:rPr lang="cs-CZ" dirty="0"/>
              <a:t>adekvátní okolnostem a zároveň jako „obecně platné“ či „jedině možné</a:t>
            </a:r>
            <a:r>
              <a:rPr lang="cs-CZ" dirty="0" smtClean="0"/>
              <a:t>“.</a:t>
            </a:r>
            <a:endParaRPr lang="cs-CZ" dirty="0"/>
          </a:p>
          <a:p>
            <a:pPr marL="137160" indent="0">
              <a:buNone/>
            </a:pPr>
            <a:endParaRPr lang="cs-CZ" dirty="0" smtClean="0"/>
          </a:p>
          <a:p>
            <a:pPr marL="137160" indent="0">
              <a:buNone/>
            </a:pPr>
            <a:endParaRPr lang="cs-CZ" dirty="0"/>
          </a:p>
        </p:txBody>
      </p:sp>
    </p:spTree>
    <p:extLst>
      <p:ext uri="{BB962C8B-B14F-4D97-AF65-F5344CB8AC3E}">
        <p14:creationId xmlns:p14="http://schemas.microsoft.com/office/powerpoint/2010/main" xmlns="" val="18848314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Sebeatribuce</a:t>
            </a:r>
            <a:endParaRPr lang="cs-CZ" dirty="0"/>
          </a:p>
        </p:txBody>
      </p:sp>
      <p:sp>
        <p:nvSpPr>
          <p:cNvPr id="3" name="Zástupný symbol pro obsah 2"/>
          <p:cNvSpPr>
            <a:spLocks noGrp="1"/>
          </p:cNvSpPr>
          <p:nvPr>
            <p:ph idx="1"/>
          </p:nvPr>
        </p:nvSpPr>
        <p:spPr/>
        <p:txBody>
          <a:bodyPr>
            <a:normAutofit fontScale="92500"/>
          </a:bodyPr>
          <a:lstStyle/>
          <a:p>
            <a:pPr marL="137160" indent="0">
              <a:buNone/>
            </a:pPr>
            <a:r>
              <a:rPr lang="cs-CZ" dirty="0" err="1" smtClean="0"/>
              <a:t>Daryl</a:t>
            </a:r>
            <a:r>
              <a:rPr lang="cs-CZ" dirty="0" smtClean="0"/>
              <a:t> </a:t>
            </a:r>
            <a:r>
              <a:rPr lang="cs-CZ" dirty="0" err="1" smtClean="0"/>
              <a:t>Bemová</a:t>
            </a:r>
            <a:r>
              <a:rPr lang="cs-CZ" dirty="0" smtClean="0"/>
              <a:t> (1972) tvrdí, že při vytváření úsudků o sobě  samých používáme stejných usuzovacích procesů (a dopouštíme se stejných chyb), které používáme k vytváření úsudku o druhých.</a:t>
            </a:r>
          </a:p>
          <a:p>
            <a:pPr marL="137160" indent="0">
              <a:buNone/>
            </a:pPr>
            <a:r>
              <a:rPr lang="cs-CZ" dirty="0" smtClean="0"/>
              <a:t>Podle Bémové získávají  jedinci o svých vlastních postojích, emocích a vnitřních stavech částečně tím, že je vyvozují z pozorování svého vlastního chování.</a:t>
            </a:r>
          </a:p>
          <a:p>
            <a:pPr marL="137160" indent="0">
              <a:buNone/>
            </a:pPr>
            <a:r>
              <a:rPr lang="cs-CZ" dirty="0" smtClean="0"/>
              <a:t>Tedy do té míry, jak jsou vnitřní podněty slabé (nejasné), je jedinec jako každý vnější pozorovatel, který se musí spolehnout na vnější podněty, aby usoudil na jedincovy vnitřní stavy.</a:t>
            </a:r>
            <a:endParaRPr lang="cs-CZ" dirty="0"/>
          </a:p>
        </p:txBody>
      </p:sp>
    </p:spTree>
    <p:extLst>
      <p:ext uri="{BB962C8B-B14F-4D97-AF65-F5344CB8AC3E}">
        <p14:creationId xmlns:p14="http://schemas.microsoft.com/office/powerpoint/2010/main" xmlns="" val="24863437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Postoje</a:t>
            </a:r>
          </a:p>
        </p:txBody>
      </p:sp>
      <p:sp>
        <p:nvSpPr>
          <p:cNvPr id="3" name="Zástupný symbol pro obsah 2"/>
          <p:cNvSpPr>
            <a:spLocks noGrp="1"/>
          </p:cNvSpPr>
          <p:nvPr>
            <p:ph idx="1"/>
          </p:nvPr>
        </p:nvSpPr>
        <p:spPr/>
        <p:txBody>
          <a:bodyPr>
            <a:normAutofit fontScale="92500" lnSpcReduction="10000"/>
          </a:bodyPr>
          <a:lstStyle/>
          <a:p>
            <a:pPr marL="137160" indent="0">
              <a:buNone/>
            </a:pPr>
            <a:r>
              <a:rPr lang="cs-CZ" dirty="0" smtClean="0"/>
              <a:t>Postoje obsahují komponentu:</a:t>
            </a:r>
          </a:p>
          <a:p>
            <a:pPr marL="651510" indent="-514350">
              <a:buAutoNum type="arabicPeriod"/>
            </a:pPr>
            <a:r>
              <a:rPr lang="cs-CZ" dirty="0" smtClean="0"/>
              <a:t>kognitivní </a:t>
            </a:r>
          </a:p>
          <a:p>
            <a:pPr marL="651510" indent="-514350">
              <a:buAutoNum type="arabicPeriod"/>
            </a:pPr>
            <a:r>
              <a:rPr lang="cs-CZ" dirty="0" smtClean="0"/>
              <a:t>afektivní</a:t>
            </a:r>
          </a:p>
          <a:p>
            <a:pPr marL="651510" indent="-514350">
              <a:buAutoNum type="arabicPeriod"/>
            </a:pPr>
            <a:r>
              <a:rPr lang="cs-CZ" dirty="0" smtClean="0"/>
              <a:t>behaviorální (konativní)</a:t>
            </a:r>
          </a:p>
          <a:p>
            <a:pPr marL="137160" indent="0">
              <a:buNone/>
            </a:pPr>
            <a:endParaRPr lang="cs-CZ" dirty="0" smtClean="0"/>
          </a:p>
          <a:p>
            <a:pPr marL="137160" indent="0">
              <a:buNone/>
            </a:pPr>
            <a:r>
              <a:rPr lang="cs-CZ" dirty="0" smtClean="0"/>
              <a:t>Např. při výzkumu negativních postojů rozlišují mezi negativními stereotypy (negativní přesvědčení o skupině a vnímání skupiny – kognitivní složka), předsudkem (negativní pocity vůči menšině – afektivní složka) a diskriminaci (negativní činy proti menšině – behaviorální složka).</a:t>
            </a:r>
            <a:endParaRPr lang="cs-CZ" dirty="0"/>
          </a:p>
        </p:txBody>
      </p:sp>
    </p:spTree>
    <p:extLst>
      <p:ext uri="{BB962C8B-B14F-4D97-AF65-F5344CB8AC3E}">
        <p14:creationId xmlns:p14="http://schemas.microsoft.com/office/powerpoint/2010/main" xmlns="" val="29208942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Diskuze</a:t>
            </a:r>
            <a:endParaRPr lang="cs-CZ" dirty="0"/>
          </a:p>
        </p:txBody>
      </p:sp>
      <p:sp>
        <p:nvSpPr>
          <p:cNvPr id="3" name="Zástupný symbol pro obsah 2"/>
          <p:cNvSpPr>
            <a:spLocks noGrp="1"/>
          </p:cNvSpPr>
          <p:nvPr>
            <p:ph idx="1"/>
          </p:nvPr>
        </p:nvSpPr>
        <p:spPr/>
        <p:txBody>
          <a:bodyPr>
            <a:normAutofit lnSpcReduction="10000"/>
          </a:bodyPr>
          <a:lstStyle/>
          <a:p>
            <a:pPr marL="137160" indent="0">
              <a:buNone/>
            </a:pPr>
            <a:r>
              <a:rPr lang="cs-CZ" dirty="0" smtClean="0"/>
              <a:t>Efekt shovívavosti a přísnosti u školních dětí.</a:t>
            </a:r>
          </a:p>
          <a:p>
            <a:pPr marL="137160" indent="0">
              <a:buNone/>
            </a:pPr>
            <a:r>
              <a:rPr lang="cs-CZ" dirty="0" smtClean="0"/>
              <a:t>Haló efekt a jiné percepční chyby ve vyučování.</a:t>
            </a:r>
          </a:p>
          <a:p>
            <a:pPr marL="137160" indent="0">
              <a:buNone/>
            </a:pPr>
            <a:r>
              <a:rPr lang="cs-CZ" dirty="0" smtClean="0"/>
              <a:t>Otázka konfliktů:</a:t>
            </a:r>
          </a:p>
          <a:p>
            <a:pPr marL="137160" indent="0">
              <a:buNone/>
            </a:pPr>
            <a:r>
              <a:rPr lang="cs-CZ" dirty="0" smtClean="0"/>
              <a:t>Konflikt o pozornost.</a:t>
            </a:r>
          </a:p>
          <a:p>
            <a:pPr marL="137160" indent="0">
              <a:buNone/>
            </a:pPr>
            <a:r>
              <a:rPr lang="cs-CZ" dirty="0" smtClean="0"/>
              <a:t>Konflikt touhy učit s neochotou některých dětí učit se.</a:t>
            </a:r>
          </a:p>
          <a:p>
            <a:pPr marL="137160" indent="0">
              <a:buNone/>
            </a:pPr>
            <a:r>
              <a:rPr lang="cs-CZ" dirty="0" smtClean="0"/>
              <a:t>Konflikt kvůli emočnímu ladění – role snu v životě.</a:t>
            </a:r>
          </a:p>
          <a:p>
            <a:pPr marL="137160" indent="0">
              <a:buNone/>
            </a:pPr>
            <a:r>
              <a:rPr lang="cs-CZ" dirty="0" smtClean="0"/>
              <a:t>Konflikty výchovné.</a:t>
            </a:r>
          </a:p>
          <a:p>
            <a:pPr marL="137160" indent="0">
              <a:buNone/>
            </a:pPr>
            <a:r>
              <a:rPr lang="cs-CZ" dirty="0" smtClean="0"/>
              <a:t>Konflikty s rodiči.</a:t>
            </a:r>
          </a:p>
          <a:p>
            <a:pPr marL="137160" indent="0">
              <a:buNone/>
            </a:pPr>
            <a:endParaRPr lang="cs-CZ" dirty="0"/>
          </a:p>
        </p:txBody>
      </p:sp>
    </p:spTree>
    <p:extLst>
      <p:ext uri="{BB962C8B-B14F-4D97-AF65-F5344CB8AC3E}">
        <p14:creationId xmlns:p14="http://schemas.microsoft.com/office/powerpoint/2010/main" xmlns="" val="37891767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1844824"/>
            <a:ext cx="8229600" cy="1143000"/>
          </a:xfrm>
        </p:spPr>
        <p:txBody>
          <a:bodyPr>
            <a:normAutofit/>
          </a:bodyPr>
          <a:lstStyle/>
          <a:p>
            <a:r>
              <a:rPr lang="cs-CZ" sz="4800" dirty="0" smtClean="0"/>
              <a:t>Děkuji za pozornost</a:t>
            </a:r>
            <a:endParaRPr lang="cs-CZ" sz="4800" dirty="0"/>
          </a:p>
        </p:txBody>
      </p:sp>
    </p:spTree>
    <p:extLst>
      <p:ext uri="{BB962C8B-B14F-4D97-AF65-F5344CB8AC3E}">
        <p14:creationId xmlns:p14="http://schemas.microsoft.com/office/powerpoint/2010/main" xmlns="" val="20785936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Předsudek</a:t>
            </a:r>
            <a:endParaRPr lang="cs-CZ" dirty="0"/>
          </a:p>
        </p:txBody>
      </p:sp>
      <p:sp>
        <p:nvSpPr>
          <p:cNvPr id="3" name="Zástupný symbol pro obsah 2"/>
          <p:cNvSpPr>
            <a:spLocks noGrp="1"/>
          </p:cNvSpPr>
          <p:nvPr>
            <p:ph idx="1"/>
          </p:nvPr>
        </p:nvSpPr>
        <p:spPr/>
        <p:txBody>
          <a:bodyPr/>
          <a:lstStyle/>
          <a:p>
            <a:pPr marL="137160" indent="0">
              <a:buNone/>
            </a:pPr>
            <a:r>
              <a:rPr lang="cs-CZ" dirty="0"/>
              <a:t>Předsudek je fixovaný, předem zformovaný postoj k nějakému objektu, projevující se bez ohledu na individualitu nebo povahu tohoto objektu. Člověk, který má předsudky, nezvažuje při posuzování druhých žádná alternativní vysvětlení. Výsledek jeho interpersonálního hodnocení druhého je dopředu určen nějakou libovolnou </a:t>
            </a:r>
            <a:r>
              <a:rPr lang="cs-CZ" dirty="0" smtClean="0"/>
              <a:t>vlastností druhého.</a:t>
            </a:r>
          </a:p>
          <a:p>
            <a:pPr marL="137160" indent="0">
              <a:buNone/>
            </a:pPr>
            <a:r>
              <a:rPr lang="cs-CZ" dirty="0" smtClean="0"/>
              <a:t>Předsudky jsou jak pozitivní, tak negativní.</a:t>
            </a:r>
          </a:p>
          <a:p>
            <a:pPr marL="137160" indent="0">
              <a:buNone/>
            </a:pPr>
            <a:r>
              <a:rPr lang="cs-CZ" dirty="0" smtClean="0"/>
              <a:t>Hlavně se zkoumají etnické předsudky.</a:t>
            </a:r>
            <a:endParaRPr lang="cs-CZ" dirty="0"/>
          </a:p>
        </p:txBody>
      </p:sp>
    </p:spTree>
    <p:extLst>
      <p:ext uri="{BB962C8B-B14F-4D97-AF65-F5344CB8AC3E}">
        <p14:creationId xmlns:p14="http://schemas.microsoft.com/office/powerpoint/2010/main" xmlns="" val="4092865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Implicitní teorie osobnosti</a:t>
            </a:r>
          </a:p>
        </p:txBody>
      </p:sp>
      <p:sp>
        <p:nvSpPr>
          <p:cNvPr id="3" name="Zástupný symbol pro obsah 2"/>
          <p:cNvSpPr>
            <a:spLocks noGrp="1"/>
          </p:cNvSpPr>
          <p:nvPr>
            <p:ph idx="1"/>
          </p:nvPr>
        </p:nvSpPr>
        <p:spPr/>
        <p:txBody>
          <a:bodyPr/>
          <a:lstStyle/>
          <a:p>
            <a:pPr marL="137160" indent="0">
              <a:buNone/>
            </a:pPr>
            <a:r>
              <a:rPr lang="cs-CZ" dirty="0" smtClean="0"/>
              <a:t>Při </a:t>
            </a:r>
            <a:r>
              <a:rPr lang="cs-CZ" dirty="0"/>
              <a:t>vnímání druhých si domýšlíme na základě nějakého náznaku mnoho věcí, pro které nemáme </a:t>
            </a:r>
            <a:r>
              <a:rPr lang="cs-CZ" dirty="0" smtClean="0"/>
              <a:t>zdůvodnění.  Implicitní teorie osobnosti nám umožňuje usuzovat </a:t>
            </a:r>
            <a:r>
              <a:rPr lang="cs-CZ" dirty="0"/>
              <a:t>o jiných lidech i z omezených informací (s rizikem chyb</a:t>
            </a:r>
            <a:r>
              <a:rPr lang="cs-CZ" dirty="0" smtClean="0"/>
              <a:t>!). </a:t>
            </a:r>
            <a:endParaRPr lang="cs-CZ" dirty="0"/>
          </a:p>
          <a:p>
            <a:pPr marL="137160" indent="0">
              <a:buNone/>
            </a:pPr>
            <a:endParaRPr lang="cs-CZ" dirty="0"/>
          </a:p>
        </p:txBody>
      </p:sp>
    </p:spTree>
    <p:extLst>
      <p:ext uri="{BB962C8B-B14F-4D97-AF65-F5344CB8AC3E}">
        <p14:creationId xmlns:p14="http://schemas.microsoft.com/office/powerpoint/2010/main" xmlns="" val="13283487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67544" y="980728"/>
            <a:ext cx="8229600" cy="4709160"/>
          </a:xfrm>
        </p:spPr>
        <p:txBody>
          <a:bodyPr/>
          <a:lstStyle/>
          <a:p>
            <a:pPr marL="137160" indent="0">
              <a:buNone/>
            </a:pPr>
            <a:r>
              <a:rPr lang="cs-CZ" dirty="0"/>
              <a:t>Hlavní </a:t>
            </a:r>
            <a:r>
              <a:rPr lang="cs-CZ" dirty="0" smtClean="0"/>
              <a:t>témata sociální psychologie:</a:t>
            </a:r>
          </a:p>
          <a:p>
            <a:pPr marL="137160" indent="0">
              <a:buNone/>
            </a:pPr>
            <a:endParaRPr lang="cs-CZ" dirty="0" smtClean="0"/>
          </a:p>
          <a:p>
            <a:r>
              <a:rPr lang="cs-CZ" dirty="0"/>
              <a:t>vnímání druhých </a:t>
            </a:r>
            <a:r>
              <a:rPr lang="cs-CZ" dirty="0" smtClean="0"/>
              <a:t>lidí (sociální percepce) i sebe (sebepercepce)</a:t>
            </a:r>
            <a:endParaRPr lang="cs-CZ" dirty="0"/>
          </a:p>
          <a:p>
            <a:r>
              <a:rPr lang="cs-CZ" dirty="0" smtClean="0"/>
              <a:t>sociální interakce, sociální chování</a:t>
            </a:r>
          </a:p>
          <a:p>
            <a:r>
              <a:rPr lang="cs-CZ" dirty="0" smtClean="0"/>
              <a:t>sociální komunikace</a:t>
            </a:r>
            <a:endParaRPr lang="cs-CZ" dirty="0"/>
          </a:p>
          <a:p>
            <a:r>
              <a:rPr lang="cs-CZ" dirty="0" smtClean="0"/>
              <a:t>vznik a dynamika sociálních skupin (skupinová </a:t>
            </a:r>
            <a:r>
              <a:rPr lang="cs-CZ" dirty="0"/>
              <a:t>dynamika</a:t>
            </a:r>
            <a:r>
              <a:rPr lang="cs-CZ" dirty="0" smtClean="0"/>
              <a:t> a rolové chování)</a:t>
            </a:r>
            <a:endParaRPr lang="cs-CZ" dirty="0"/>
          </a:p>
          <a:p>
            <a:r>
              <a:rPr lang="cs-CZ" dirty="0" smtClean="0"/>
              <a:t>názory</a:t>
            </a:r>
            <a:r>
              <a:rPr lang="cs-CZ" dirty="0"/>
              <a:t>, postoje a jejich </a:t>
            </a:r>
            <a:r>
              <a:rPr lang="cs-CZ" dirty="0" smtClean="0"/>
              <a:t>změna</a:t>
            </a:r>
            <a:endParaRPr lang="cs-CZ" dirty="0"/>
          </a:p>
          <a:p>
            <a:pPr marL="137160" indent="0">
              <a:buNone/>
            </a:pPr>
            <a:endParaRPr lang="cs-CZ" dirty="0"/>
          </a:p>
        </p:txBody>
      </p:sp>
    </p:spTree>
    <p:extLst>
      <p:ext uri="{BB962C8B-B14F-4D97-AF65-F5344CB8AC3E}">
        <p14:creationId xmlns:p14="http://schemas.microsoft.com/office/powerpoint/2010/main" xmlns="" val="3444389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Socializace člověka</a:t>
            </a:r>
            <a:endParaRPr lang="cs-CZ" dirty="0"/>
          </a:p>
        </p:txBody>
      </p:sp>
      <p:sp>
        <p:nvSpPr>
          <p:cNvPr id="3" name="Zástupný symbol pro obsah 2"/>
          <p:cNvSpPr>
            <a:spLocks noGrp="1"/>
          </p:cNvSpPr>
          <p:nvPr>
            <p:ph idx="1"/>
          </p:nvPr>
        </p:nvSpPr>
        <p:spPr/>
        <p:txBody>
          <a:bodyPr>
            <a:normAutofit fontScale="92500" lnSpcReduction="20000"/>
          </a:bodyPr>
          <a:lstStyle/>
          <a:p>
            <a:pPr marL="137160" indent="0">
              <a:buNone/>
            </a:pPr>
            <a:r>
              <a:rPr lang="cs-CZ" b="1" dirty="0" smtClean="0"/>
              <a:t>Socializace</a:t>
            </a:r>
            <a:r>
              <a:rPr lang="cs-CZ" dirty="0" smtClean="0"/>
              <a:t> = proces osvojování si kulturně sdílených poznatků, postojů, jednání, vzorců chování, norem a zákazů.</a:t>
            </a:r>
          </a:p>
          <a:p>
            <a:pPr marL="137160" indent="0">
              <a:buNone/>
            </a:pPr>
            <a:endParaRPr lang="cs-CZ" dirty="0"/>
          </a:p>
          <a:p>
            <a:pPr marL="137160" indent="0">
              <a:buNone/>
            </a:pPr>
            <a:r>
              <a:rPr lang="cs-CZ" dirty="0" smtClean="0"/>
              <a:t>Srov. </a:t>
            </a:r>
            <a:r>
              <a:rPr lang="cs-CZ" i="1" dirty="0" smtClean="0"/>
              <a:t>vlčí děti </a:t>
            </a:r>
            <a:r>
              <a:rPr lang="cs-CZ" dirty="0" smtClean="0"/>
              <a:t>- kam by to dotáhl člověk bez péče druhých</a:t>
            </a:r>
          </a:p>
          <a:p>
            <a:pPr marL="137160" indent="0">
              <a:buNone/>
            </a:pPr>
            <a:r>
              <a:rPr lang="cs-CZ" dirty="0">
                <a:hlinkClick r:id="rId2"/>
              </a:rPr>
              <a:t>https://</a:t>
            </a:r>
            <a:r>
              <a:rPr lang="cs-CZ" dirty="0" smtClean="0">
                <a:hlinkClick r:id="rId2"/>
              </a:rPr>
              <a:t>www.youtube.com/watch?v=VLXI7-vmFAY</a:t>
            </a:r>
            <a:endParaRPr lang="cs-CZ" dirty="0" smtClean="0"/>
          </a:p>
          <a:p>
            <a:pPr marL="137160" indent="0">
              <a:buNone/>
            </a:pPr>
            <a:endParaRPr lang="cs-CZ" dirty="0" smtClean="0"/>
          </a:p>
          <a:p>
            <a:pPr marL="137160" indent="0">
              <a:buNone/>
            </a:pPr>
            <a:endParaRPr lang="cs-CZ" dirty="0"/>
          </a:p>
          <a:p>
            <a:pPr marL="137160" indent="0">
              <a:buNone/>
            </a:pPr>
            <a:r>
              <a:rPr lang="cs-CZ" dirty="0" smtClean="0"/>
              <a:t>Lidská ontogeneze je předpřipravena přírodou (jak obsahově, tak i fázováním), nicméně předpokládá přítomnost dalších lidí.</a:t>
            </a:r>
            <a:endParaRPr lang="cs-CZ" dirty="0"/>
          </a:p>
        </p:txBody>
      </p:sp>
    </p:spTree>
    <p:extLst>
      <p:ext uri="{BB962C8B-B14F-4D97-AF65-F5344CB8AC3E}">
        <p14:creationId xmlns:p14="http://schemas.microsoft.com/office/powerpoint/2010/main" xmlns="" val="1328127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764704"/>
            <a:ext cx="8229600" cy="5544656"/>
          </a:xfrm>
        </p:spPr>
        <p:txBody>
          <a:bodyPr>
            <a:normAutofit/>
          </a:bodyPr>
          <a:lstStyle/>
          <a:p>
            <a:pPr marL="137160" indent="0">
              <a:buNone/>
            </a:pPr>
            <a:r>
              <a:rPr lang="pt-BR" dirty="0"/>
              <a:t>Socializace </a:t>
            </a:r>
            <a:r>
              <a:rPr lang="pt-BR" i="1" dirty="0"/>
              <a:t>primární</a:t>
            </a:r>
            <a:r>
              <a:rPr lang="pt-BR" dirty="0"/>
              <a:t> (</a:t>
            </a:r>
            <a:r>
              <a:rPr lang="pt-BR" dirty="0" smtClean="0"/>
              <a:t>raná</a:t>
            </a:r>
            <a:r>
              <a:rPr lang="cs-CZ" dirty="0" smtClean="0"/>
              <a:t>, v rodině, cca do 3. roku</a:t>
            </a:r>
            <a:r>
              <a:rPr lang="pt-BR" dirty="0" smtClean="0"/>
              <a:t>) </a:t>
            </a:r>
            <a:r>
              <a:rPr lang="pt-BR" dirty="0"/>
              <a:t>a </a:t>
            </a:r>
            <a:r>
              <a:rPr lang="pt-BR" i="1" dirty="0"/>
              <a:t>sekundární</a:t>
            </a:r>
            <a:r>
              <a:rPr lang="pt-BR" dirty="0"/>
              <a:t> </a:t>
            </a:r>
            <a:r>
              <a:rPr lang="pt-BR" dirty="0" smtClean="0"/>
              <a:t>(</a:t>
            </a:r>
            <a:r>
              <a:rPr lang="cs-CZ" dirty="0" smtClean="0"/>
              <a:t>mezi vrstevníky, ve škole, v zaměstnání, od 3 let dále</a:t>
            </a:r>
            <a:r>
              <a:rPr lang="pt-BR" dirty="0" smtClean="0"/>
              <a:t>)</a:t>
            </a:r>
            <a:endParaRPr lang="cs-CZ" dirty="0" smtClean="0"/>
          </a:p>
          <a:p>
            <a:pPr marL="137160" indent="0">
              <a:buNone/>
            </a:pPr>
            <a:endParaRPr lang="cs-CZ" dirty="0"/>
          </a:p>
          <a:p>
            <a:pPr marL="137160" indent="0">
              <a:buNone/>
            </a:pPr>
            <a:r>
              <a:rPr lang="cs-CZ" dirty="0" smtClean="0"/>
              <a:t>K socializaci může dojít v případě, že dítě během 1. roku získá ke svému okolí důvěru, resp. </a:t>
            </a:r>
            <a:r>
              <a:rPr lang="cs-CZ" i="1" dirty="0" smtClean="0"/>
              <a:t>připoutání</a:t>
            </a:r>
            <a:r>
              <a:rPr lang="cs-CZ" dirty="0" smtClean="0"/>
              <a:t> (srov. </a:t>
            </a:r>
            <a:r>
              <a:rPr lang="cs-CZ" dirty="0" err="1" smtClean="0"/>
              <a:t>attachment</a:t>
            </a:r>
            <a:r>
              <a:rPr lang="cs-CZ" dirty="0" smtClean="0"/>
              <a:t> – J. </a:t>
            </a:r>
            <a:r>
              <a:rPr lang="cs-CZ" dirty="0" err="1" smtClean="0"/>
              <a:t>Bowlby</a:t>
            </a:r>
            <a:r>
              <a:rPr lang="cs-CZ" dirty="0" smtClean="0"/>
              <a:t>).</a:t>
            </a:r>
          </a:p>
          <a:p>
            <a:pPr marL="137160" indent="0">
              <a:buNone/>
            </a:pPr>
            <a:r>
              <a:rPr lang="cs-CZ" dirty="0" smtClean="0"/>
              <a:t>Dítě si pak osvojuje způsoby chování (návyky), mateřský jazyk, hodnoty, různé modely a obrazy světa a věcí v něm.</a:t>
            </a:r>
          </a:p>
          <a:p>
            <a:pPr marL="137160" indent="0">
              <a:buNone/>
            </a:pPr>
            <a:endParaRPr lang="cs-CZ" dirty="0"/>
          </a:p>
          <a:p>
            <a:pPr marL="137160" indent="0">
              <a:buNone/>
            </a:pPr>
            <a:endParaRPr lang="cs-CZ" dirty="0" smtClean="0"/>
          </a:p>
          <a:p>
            <a:pPr marL="137160" indent="0">
              <a:buNone/>
            </a:pPr>
            <a:endParaRPr lang="pt-BR" dirty="0"/>
          </a:p>
          <a:p>
            <a:pPr marL="137160" indent="0">
              <a:buNone/>
            </a:pPr>
            <a:endParaRPr lang="cs-CZ" dirty="0"/>
          </a:p>
        </p:txBody>
      </p:sp>
    </p:spTree>
    <p:extLst>
      <p:ext uri="{BB962C8B-B14F-4D97-AF65-F5344CB8AC3E}">
        <p14:creationId xmlns:p14="http://schemas.microsoft.com/office/powerpoint/2010/main" xmlns="" val="32814341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5904696"/>
          </a:xfrm>
        </p:spPr>
        <p:txBody>
          <a:bodyPr>
            <a:normAutofit fontScale="85000" lnSpcReduction="20000"/>
          </a:bodyPr>
          <a:lstStyle/>
          <a:p>
            <a:pPr marL="137160" indent="0">
              <a:buNone/>
            </a:pPr>
            <a:r>
              <a:rPr lang="cs-CZ" dirty="0" smtClean="0"/>
              <a:t>Základním prostředkem socializace je sociální </a:t>
            </a:r>
            <a:r>
              <a:rPr lang="cs-CZ" dirty="0"/>
              <a:t>učení. Produktem sociálního učení jsou </a:t>
            </a:r>
            <a:r>
              <a:rPr lang="cs-CZ" dirty="0" smtClean="0"/>
              <a:t>sociální role (rolové chování), </a:t>
            </a:r>
            <a:r>
              <a:rPr lang="cs-CZ" dirty="0"/>
              <a:t>postoje, hodnoty, ideály apod.</a:t>
            </a:r>
            <a:endParaRPr lang="cs-CZ" dirty="0" smtClean="0"/>
          </a:p>
          <a:p>
            <a:pPr marL="137160" indent="0">
              <a:buNone/>
            </a:pPr>
            <a:r>
              <a:rPr lang="cs-CZ" dirty="0" smtClean="0"/>
              <a:t>Odlišují se tyto 3 základní typy soc. učení:</a:t>
            </a:r>
          </a:p>
          <a:p>
            <a:pPr marL="651510" indent="-514350">
              <a:buAutoNum type="arabicPeriod"/>
            </a:pPr>
            <a:r>
              <a:rPr lang="cs-CZ" dirty="0" smtClean="0"/>
              <a:t>Sociální posílení</a:t>
            </a:r>
          </a:p>
          <a:p>
            <a:pPr marL="651510" indent="-514350">
              <a:buAutoNum type="arabicPeriod"/>
            </a:pPr>
            <a:r>
              <a:rPr lang="cs-CZ" dirty="0" smtClean="0"/>
              <a:t>Nápodoba (imitace)</a:t>
            </a:r>
          </a:p>
          <a:p>
            <a:pPr marL="651510" indent="-514350">
              <a:buAutoNum type="arabicPeriod"/>
            </a:pPr>
            <a:r>
              <a:rPr lang="cs-CZ" dirty="0" smtClean="0"/>
              <a:t>Identifikace</a:t>
            </a:r>
          </a:p>
          <a:p>
            <a:pPr marL="651510" indent="-514350">
              <a:buAutoNum type="arabicPeriod"/>
            </a:pPr>
            <a:endParaRPr lang="cs-CZ" dirty="0"/>
          </a:p>
          <a:p>
            <a:pPr marL="137160" indent="0">
              <a:buNone/>
            </a:pPr>
            <a:r>
              <a:rPr lang="cs-CZ" sz="3000" b="1" dirty="0" smtClean="0"/>
              <a:t>1. Sociální posílení (podmiňování)</a:t>
            </a:r>
          </a:p>
          <a:p>
            <a:pPr marL="137160" indent="0">
              <a:buNone/>
            </a:pPr>
            <a:r>
              <a:rPr lang="cs-CZ" dirty="0" smtClean="0"/>
              <a:t>Je </a:t>
            </a:r>
            <a:r>
              <a:rPr lang="cs-CZ" dirty="0"/>
              <a:t>jednoduchou formou učení</a:t>
            </a:r>
            <a:r>
              <a:rPr lang="cs-CZ" dirty="0" smtClean="0"/>
              <a:t>, kdy je </a:t>
            </a:r>
            <a:r>
              <a:rPr lang="cs-CZ" dirty="0"/>
              <a:t>určité chování či jednání </a:t>
            </a:r>
            <a:r>
              <a:rPr lang="cs-CZ" i="1" dirty="0" smtClean="0"/>
              <a:t>posíleno</a:t>
            </a:r>
            <a:r>
              <a:rPr lang="cs-CZ" dirty="0" smtClean="0"/>
              <a:t> </a:t>
            </a:r>
            <a:r>
              <a:rPr lang="cs-CZ" dirty="0"/>
              <a:t>(odměněno) podnětem sociální povahy, což jsou různé podoby sociální akceptace. </a:t>
            </a:r>
            <a:r>
              <a:rPr lang="cs-CZ" dirty="0" smtClean="0"/>
              <a:t>Akceptace </a:t>
            </a:r>
            <a:r>
              <a:rPr lang="cs-CZ" dirty="0"/>
              <a:t>má posilující účinek, protože uspokojuje sociální potřebu člověka být přijímán a akceptován. Tedy určité chování (spontánní i iniciované zvenku) se opakuje a tím upevňuje, pokud je sociálně oceněno</a:t>
            </a:r>
            <a:r>
              <a:rPr lang="cs-CZ" dirty="0" smtClean="0"/>
              <a:t>.</a:t>
            </a:r>
          </a:p>
          <a:p>
            <a:pPr marL="137160" indent="0">
              <a:buNone/>
            </a:pPr>
            <a:r>
              <a:rPr lang="cs-CZ" dirty="0" smtClean="0"/>
              <a:t>(viz: behaviorismus, </a:t>
            </a:r>
            <a:r>
              <a:rPr lang="cs-CZ" dirty="0" err="1" smtClean="0"/>
              <a:t>Maslowova</a:t>
            </a:r>
            <a:r>
              <a:rPr lang="cs-CZ" dirty="0" smtClean="0"/>
              <a:t> teorie potřeb)</a:t>
            </a:r>
            <a:endParaRPr lang="cs-CZ" dirty="0"/>
          </a:p>
        </p:txBody>
      </p:sp>
    </p:spTree>
    <p:extLst>
      <p:ext uri="{BB962C8B-B14F-4D97-AF65-F5344CB8AC3E}">
        <p14:creationId xmlns:p14="http://schemas.microsoft.com/office/powerpoint/2010/main" xmlns="" val="3302784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264696"/>
          </a:xfrm>
        </p:spPr>
        <p:txBody>
          <a:bodyPr>
            <a:normAutofit fontScale="92500" lnSpcReduction="20000"/>
          </a:bodyPr>
          <a:lstStyle/>
          <a:p>
            <a:pPr>
              <a:buNone/>
            </a:pPr>
            <a:r>
              <a:rPr lang="cs-CZ" b="1" dirty="0"/>
              <a:t>Abraham </a:t>
            </a:r>
            <a:r>
              <a:rPr lang="cs-CZ" b="1" dirty="0" err="1"/>
              <a:t>Maslow</a:t>
            </a:r>
            <a:r>
              <a:rPr lang="cs-CZ" b="1" dirty="0"/>
              <a:t> (1908-1970) </a:t>
            </a:r>
            <a:r>
              <a:rPr lang="cs-CZ" dirty="0"/>
              <a:t>– teorie hierarchie potřeb</a:t>
            </a:r>
          </a:p>
          <a:p>
            <a:pPr>
              <a:buNone/>
            </a:pPr>
            <a:endParaRPr lang="cs-CZ" dirty="0"/>
          </a:p>
          <a:p>
            <a:pPr>
              <a:buNone/>
            </a:pPr>
            <a:endParaRPr lang="cs-CZ" dirty="0"/>
          </a:p>
          <a:p>
            <a:pPr>
              <a:buNone/>
            </a:pPr>
            <a:endParaRPr lang="cs-CZ" dirty="0"/>
          </a:p>
          <a:p>
            <a:pPr>
              <a:buNone/>
            </a:pPr>
            <a:endParaRPr lang="cs-CZ" dirty="0"/>
          </a:p>
          <a:p>
            <a:pPr>
              <a:buNone/>
            </a:pPr>
            <a:endParaRPr lang="cs-CZ" dirty="0"/>
          </a:p>
          <a:p>
            <a:pPr>
              <a:buNone/>
            </a:pPr>
            <a:endParaRPr lang="cs-CZ" dirty="0" smtClean="0"/>
          </a:p>
          <a:p>
            <a:pPr>
              <a:buNone/>
            </a:pPr>
            <a:endParaRPr lang="cs-CZ" dirty="0"/>
          </a:p>
          <a:p>
            <a:pPr>
              <a:buNone/>
            </a:pPr>
            <a:r>
              <a:rPr lang="cs-CZ" sz="2500" dirty="0" smtClean="0"/>
              <a:t>Obecně </a:t>
            </a:r>
            <a:r>
              <a:rPr lang="cs-CZ" sz="2500" dirty="0"/>
              <a:t>platí, že níže položené potřeby jsou významnější a jejich alespoň částečné uspokojení je podmínkou pro vznik méně naléhavých a vývojově vyšších potřeb. </a:t>
            </a:r>
            <a:endParaRPr lang="cs-CZ" sz="2500" dirty="0" smtClean="0"/>
          </a:p>
          <a:p>
            <a:pPr>
              <a:buNone/>
            </a:pPr>
            <a:r>
              <a:rPr lang="cs-CZ" sz="2500" dirty="0" smtClean="0"/>
              <a:t>2.-4. úroveň lze nazvat sociálními potřebami. Jakékoli uspokojení těchto potřeb může sloužit jako forma sociální akceptace.</a:t>
            </a:r>
          </a:p>
          <a:p>
            <a:pPr>
              <a:buNone/>
            </a:pPr>
            <a:r>
              <a:rPr lang="cs-CZ" sz="2500" dirty="0" smtClean="0"/>
              <a:t>1. úroveň  potřeb je uspokojována téměř vždy v sociálním kontaktu a velmi dlouho po narození se bez asistence druhých neobejde.</a:t>
            </a:r>
            <a:endParaRPr lang="cs-CZ" sz="2500" dirty="0"/>
          </a:p>
        </p:txBody>
      </p:sp>
      <p:pic>
        <p:nvPicPr>
          <p:cNvPr id="4" name="Picture 3"/>
          <p:cNvPicPr>
            <a:picLocks noChangeAspect="1" noChangeArrowheads="1"/>
          </p:cNvPicPr>
          <p:nvPr/>
        </p:nvPicPr>
        <p:blipFill>
          <a:blip r:embed="rId2" cstate="print"/>
          <a:srcRect/>
          <a:stretch>
            <a:fillRect/>
          </a:stretch>
        </p:blipFill>
        <p:spPr bwMode="auto">
          <a:xfrm>
            <a:off x="2411759" y="836712"/>
            <a:ext cx="4257675" cy="2295525"/>
          </a:xfrm>
          <a:prstGeom prst="rect">
            <a:avLst/>
          </a:prstGeom>
          <a:noFill/>
          <a:ln w="9525">
            <a:noFill/>
            <a:miter lim="800000"/>
            <a:headEnd/>
            <a:tailEnd/>
          </a:ln>
        </p:spPr>
      </p:pic>
    </p:spTree>
    <p:extLst>
      <p:ext uri="{BB962C8B-B14F-4D97-AF65-F5344CB8AC3E}">
        <p14:creationId xmlns:p14="http://schemas.microsoft.com/office/powerpoint/2010/main" xmlns="" val="18119460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chol">
  <a:themeElements>
    <a:clrScheme name="Vrchol">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rchol">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rchol">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596</TotalTime>
  <Words>3012</Words>
  <Application>Microsoft Office PowerPoint</Application>
  <PresentationFormat>Předvádění na obrazovce (4:3)</PresentationFormat>
  <Paragraphs>232</Paragraphs>
  <Slides>46</Slides>
  <Notes>0</Notes>
  <HiddenSlides>0</HiddenSlides>
  <MMClips>0</MMClips>
  <ScaleCrop>false</ScaleCrop>
  <HeadingPairs>
    <vt:vector size="4" baseType="variant">
      <vt:variant>
        <vt:lpstr>Motiv</vt:lpstr>
      </vt:variant>
      <vt:variant>
        <vt:i4>1</vt:i4>
      </vt:variant>
      <vt:variant>
        <vt:lpstr>Nadpisy snímků</vt:lpstr>
      </vt:variant>
      <vt:variant>
        <vt:i4>46</vt:i4>
      </vt:variant>
    </vt:vector>
  </HeadingPairs>
  <TitlesOfParts>
    <vt:vector size="47" baseType="lpstr">
      <vt:lpstr>Vrchol</vt:lpstr>
      <vt:lpstr>Sociální psychologie  1. přednáška</vt:lpstr>
      <vt:lpstr>Snímek 2</vt:lpstr>
      <vt:lpstr>Snímek 3</vt:lpstr>
      <vt:lpstr>Sociální psychologie</vt:lpstr>
      <vt:lpstr>Snímek 5</vt:lpstr>
      <vt:lpstr>Socializace člověka</vt:lpstr>
      <vt:lpstr>Snímek 7</vt:lpstr>
      <vt:lpstr>Snímek 8</vt:lpstr>
      <vt:lpstr>Snímek 9</vt:lpstr>
      <vt:lpstr>Snímek 10</vt:lpstr>
      <vt:lpstr>Snímek 11</vt:lpstr>
      <vt:lpstr>Snímek 12</vt:lpstr>
      <vt:lpstr>Aktéři socializace</vt:lpstr>
      <vt:lpstr>Komunikace verb. a neverbální</vt:lpstr>
      <vt:lpstr>Snímek 15</vt:lpstr>
      <vt:lpstr>Sociální interakce</vt:lpstr>
      <vt:lpstr>Sociální role</vt:lpstr>
      <vt:lpstr>Sociální skupiny</vt:lpstr>
      <vt:lpstr>Sociální skupiny</vt:lpstr>
      <vt:lpstr>Snímek 20</vt:lpstr>
      <vt:lpstr>Snímek 21</vt:lpstr>
      <vt:lpstr>Kázeň (Staub, 1979)</vt:lpstr>
      <vt:lpstr>Styl výchovy (Shaffer, 1985)</vt:lpstr>
      <vt:lpstr>Interakce rodič – dítě (Mussen &amp; Conger, 1979)</vt:lpstr>
      <vt:lpstr>Snímek 25</vt:lpstr>
      <vt:lpstr>Sociální percepce</vt:lpstr>
      <vt:lpstr>Snímek 27</vt:lpstr>
      <vt:lpstr>Stereotyp</vt:lpstr>
      <vt:lpstr>Nepočínáme si dobře</vt:lpstr>
      <vt:lpstr>Stereotyp</vt:lpstr>
      <vt:lpstr>Sebenaplňující se stereotypy</vt:lpstr>
      <vt:lpstr>Efekt prvního dojmu (primárnosti)</vt:lpstr>
      <vt:lpstr>Haló efekt</vt:lpstr>
      <vt:lpstr>Efekt novosti</vt:lpstr>
      <vt:lpstr>Efekt shovívavosti</vt:lpstr>
      <vt:lpstr>Zjednodušování/banalizace</vt:lpstr>
      <vt:lpstr>Postoje</vt:lpstr>
      <vt:lpstr>Atribuce</vt:lpstr>
      <vt:lpstr>Základní atribuční chyba</vt:lpstr>
      <vt:lpstr>Chyby v atribuci</vt:lpstr>
      <vt:lpstr>Sebeatribuce</vt:lpstr>
      <vt:lpstr>Postoje</vt:lpstr>
      <vt:lpstr>Diskuze</vt:lpstr>
      <vt:lpstr>Děkuji za pozornost</vt:lpstr>
      <vt:lpstr>Předsudek</vt:lpstr>
      <vt:lpstr>Implicitní teorie osobnosti</vt:lpstr>
    </vt:vector>
  </TitlesOfParts>
  <Company>VUT Brno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2. přednáška</dc:title>
  <dc:creator>Jan Krása</dc:creator>
  <cp:lastModifiedBy>Krasa</cp:lastModifiedBy>
  <cp:revision>71</cp:revision>
  <dcterms:created xsi:type="dcterms:W3CDTF">2014-11-06T11:47:42Z</dcterms:created>
  <dcterms:modified xsi:type="dcterms:W3CDTF">2016-04-20T11:33:21Z</dcterms:modified>
</cp:coreProperties>
</file>