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27"/>
  </p:handout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57" r:id="rId14"/>
    <p:sldId id="258" r:id="rId15"/>
    <p:sldId id="265" r:id="rId16"/>
    <p:sldId id="259" r:id="rId17"/>
    <p:sldId id="280" r:id="rId18"/>
    <p:sldId id="281" r:id="rId19"/>
    <p:sldId id="260" r:id="rId20"/>
    <p:sldId id="267" r:id="rId21"/>
    <p:sldId id="261" r:id="rId22"/>
    <p:sldId id="262" r:id="rId23"/>
    <p:sldId id="263" r:id="rId24"/>
    <p:sldId id="282" r:id="rId25"/>
    <p:sldId id="266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D54E6E2-5359-496F-8834-3D527A2D7D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821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958-AE35-4C0D-8CAF-667107060A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1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3497-5AC0-484E-A7D3-A301BCE6CB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76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C01CC-5CE5-4CCC-A7A1-F1A4E2B690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27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4FE83-2835-4DFE-946E-0F0E76F755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16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A8884-645F-4DCD-B9AC-3EC80645C5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633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FCF02-31A6-4888-BA44-88281C708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51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4B5CD-2A59-4AD6-B49D-210528E542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7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53E4-1DB8-4B32-8909-99F5E8AE06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09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80CF5-81EF-49CF-BB31-F8F0681FE4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B9C22-E5D5-41DC-8C26-DC319DD141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38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9F7BF-8F8E-41A3-90E4-09C2DCCF6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35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2371F97A-A7A7-4FED-9BFF-2BEBF900FA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9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nArvcWaH6I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Potřeby žáka </a:t>
            </a:r>
            <a:br>
              <a:rPr lang="cs-CZ" dirty="0" smtClean="0"/>
            </a:br>
            <a:r>
              <a:rPr lang="cs-CZ" dirty="0" smtClean="0"/>
              <a:t>vývoj Charakteru dle </a:t>
            </a:r>
            <a:br>
              <a:rPr lang="cs-CZ" dirty="0" smtClean="0"/>
            </a:br>
            <a:r>
              <a:rPr lang="cs-CZ" dirty="0" smtClean="0"/>
              <a:t>L. </a:t>
            </a:r>
            <a:r>
              <a:rPr lang="cs-CZ" dirty="0" err="1" smtClean="0"/>
              <a:t>Kohlberga</a:t>
            </a:r>
            <a:endParaRPr 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Začarované kruhy lidské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dirty="0" smtClean="0"/>
              <a:t>Bod 3 dle </a:t>
            </a:r>
            <a:r>
              <a:rPr lang="cs-CZ" dirty="0" err="1" smtClean="0"/>
              <a:t>Pettyho</a:t>
            </a:r>
            <a:r>
              <a:rPr lang="cs-CZ" dirty="0" smtClean="0"/>
              <a:t>:</a:t>
            </a:r>
          </a:p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r>
              <a:rPr lang="cs-CZ" dirty="0" smtClean="0"/>
              <a:t>jsem-li motivován, učím se – mám lepší výsledky (úspěch) – jsem oceněn a tím jsem více motivován (zvýší se i sebedůvěra) – </a:t>
            </a:r>
            <a:r>
              <a:rPr lang="cs-CZ" dirty="0" err="1" smtClean="0"/>
              <a:t>lespší</a:t>
            </a:r>
            <a:r>
              <a:rPr lang="cs-CZ" dirty="0" smtClean="0"/>
              <a:t> motivace atd.</a:t>
            </a:r>
          </a:p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r>
              <a:rPr lang="cs-CZ" dirty="0" smtClean="0"/>
              <a:t>nejsem-li motivován, moc se neučím – nevalné výsledky (neúspěch) – kritika či nedostatek pozitivních ohlasů (sebedůvěra klesá) – motivace klesá atd.</a:t>
            </a:r>
          </a:p>
          <a:p>
            <a:pPr marL="651510" indent="-514350" eaLnBrk="1" hangingPunct="1">
              <a:buFont typeface="Wingdings 2" pitchFamily="18" charset="2"/>
              <a:buNone/>
              <a:defRPr/>
            </a:pPr>
            <a:r>
              <a:rPr lang="cs-CZ" b="1" dirty="0" smtClean="0"/>
              <a:t>Chválit žáky co nejvíce!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6261100"/>
            <a:ext cx="8229600" cy="503238"/>
          </a:xfrm>
        </p:spPr>
        <p:txBody>
          <a:bodyPr>
            <a:normAutofit lnSpcReduction="10000"/>
          </a:bodyPr>
          <a:lstStyle/>
          <a:p>
            <a:pPr marL="137160" indent="0" eaLnBrk="1" hangingPunct="1">
              <a:buFont typeface="Wingdings 2" pitchFamily="18" charset="2"/>
              <a:buNone/>
              <a:defRPr/>
            </a:pPr>
            <a:r>
              <a:rPr lang="cs-CZ" dirty="0" smtClean="0"/>
              <a:t>Dle Mareš (2014, s. 255)</a:t>
            </a:r>
            <a:endParaRPr lang="cs-CZ" dirty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630238"/>
            <a:ext cx="8386763" cy="563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49275"/>
            <a:ext cx="8407400" cy="572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8313" y="6261100"/>
            <a:ext cx="8229600" cy="5032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 2"/>
              <a:buNone/>
              <a:defRPr/>
            </a:pPr>
            <a:r>
              <a:rPr lang="cs-CZ" dirty="0" smtClean="0"/>
              <a:t>Dle Mareš (2014, s. 256)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Jak vnímáme slovo „charakter“?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=morální jádro naší osobnosti, jehož podstatou je svědomí</a:t>
            </a:r>
          </a:p>
          <a:p>
            <a:pPr eaLnBrk="1" hangingPunct="1"/>
            <a:r>
              <a:rPr lang="cs-CZ" b="1" smtClean="0"/>
              <a:t>charakter</a:t>
            </a:r>
            <a:r>
              <a:rPr lang="cs-CZ" smtClean="0"/>
              <a:t> je z velké části především získaný. Vliv má sociální učení a vliv prostředí, výchovy, rodiny a později také </a:t>
            </a:r>
            <a:r>
              <a:rPr lang="cs-CZ" b="1" smtClean="0"/>
              <a:t>sebevýchova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smtClean="0"/>
              <a:t>Vývoj dle Piageta včetně morálního vývoje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Senzomotorické stádium (narození – 2 roky)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hraje si bez pravidel, vytvoří si mentální reprezentaci nepřítomného objektu (hledá schovanou hračku)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Předoperační stádium (2-7 let)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dítě nechápe proces konzervace – pokus se sklenicemi atd.: (</a:t>
            </a:r>
            <a:r>
              <a:rPr lang="cs-CZ" sz="2000" smtClean="0">
                <a:hlinkClick r:id="rId2"/>
              </a:rPr>
              <a:t>https://www.youtube.com/watch?v=gnArvcWaH6I</a:t>
            </a:r>
            <a:r>
              <a:rPr lang="cs-CZ" sz="2000" smtClean="0"/>
              <a:t> </a:t>
            </a:r>
            <a:r>
              <a:rPr lang="cs-CZ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 smtClean="0"/>
              <a:t>sem patří i dvě </a:t>
            </a:r>
            <a:r>
              <a:rPr lang="cs-CZ" sz="2000" b="1" u="sng" smtClean="0"/>
              <a:t>morální stádia: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 smtClean="0"/>
              <a:t>1. stádium – děti hrají symbolické hry – tzv. paralelní hra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 smtClean="0"/>
              <a:t>2. stádium – kol. 5 roku – pravidla jsou nedotknutelná, není možné je měnit a to pod pohrůžkou trestu – neposunou mladším dětem startovní čáru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smtClean="0"/>
              <a:t>Vývoj dle Piageta včetně morálního vývoje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Operační stádium (7-12 let)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stádium konkrétních operací (přestože děti používají abstraktních pojmů, činí tak pouze ve vztahu ke konkrétním objektům)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600" smtClean="0"/>
              <a:t>3.stádium morálního chápání – pravidla se mohou měnit, pokud s tím souhlasí všichni ostatní – trest již není božskou odplatou, ale lidským činem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Stádium formálních operací (11-12 a více)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již přistupují k problému systematicky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600" smtClean="0"/>
              <a:t>patří sem i 4. stádium morálního chápání – je ideologicky zaměřeno, relativně spravedlivé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dále pokračoval Kohlberg a Gilliganová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obecně jde vlastně o přesun z autonomní morálky na heteronomní morálku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2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smtClean="0"/>
              <a:t>heteronomní x autonomní morálka</a:t>
            </a:r>
          </a:p>
        </p:txBody>
      </p:sp>
      <p:sp>
        <p:nvSpPr>
          <p:cNvPr id="28683" name="Rectangle 11"/>
          <p:cNvSpPr>
            <a:spLocks noGrp="1" noChangeArrowheads="1"/>
          </p:cNvSpPr>
          <p:nvPr>
            <p:ph sz="half" idx="1"/>
          </p:nvPr>
        </p:nvSpPr>
        <p:spPr>
          <a:xfrm>
            <a:off x="457200" y="1412875"/>
            <a:ext cx="4038600" cy="5040313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b="1" dirty="0" smtClean="0"/>
              <a:t>Heteronomní morálka </a:t>
            </a:r>
            <a:r>
              <a:rPr lang="cs-CZ" sz="2000" dirty="0" smtClean="0"/>
              <a:t>je postavena na vztazích nátlaku (vnějšího tlaku autorit). 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dirty="0" smtClean="0"/>
              <a:t>Pravidla jsou nazírána jako neměnné požadavky přicházející zvenčí od autority a mají být doslovně plněny. 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b="1" dirty="0" smtClean="0"/>
              <a:t>Tresty</a:t>
            </a:r>
            <a:r>
              <a:rPr lang="cs-CZ" sz="2000" dirty="0" smtClean="0"/>
              <a:t> jsou obecně chápány jako správné a jsou záležitostí rozhodnutí autority, jsou automatickými následky přestupku, trest je imanentní součástí spravedlnosti (práva).</a:t>
            </a:r>
          </a:p>
        </p:txBody>
      </p:sp>
      <p:sp>
        <p:nvSpPr>
          <p:cNvPr id="28684" name="Rectangle 12"/>
          <p:cNvSpPr>
            <a:spLocks noGrp="1" noChangeArrowheads="1"/>
          </p:cNvSpPr>
          <p:nvPr>
            <p:ph sz="half" idx="2"/>
          </p:nvPr>
        </p:nvSpPr>
        <p:spPr>
          <a:xfrm>
            <a:off x="4648200" y="1412875"/>
            <a:ext cx="4038600" cy="4968875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dirty="0" smtClean="0"/>
              <a:t>Autonomní morálka je postavena na vztazích kooperace, vzájemného porozumění, rovného práva. 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dirty="0" smtClean="0"/>
              <a:t>Pravidla jsou nazírána jako produkty vzájemné </a:t>
            </a:r>
            <a:r>
              <a:rPr lang="cs-CZ" sz="2000" b="1" dirty="0" smtClean="0"/>
              <a:t>dohody</a:t>
            </a:r>
            <a:r>
              <a:rPr lang="cs-CZ" sz="2000" dirty="0" smtClean="0"/>
              <a:t>, </a:t>
            </a:r>
            <a:r>
              <a:rPr lang="cs-CZ" sz="2000" b="1" dirty="0" smtClean="0"/>
              <a:t>jsou otevřená </a:t>
            </a:r>
            <a:r>
              <a:rPr lang="cs-CZ" sz="2000" dirty="0" smtClean="0"/>
              <a:t>diskusi nesprávné jednání je posuzováno ve vztahu k původnímu záměru jednající osoby. 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dirty="0" smtClean="0"/>
              <a:t>Trest je definován přiměřeně s ohledem na přestupek a původní záměr; je chápán jako prostředek k naplňování záměrů humanity.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 build="p"/>
      <p:bldP spid="2868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Lawrence</a:t>
            </a:r>
            <a:r>
              <a:rPr lang="cs-CZ" dirty="0" smtClean="0"/>
              <a:t> </a:t>
            </a:r>
            <a:r>
              <a:rPr lang="cs-CZ" dirty="0" err="1" smtClean="0"/>
              <a:t>Kohlberg</a:t>
            </a:r>
            <a:r>
              <a:rPr lang="cs-CZ" dirty="0" smtClean="0"/>
              <a:t> (1927-1987)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513" cy="19732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Významný americký psycholog, který navázal na práci J. Piageta.</a:t>
            </a:r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19460" name="Picture 2" descr="http://www.famouspsychologists.org/psychologists/lawrence-kohlber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644900"/>
            <a:ext cx="5715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48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8218487" cy="4713287"/>
          </a:xfrm>
        </p:spPr>
        <p:txBody>
          <a:bodyPr/>
          <a:lstStyle/>
          <a:p>
            <a:r>
              <a:rPr lang="cs-CZ" smtClean="0"/>
              <a:t>Kohlberg zastával názor, že kognitivní vývoj (vývoj inteligence chápaný souhlasně s Piagetem) je nutným předpokladem vývoje mravního, </a:t>
            </a:r>
          </a:p>
          <a:p>
            <a:r>
              <a:rPr lang="cs-CZ" smtClean="0"/>
              <a:t>nicméně dosažení vyšších kognitivních stadií ještě neznamená vyšší stupeň morálky.</a:t>
            </a:r>
          </a:p>
          <a:p>
            <a:r>
              <a:rPr lang="cs-CZ" smtClean="0"/>
              <a:t>Podle Kohlberga jsou jednotlivá morální témata daná a neměnná, jedinec je prochází v určeném pořadí a žádné nemůže vynechat.</a:t>
            </a:r>
          </a:p>
          <a:p>
            <a:r>
              <a:rPr lang="cs-CZ" smtClean="0"/>
              <a:t>Kohlberg tvrdil, že nezáleží ani tak na tom, jaký názor máme, ale spíše </a:t>
            </a:r>
            <a:r>
              <a:rPr lang="cs-CZ" b="1" smtClean="0"/>
              <a:t>jakým způsobem jsme k němu dospěli</a:t>
            </a:r>
            <a:r>
              <a:rPr lang="cs-CZ" smtClean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889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smtClean="0"/>
              <a:t>Heinzovo dilema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5688013"/>
          </a:xfrm>
        </p:spPr>
        <p:txBody>
          <a:bodyPr/>
          <a:lstStyle/>
          <a:p>
            <a:pPr eaLnBrk="1" hangingPunct="1"/>
            <a:r>
              <a:rPr lang="cs-CZ" sz="2000" b="1" smtClean="0">
                <a:latin typeface="Arial" pitchFamily="34" charset="0"/>
              </a:rPr>
              <a:t>V jedné daleké zemi umírala žena, která onemocněla zvláštním druhem rakoviny. Existoval lék, o němž si lékaři mysleli, že by mohl ženu zachránit. Šlo o zvláštní formu radia, kterou jeden lékárník v tomtéž městě právě před nedávnem objevil. Výroba byla drahá, avšak lékárník požadoval desetkrát víc, než kolik jej stála výroba. Za radium zaplatil 200 dolarů a za malou dózu léků požadoval 2000. Heinz, manžel nemocné ženy, vyhledal všechny své známé, aby si vypůjčil peníze, a usiloval i o podporu úřadů. Shromáždil však jen 1000 dolarů, tedy polovinu požadované ceny. Vyprávěl lékárníkovi, že jeho žena umírá, a prosil jej, aby mu lék prodal levněji, popřípadě aby mu Heinz mohl zbytek zaplatit později. Lékárník však řekl: "Ne, já jsem ten lék objevil, a chci na něm vydělat peníze." Heinz tím vyčerpal všechny legální možnosti, je zcela zoufalý a uvažuje, zda by se neměl do lékárny vloupat a lék pro svou ženu ukrást. </a:t>
            </a:r>
          </a:p>
          <a:p>
            <a:pPr eaLnBrk="1" hangingPunct="1"/>
            <a:endParaRPr lang="cs-CZ" sz="2000" b="1" smtClean="0">
              <a:latin typeface="Arial" pitchFamily="34" charset="0"/>
            </a:endParaRPr>
          </a:p>
          <a:p>
            <a:pPr eaLnBrk="1" hangingPunct="1"/>
            <a:endParaRPr lang="cs-CZ" sz="2000" b="1" smtClean="0">
              <a:latin typeface="Arial" pitchFamily="34" charset="0"/>
            </a:endParaRPr>
          </a:p>
          <a:p>
            <a:pPr eaLnBrk="1" hangingPunct="1"/>
            <a:endParaRPr lang="cs-CZ" sz="2000" b="1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Známe „mechanismus“ paměti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endParaRPr lang="cs-CZ" smtClean="0"/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b="1" smtClean="0"/>
              <a:t>Proč se lidé (děti) neučí pořád? </a:t>
            </a:r>
            <a:r>
              <a:rPr lang="cs-CZ" smtClean="0"/>
              <a:t>– Zdálo by se to jako ten nejlepší nápad.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cs-CZ" smtClean="0"/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smtClean="0"/>
              <a:t>Učení se je náročné – málo lidí se učí více, než je nezbytně nutné.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cs-CZ" smtClean="0"/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smtClean="0"/>
              <a:t>Krom toho potřeba učit se soupeří a sousedí s mnoha jinými </a:t>
            </a:r>
            <a:r>
              <a:rPr lang="cs-CZ" b="1" smtClean="0"/>
              <a:t>lidskými potřebami</a:t>
            </a:r>
            <a:r>
              <a:rPr lang="cs-CZ" smtClean="0"/>
              <a:t>.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Heinzovo dilema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58913"/>
            <a:ext cx="8229600" cy="5399087"/>
          </a:xfrm>
        </p:spPr>
        <p:txBody>
          <a:bodyPr>
            <a:normAutofit fontScale="925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b="1" smtClean="0">
                <a:latin typeface="Arial" charset="0"/>
              </a:rPr>
              <a:t>Měl by jej Heinz ukrást? Proč ano, proč ne?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b="1" smtClean="0">
                <a:latin typeface="Arial" charset="0"/>
              </a:rPr>
              <a:t>Je to z jeho pohledu správné, nebo špatné – lék ukrást? Proč?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b="1" smtClean="0">
                <a:latin typeface="Arial" charset="0"/>
              </a:rPr>
              <a:t>Má Heinz nějaký závazek, nebo dokonce povinnost ukrást lék?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b="1" smtClean="0">
                <a:latin typeface="Arial" charset="0"/>
              </a:rPr>
              <a:t>Měl by Heinz ukrást lék i tehdy, kdyby svou ženu nemiloval? Proč?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b="1" smtClean="0">
                <a:latin typeface="Arial" charset="0"/>
              </a:rPr>
              <a:t>Měl by Heinz ukrást lék i tehdy, kdyby se nejednalo o jeho ženu, ale o cizího člověka? Je důležité udělat pro záchranu lidského života všechno, co můžeme?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b="1" smtClean="0">
                <a:latin typeface="Arial" charset="0"/>
              </a:rPr>
              <a:t>Kdyby Heninzovi umíralo jeho oblíbené zvíře – měl by ukrást lék i v tomto případě?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b="1" smtClean="0">
                <a:latin typeface="Arial" charset="0"/>
              </a:rPr>
              <a:t>Krást znamená dostat se do rozporu se zákonem. Je proto Heinzův čin nemorální?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b="1" smtClean="0">
                <a:latin typeface="Arial" charset="0"/>
              </a:rPr>
              <a:t>Měli by lidé dělat vše, co je v jejich silách, aby dodrželi zákon?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b="1" smtClean="0">
                <a:latin typeface="Arial" charset="0"/>
              </a:rPr>
              <a:t>Když se zpětně zamyslíte na Heinzovým případem, v čem spočívá jeho odpovědnost?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Lawrence Kohlberg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1. </a:t>
            </a:r>
            <a:r>
              <a:rPr lang="cs-CZ" sz="2400" b="1" smtClean="0"/>
              <a:t>předkonvenční stádium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b="1" smtClean="0"/>
              <a:t>Stupeň 1</a:t>
            </a:r>
            <a:r>
              <a:rPr lang="cs-CZ" sz="2000" smtClean="0"/>
              <a:t>: </a:t>
            </a:r>
            <a:r>
              <a:rPr lang="cs-CZ" sz="2000" b="1" u="sng" smtClean="0">
                <a:solidFill>
                  <a:schemeClr val="hlink"/>
                </a:solidFill>
              </a:rPr>
              <a:t>Orientace na trest a poslušnost</a:t>
            </a:r>
            <a:r>
              <a:rPr lang="cs-CZ" sz="2000" smtClean="0"/>
              <a:t>. Zda je nějaké jednání dobré nebo špatné, závisí na jeho hmotných (fyzických) důsledcích. </a:t>
            </a:r>
            <a:r>
              <a:rPr lang="cs-CZ" sz="2000" smtClean="0">
                <a:solidFill>
                  <a:srgbClr val="FFC000"/>
                </a:solidFill>
              </a:rPr>
              <a:t>Vyhnutí se trestu a nekritické podřízení se moci </a:t>
            </a:r>
            <a:r>
              <a:rPr lang="cs-CZ" sz="2000" smtClean="0"/>
              <a:t>platí za hodnoty samy o sobě. Dítě zná sankce (důsledky) a chová se podle toho. Mluvíme tedy o situačně vázané morálce.</a:t>
            </a:r>
            <a:endParaRPr lang="cs-CZ" sz="2000" b="1" smtClean="0"/>
          </a:p>
          <a:p>
            <a:pPr lvl="1" eaLnBrk="1" hangingPunct="1">
              <a:lnSpc>
                <a:spcPct val="90000"/>
              </a:lnSpc>
            </a:pPr>
            <a:r>
              <a:rPr lang="cs-CZ" sz="2000" b="1" smtClean="0"/>
              <a:t>Stupeň 2</a:t>
            </a:r>
            <a:r>
              <a:rPr lang="cs-CZ" sz="2000" smtClean="0"/>
              <a:t>: </a:t>
            </a:r>
            <a:r>
              <a:rPr lang="cs-CZ" sz="2000" b="1" u="sng" smtClean="0">
                <a:solidFill>
                  <a:schemeClr val="hlink"/>
                </a:solidFill>
              </a:rPr>
              <a:t>Orientace na odměnu</a:t>
            </a:r>
            <a:r>
              <a:rPr lang="cs-CZ" sz="2000" smtClean="0"/>
              <a:t>. Jednání se vyznačuje tím, že účelově uspokojuje vlastní potřeby - a někdy i potřeby druhých. Mezilidské vztahy se projevují jako vztahy tržní. Základy slušnosti, vzájemnosti, smyslu pro spravedlivé rozdělování jsou sice přítomny, jsou však stále interpretovány hmotně a účelově. Objevuje se počátek jednoduché reciprocity: oko za oko, zub za zub.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Lawrence Kohlberg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 smtClean="0"/>
              <a:t>2. konvenční stádium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smtClean="0"/>
              <a:t>Stupeň 3</a:t>
            </a:r>
            <a:r>
              <a:rPr lang="cs-CZ" sz="2000" smtClean="0"/>
              <a:t>: </a:t>
            </a:r>
            <a:r>
              <a:rPr lang="cs-CZ" sz="2000" b="1" u="sng" smtClean="0">
                <a:solidFill>
                  <a:schemeClr val="hlink"/>
                </a:solidFill>
              </a:rPr>
              <a:t>Orientace na souhlas vázaný k určité osobě nebo na model „správného chlapce / správné dívky</a:t>
            </a:r>
            <a:r>
              <a:rPr lang="cs-CZ" sz="2000" smtClean="0">
                <a:solidFill>
                  <a:srgbClr val="FFC000"/>
                </a:solidFill>
              </a:rPr>
              <a:t>“. Správné jednání je takové, které se ostatním líbí</a:t>
            </a:r>
            <a:r>
              <a:rPr lang="cs-CZ" sz="2000" smtClean="0"/>
              <a:t> nebo jim pomáhá a získává jejich souhlas. Tento stupeň je charakterizován vysokou měrou konformity vůči stereotypním představám o jednání, které je většinově považováno za správné či „přirozené“. Objevuje se schopnost rozpoznat zájmy druhého a vzít v úvahu i </a:t>
            </a:r>
            <a:r>
              <a:rPr lang="cs-CZ" sz="2000" b="1" smtClean="0"/>
              <a:t>perspektivu třetí osoby</a:t>
            </a:r>
            <a:r>
              <a:rPr lang="cs-CZ" sz="2000" smtClean="0"/>
              <a:t>. </a:t>
            </a:r>
            <a:endParaRPr lang="cs-CZ" sz="2000" b="1" smtClean="0"/>
          </a:p>
          <a:p>
            <a:pPr lvl="1" eaLnBrk="1" hangingPunct="1">
              <a:lnSpc>
                <a:spcPct val="80000"/>
              </a:lnSpc>
            </a:pPr>
            <a:r>
              <a:rPr lang="cs-CZ" sz="2000" b="1" smtClean="0"/>
              <a:t>Stupeň 4</a:t>
            </a:r>
            <a:r>
              <a:rPr lang="cs-CZ" sz="2000" smtClean="0"/>
              <a:t>: </a:t>
            </a:r>
            <a:r>
              <a:rPr lang="cs-CZ" sz="2000" b="1" u="sng" smtClean="0">
                <a:solidFill>
                  <a:schemeClr val="hlink"/>
                </a:solidFill>
              </a:rPr>
              <a:t>Orientace na právo a pořádek</a:t>
            </a:r>
            <a:r>
              <a:rPr lang="cs-CZ" sz="2000" smtClean="0"/>
              <a:t>. Člověk v tomto stadiu není zodpovědný za nespravedlivé zákony, je zodpovědný pouze za to plnit je. Autorita, pevná pravidla a zachovávání sociálního pořádku tvoří orientační rámec. Správné jednání znamená konat svou povinnost, respektovat autoritu a v jejím zájmu hájit dané sociální uspořádání.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7651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Lawrence Kohlberg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200" b="1" smtClean="0"/>
              <a:t>3. postkonvenční stádium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b="1" smtClean="0"/>
              <a:t>Stupeň 5</a:t>
            </a:r>
            <a:r>
              <a:rPr lang="cs-CZ" sz="2200" smtClean="0"/>
              <a:t>: </a:t>
            </a:r>
            <a:r>
              <a:rPr lang="cs-CZ" sz="2200" b="1" u="sng" smtClean="0">
                <a:solidFill>
                  <a:schemeClr val="hlink"/>
                </a:solidFill>
              </a:rPr>
              <a:t>Orientace na společenskou smlouvu </a:t>
            </a:r>
            <a:r>
              <a:rPr lang="cs-CZ" sz="2200" smtClean="0"/>
              <a:t>Člověk si je vědom relativity osobních hodnotových postojů a názorů a podle toho klade důraz na pravidla jednání směřující k nalezení konsenzu. Nehledě na ústavní a demokratické dohody je právo otázkou osobního měřítka hodnot a názorů. Vně zákonem stanoveného okruhu se povinnosti zakládají na volné dohodě a úmluvách. „Zákony jsou pro člověka, ne člověk pro zákony.“ (instance Ústavního soudu?)</a:t>
            </a:r>
            <a:endParaRPr lang="cs-CZ" sz="2200" b="1" smtClean="0"/>
          </a:p>
          <a:p>
            <a:pPr lvl="1" eaLnBrk="1" hangingPunct="1">
              <a:lnSpc>
                <a:spcPct val="80000"/>
              </a:lnSpc>
            </a:pPr>
            <a:r>
              <a:rPr lang="cs-CZ" sz="2200" b="1" smtClean="0"/>
              <a:t>Stupeň 6</a:t>
            </a:r>
            <a:r>
              <a:rPr lang="cs-CZ" sz="2200" smtClean="0"/>
              <a:t>: </a:t>
            </a:r>
            <a:r>
              <a:rPr lang="cs-CZ" sz="2200" b="1" u="sng" smtClean="0">
                <a:solidFill>
                  <a:schemeClr val="hlink"/>
                </a:solidFill>
              </a:rPr>
              <a:t>Orientace na všeobecně platné etické principy</a:t>
            </a:r>
            <a:r>
              <a:rPr lang="cs-CZ" sz="2200" smtClean="0"/>
              <a:t>. Právo je definováno jako vědomé rozhodnutí ve shodě se zvolenými etickými principy. Tyto principy jsou abstraktní a etické povahy (zlaté pravidlo, kategorický imperativ), nejde o konkrétní morální pravidla, jako třeba Desatero. V jádru se jedná o univerzální principy spravedlnosti, vzájemnosti a rovnosti lidských práv a respektování důstojnosti člověka jako jednotlivce. Měřítkem je vlastní svědomí.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563" lvl="1" indent="-182563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3200" smtClean="0"/>
              <a:t>Dle Kohlberga dospěje do 5. st. méně než 15% všech lidí, minimální věk je podle 25 let. </a:t>
            </a:r>
          </a:p>
          <a:p>
            <a:pPr marL="182563" lvl="1" indent="-182563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3200" smtClean="0"/>
              <a:t>6. stadium - univerzální etika - označoval sám Lawrence Kohlberg pouze za hypotetické. </a:t>
            </a:r>
          </a:p>
          <a:p>
            <a:pPr marL="182563" lvl="1" indent="-182563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3200" smtClean="0"/>
              <a:t>V dnešní době ovšem psychologové většinou soudí, že vyšších stadií dosahuje mnohem větší množství lidí a to i v nižším věku.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Kritika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Carol Gilliganová – muži jsou podle Kohlbergovy teorie upřednostňováni, neboť přemýšlejí o spravedlnosti jinak – ženy jsou více mravní, protože projevují více „péče“ – což v příkladech Kohlberga nemohou.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Analýza lidských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91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dirty="0" smtClean="0"/>
              <a:t>Jedna z teorií je </a:t>
            </a:r>
            <a:r>
              <a:rPr lang="cs-CZ" i="1" dirty="0" smtClean="0"/>
              <a:t>teorie motivačních systémů </a:t>
            </a:r>
            <a:r>
              <a:rPr lang="cs-CZ" dirty="0"/>
              <a:t>(</a:t>
            </a:r>
            <a:r>
              <a:rPr lang="cs-CZ" dirty="0" smtClean="0"/>
              <a:t>Joseph </a:t>
            </a:r>
            <a:r>
              <a:rPr lang="cs-CZ" dirty="0" err="1" smtClean="0"/>
              <a:t>Lichtenberg</a:t>
            </a:r>
            <a:r>
              <a:rPr lang="cs-CZ" dirty="0" smtClean="0"/>
              <a:t>).</a:t>
            </a:r>
            <a:endParaRPr lang="cs-CZ" dirty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 err="1"/>
              <a:t>Lichtenberg</a:t>
            </a:r>
            <a:r>
              <a:rPr lang="cs-CZ" dirty="0"/>
              <a:t> (1989, 1992) rozlišuje 5 základních motivačních systémů, jež jsou aktivní již u novorozenců. Ty jsou založeny na: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 smtClean="0"/>
              <a:t>1</a:t>
            </a:r>
            <a:r>
              <a:rPr lang="cs-CZ" dirty="0"/>
              <a:t>. Potřebě regulovat svoje fyziologické potřeby (ty prožíváme </a:t>
            </a:r>
            <a:r>
              <a:rPr lang="cs-CZ" dirty="0" smtClean="0"/>
              <a:t>psychicky!)</a:t>
            </a:r>
            <a:endParaRPr lang="cs-CZ" dirty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/>
              <a:t>2. p. vztahovat se (</a:t>
            </a:r>
            <a:r>
              <a:rPr lang="cs-CZ" dirty="0" err="1"/>
              <a:t>attachment</a:t>
            </a:r>
            <a:r>
              <a:rPr lang="cs-CZ" dirty="0"/>
              <a:t>) a později milovat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/>
              <a:t>3. p. explorace a prosazení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/>
              <a:t>4. p. smyslového </a:t>
            </a:r>
            <a:r>
              <a:rPr lang="cs-CZ" dirty="0" smtClean="0"/>
              <a:t>(a později sexuálního) </a:t>
            </a:r>
            <a:r>
              <a:rPr lang="cs-CZ" dirty="0"/>
              <a:t>vzrušení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/>
              <a:t>5. p. reagovat </a:t>
            </a:r>
            <a:r>
              <a:rPr lang="cs-CZ" dirty="0" err="1"/>
              <a:t>averzivně</a:t>
            </a:r>
            <a:r>
              <a:rPr lang="cs-CZ" dirty="0"/>
              <a:t> skrze </a:t>
            </a:r>
            <a:r>
              <a:rPr lang="cs-CZ" dirty="0" smtClean="0"/>
              <a:t>odpor/útok </a:t>
            </a:r>
            <a:r>
              <a:rPr lang="cs-CZ" dirty="0"/>
              <a:t>či stažení se</a:t>
            </a:r>
          </a:p>
          <a:p>
            <a:pPr marL="137160" indent="0" eaLnBrk="1" hangingPunct="1">
              <a:buFont typeface="Wingdings 2" pitchFamily="18" charset="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Analýza lidských potřeb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384175" y="1341438"/>
            <a:ext cx="8229600" cy="4708525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cs-CZ" smtClean="0"/>
              <a:t>Teorie hierarchie potřeb Abrahama Maslowa.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smtClean="0"/>
              <a:t>Maslow (1954, 2014) uspořádal lidské potřeby tímto způsobem: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828925"/>
            <a:ext cx="5545137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Analýza lidských potřeb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dirty="0"/>
              <a:t>Obecně platí, že níže položené potřeby jsou významnější a jejich alespoň částečné uspokojení je podmínkou pro vznik méně naléhavých a vývojově vyšších potřeb. (První čtyři kategorie </a:t>
            </a:r>
            <a:r>
              <a:rPr lang="cs-CZ" dirty="0" err="1"/>
              <a:t>Maslow</a:t>
            </a:r>
            <a:r>
              <a:rPr lang="cs-CZ" dirty="0"/>
              <a:t> označuje jako nedostatkové potřeby a pátou kategorii jako potřeby existence (bytí) nebo růstové potřeby.)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/>
              <a:t>2.-4. úroveň lze nazvat sociálními potřebami. Jakékoli uspokojení těchto potřeb může sloužit jako forma sociální akceptace.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dirty="0"/>
              <a:t>1. úroveň  potřeb je uspokojována téměř vždy v sociálním kontaktu a velmi dlouho po narození se bez asistence druhých neobejde.</a:t>
            </a:r>
          </a:p>
          <a:p>
            <a:pPr marL="137160" indent="0" eaLnBrk="1" hangingPunct="1">
              <a:buFont typeface="Wingdings 2" pitchFamily="18" charset="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Analýza lidských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dirty="0" smtClean="0"/>
              <a:t>Matějček a </a:t>
            </a:r>
            <a:r>
              <a:rPr lang="cs-CZ" dirty="0" err="1" smtClean="0"/>
              <a:t>Langmeier</a:t>
            </a:r>
            <a:r>
              <a:rPr lang="cs-CZ" dirty="0" smtClean="0"/>
              <a:t> (1974) uvádějí: </a:t>
            </a:r>
          </a:p>
          <a:p>
            <a:pPr marL="651510" indent="-514350" eaLnBrk="1" hangingPunct="1">
              <a:buFont typeface="Wingdings 2" pitchFamily="18" charset="2"/>
              <a:buNone/>
              <a:defRPr/>
            </a:pPr>
            <a:r>
              <a:rPr lang="cs-CZ" dirty="0" smtClean="0"/>
              <a:t>1. </a:t>
            </a:r>
            <a:r>
              <a:rPr lang="cs-CZ" b="1" dirty="0" smtClean="0"/>
              <a:t>Potřeba stimulace</a:t>
            </a:r>
            <a:r>
              <a:rPr lang="cs-CZ" dirty="0" smtClean="0"/>
              <a:t>: p. mít dostatek podnětů v dostatečné míře, které podporují psychickou aktivitu dítěte – </a:t>
            </a:r>
            <a:r>
              <a:rPr lang="cs-CZ" b="1" dirty="0" smtClean="0"/>
              <a:t>toto je skvělé východisko k učení</a:t>
            </a:r>
            <a:r>
              <a:rPr lang="cs-CZ" dirty="0" smtClean="0"/>
              <a:t>. </a:t>
            </a:r>
          </a:p>
          <a:p>
            <a:pPr marL="651510" indent="-514350" eaLnBrk="1" hangingPunct="1">
              <a:buFont typeface="Wingdings 2" pitchFamily="18" charset="2"/>
              <a:buNone/>
              <a:defRPr/>
            </a:pPr>
            <a:r>
              <a:rPr lang="cs-CZ" dirty="0" smtClean="0"/>
              <a:t>2. </a:t>
            </a:r>
            <a:r>
              <a:rPr lang="cs-CZ" b="1" dirty="0" smtClean="0"/>
              <a:t>Potřeba orientace</a:t>
            </a:r>
            <a:r>
              <a:rPr lang="cs-CZ" dirty="0" smtClean="0"/>
              <a:t> a smysluplného učení – p. poznat pravidla, řád, podle kterého funguje svět v němž člověk žije. Dobrá orientace ve světě uspokojuje potřebu jistoty a bezpečí </a:t>
            </a:r>
          </a:p>
          <a:p>
            <a:pPr marL="651510" indent="-514350" eaLnBrk="1" hangingPunct="1">
              <a:buFont typeface="Wingdings 2" pitchFamily="18" charset="2"/>
              <a:buNone/>
              <a:defRPr/>
            </a:pPr>
            <a:r>
              <a:rPr lang="cs-CZ" dirty="0" smtClean="0"/>
              <a:t>3. </a:t>
            </a:r>
            <a:r>
              <a:rPr lang="cs-CZ" b="1" dirty="0" smtClean="0"/>
              <a:t>Potřeba citové jistoty </a:t>
            </a:r>
            <a:r>
              <a:rPr lang="cs-CZ" dirty="0" smtClean="0"/>
              <a:t>a bezpečí – uspokojuje se prostřednictvím spolehlivých mezilidských vztahů.</a:t>
            </a:r>
          </a:p>
          <a:p>
            <a:pPr marL="651510" indent="-514350" eaLnBrk="1" hangingPunct="1">
              <a:buFont typeface="Wingdings 2" pitchFamily="18" charset="2"/>
              <a:buNone/>
              <a:defRPr/>
            </a:pPr>
            <a:r>
              <a:rPr lang="cs-CZ" dirty="0" smtClean="0"/>
              <a:t>4. </a:t>
            </a:r>
            <a:r>
              <a:rPr lang="cs-CZ" b="1" dirty="0" smtClean="0"/>
              <a:t>Potřeba seberealizace </a:t>
            </a:r>
            <a:r>
              <a:rPr lang="cs-CZ" dirty="0" smtClean="0"/>
              <a:t>za příznivých podmínek vede k vytvoření uspokojivé osobní identity. </a:t>
            </a:r>
          </a:p>
          <a:p>
            <a:pPr marL="651510" indent="-514350" eaLnBrk="1" hangingPunct="1">
              <a:buFont typeface="Wingdings 2" pitchFamily="18" charset="2"/>
              <a:buNone/>
              <a:defRPr/>
            </a:pPr>
            <a:r>
              <a:rPr lang="cs-CZ" dirty="0" smtClean="0"/>
              <a:t>5. </a:t>
            </a:r>
            <a:r>
              <a:rPr lang="cs-CZ" b="1" dirty="0" smtClean="0"/>
              <a:t>Potřeba otevřené budoucnosti</a:t>
            </a:r>
            <a:r>
              <a:rPr lang="cs-CZ" dirty="0" smtClean="0"/>
              <a:t> - čl. chce mít přijatelnou perspektivu, možnost rozvoje vlastní existence apod.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Analýza lidských potřeb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cs-CZ" smtClean="0"/>
              <a:t>Nelze zapomenout na potřebu se vyvíjet, která má sice individuální rozměr, ale těžko ji lze oddělit od nejobecnějšího trendu v živé přírodě – s evolucí… =evoluční potřeba.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cs-CZ" smtClean="0"/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smtClean="0"/>
              <a:t>Evoluční potřeba je tím, co nás „trýzní“ v nečinnosti a zahálce, v pomatení i sobectví – zkrátka vždy, když se rozhodneme naplňovat potřebu, která je v rozporu s vývojem. </a:t>
            </a:r>
            <a:r>
              <a:rPr lang="cs-CZ" smtClean="0">
                <a:sym typeface="Wingdings" pitchFamily="2" charset="2"/>
              </a:rPr>
              <a:t>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Cvičení: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cs-CZ" smtClean="0"/>
              <a:t>Jaké potřeby má žák ve vyučování?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Proč se chtějí lidé/děti učit? </a:t>
            </a:r>
            <a:br>
              <a:rPr lang="cs-CZ" dirty="0" smtClean="0"/>
            </a:br>
            <a:r>
              <a:rPr lang="cs-CZ" dirty="0" smtClean="0"/>
              <a:t>dle </a:t>
            </a:r>
            <a:r>
              <a:rPr lang="cs-CZ" dirty="0" err="1" smtClean="0"/>
              <a:t>Pettyho</a:t>
            </a:r>
            <a:r>
              <a:rPr lang="cs-CZ" dirty="0" smtClean="0"/>
              <a:t> (1996)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r>
              <a:rPr lang="cs-CZ" dirty="0" smtClean="0"/>
              <a:t>Věci, které se učím, se mi hodí</a:t>
            </a:r>
          </a:p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r>
              <a:rPr lang="cs-CZ" dirty="0" smtClean="0"/>
              <a:t>Kvalifikace, kterou studiem získám, se mi hodí (jaký to má smysl?)</a:t>
            </a:r>
          </a:p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r>
              <a:rPr lang="cs-CZ" dirty="0" smtClean="0"/>
              <a:t>Při učení obvykle mívám dobré výsledky a tento úspěch mi zvyšuje sebevědomí („začarované kruhy – viz dále)</a:t>
            </a:r>
          </a:p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r>
              <a:rPr lang="cs-CZ" dirty="0" smtClean="0"/>
              <a:t>Když se budu dobře učit, vyvolá to příznivý ohlas mého učitele nebo mých spolužáků (soutěživost)</a:t>
            </a:r>
          </a:p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r>
              <a:rPr lang="cs-CZ" dirty="0" smtClean="0"/>
              <a:t>Když se nebudu učit, bude to mít nepříjemné důsledky</a:t>
            </a:r>
          </a:p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r>
              <a:rPr lang="cs-CZ" dirty="0" smtClean="0"/>
              <a:t>Věci, které se učím, jsou zajímavé a vzbuzují moji zvídavost nástroje: osobní rozměr, záhada)</a:t>
            </a:r>
          </a:p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r>
              <a:rPr lang="cs-CZ" dirty="0" smtClean="0"/>
              <a:t>Zjišťuji, že vyučování je zábavné</a:t>
            </a:r>
          </a:p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endParaRPr lang="cs-CZ" dirty="0" smtClean="0"/>
          </a:p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endParaRPr lang="cs-CZ" dirty="0" smtClean="0"/>
          </a:p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endParaRPr lang="cs-CZ" dirty="0" smtClean="0"/>
          </a:p>
          <a:p>
            <a:pPr marL="651510" indent="-514350" eaLnBrk="1" hangingPunct="1">
              <a:buFont typeface="Wingdings 2" pitchFamily="18" charset="2"/>
              <a:buAutoNum type="arabicPeriod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392</TotalTime>
  <Words>1846</Words>
  <Application>Microsoft Office PowerPoint</Application>
  <PresentationFormat>Předvádění na obrazovce (4:3)</PresentationFormat>
  <Paragraphs>117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Vrchol</vt:lpstr>
      <vt:lpstr>Potřeby žáka  vývoj Charakteru dle  L. Kohlberga</vt:lpstr>
      <vt:lpstr>Známe „mechanismus“ paměti</vt:lpstr>
      <vt:lpstr>Analýza lidských potřeb</vt:lpstr>
      <vt:lpstr>Analýza lidských potřeb</vt:lpstr>
      <vt:lpstr>Analýza lidských potřeb</vt:lpstr>
      <vt:lpstr>Analýza lidských potřeb</vt:lpstr>
      <vt:lpstr>Analýza lidských potřeb</vt:lpstr>
      <vt:lpstr>Cvičení:</vt:lpstr>
      <vt:lpstr>Proč se chtějí lidé/děti učit?  dle Pettyho (1996)</vt:lpstr>
      <vt:lpstr>Začarované kruhy lidské motivace</vt:lpstr>
      <vt:lpstr>Prezentace aplikace PowerPoint</vt:lpstr>
      <vt:lpstr>Prezentace aplikace PowerPoint</vt:lpstr>
      <vt:lpstr>Jak vnímáme slovo „charakter“?</vt:lpstr>
      <vt:lpstr>Vývoj dle Piageta včetně morálního vývoje</vt:lpstr>
      <vt:lpstr>Vývoj dle Piageta včetně morálního vývoje</vt:lpstr>
      <vt:lpstr>heteronomní x autonomní morálka</vt:lpstr>
      <vt:lpstr>Lawrence Kohlberg (1927-1987)</vt:lpstr>
      <vt:lpstr>Prezentace aplikace PowerPoint</vt:lpstr>
      <vt:lpstr>Heinzovo dilema</vt:lpstr>
      <vt:lpstr>Heinzovo dilema</vt:lpstr>
      <vt:lpstr>Lawrence Kohlberg</vt:lpstr>
      <vt:lpstr>Lawrence Kohlberg</vt:lpstr>
      <vt:lpstr>Lawrence Kohlberg</vt:lpstr>
      <vt:lpstr>Prezentace aplikace PowerPoint</vt:lpstr>
      <vt:lpstr>Kritika</vt:lpstr>
    </vt:vector>
  </TitlesOfParts>
  <Company>VUT FAST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Charakter</dc:title>
  <dc:creator>Jana</dc:creator>
  <cp:lastModifiedBy>ucitel</cp:lastModifiedBy>
  <cp:revision>20</cp:revision>
  <dcterms:created xsi:type="dcterms:W3CDTF">2007-10-05T09:24:12Z</dcterms:created>
  <dcterms:modified xsi:type="dcterms:W3CDTF">2016-04-07T16:03:16Z</dcterms:modified>
</cp:coreProperties>
</file>