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1" r:id="rId5"/>
    <p:sldId id="262" r:id="rId6"/>
    <p:sldId id="259" r:id="rId7"/>
    <p:sldId id="260" r:id="rId8"/>
    <p:sldId id="272" r:id="rId9"/>
    <p:sldId id="267" r:id="rId10"/>
    <p:sldId id="286" r:id="rId11"/>
    <p:sldId id="285" r:id="rId12"/>
    <p:sldId id="278" r:id="rId13"/>
    <p:sldId id="287" r:id="rId14"/>
    <p:sldId id="288" r:id="rId15"/>
    <p:sldId id="268" r:id="rId16"/>
    <p:sldId id="269" r:id="rId17"/>
    <p:sldId id="270" r:id="rId18"/>
    <p:sldId id="271" r:id="rId19"/>
    <p:sldId id="282" r:id="rId20"/>
    <p:sldId id="283" r:id="rId21"/>
    <p:sldId id="284" r:id="rId22"/>
    <p:sldId id="279" r:id="rId23"/>
    <p:sldId id="280" r:id="rId24"/>
    <p:sldId id="281" r:id="rId25"/>
    <p:sldId id="289" r:id="rId26"/>
    <p:sldId id="290" r:id="rId27"/>
    <p:sldId id="291" r:id="rId28"/>
    <p:sldId id="276" r:id="rId29"/>
    <p:sldId id="263" r:id="rId30"/>
    <p:sldId id="265" r:id="rId31"/>
    <p:sldId id="273" r:id="rId32"/>
    <p:sldId id="266" r:id="rId33"/>
    <p:sldId id="294" r:id="rId34"/>
    <p:sldId id="296" r:id="rId35"/>
    <p:sldId id="297" r:id="rId36"/>
    <p:sldId id="295" r:id="rId37"/>
    <p:sldId id="292" r:id="rId38"/>
    <p:sldId id="293" r:id="rId39"/>
    <p:sldId id="298" r:id="rId40"/>
    <p:sldId id="25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EDD12C-FD8D-4510-9549-12355AB743A2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85F8C8-DC43-4953-9A31-600ED4C967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-joker.cz/Pocitace-weby/19-Hesla-a-jejich-bezpecnos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utentizace" TargetMode="External"/><Relationship Id="rId3" Type="http://schemas.openxmlformats.org/officeDocument/2006/relationships/hyperlink" Target="http://www.cl.cam.ac.uk/~rja14/Papers/SEv2-c05.pdf" TargetMode="External"/><Relationship Id="rId7" Type="http://schemas.openxmlformats.org/officeDocument/2006/relationships/hyperlink" Target="http://www.flops.cz/zaklady-sifrovani-symetricka-a-asymetricka-kryptografie" TargetMode="External"/><Relationship Id="rId2" Type="http://schemas.openxmlformats.org/officeDocument/2006/relationships/hyperlink" Target="http://prf-czv.osu.cz/nabidka/seminar/data/Kryptografi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.cam.ac.uk/~rja14/Papers/SEv2-c02.pdf" TargetMode="External"/><Relationship Id="rId5" Type="http://schemas.openxmlformats.org/officeDocument/2006/relationships/hyperlink" Target="http://frakira.fi.muni.cz/~izaak/PBIT/Kryptografie_a_bezpe%C4%8Dnost.html" TargetMode="External"/><Relationship Id="rId4" Type="http://schemas.openxmlformats.org/officeDocument/2006/relationships/hyperlink" Target="http://mi21.vsb.cz/sites/mi21.vsb.cz/files/unit/mzka.png" TargetMode="External"/><Relationship Id="rId9" Type="http://schemas.openxmlformats.org/officeDocument/2006/relationships/hyperlink" Target="http://www.guardmyip.com/images/wireless_security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Kryptografie a bezpečnost</a:t>
            </a:r>
            <a:endParaRPr lang="cs-CZ" dirty="0"/>
          </a:p>
        </p:txBody>
      </p:sp>
      <p:pic>
        <p:nvPicPr>
          <p:cNvPr id="3074" name="Picture 2" descr="C:\Users\Karel\Desktop\Quantum-Encryption-Will-Stop-Hac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4943461" cy="241555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6084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Autentizace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11795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… je ověření identity uživatele, který se pokouší přihlásit do služby, systému apod. (od slova autentický)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0" y="2924944"/>
            <a:ext cx="9144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r>
              <a:rPr lang="cs-CZ" sz="2100" dirty="0" smtClean="0"/>
              <a:t>podle toho, co uživatel zná (zná správnou kombinaci uživatelského označení a hesla nebo PIN)</a:t>
            </a:r>
          </a:p>
          <a:p>
            <a:pPr>
              <a:buFont typeface="Wingdings" pitchFamily="2" charset="2"/>
              <a:buChar char="v"/>
            </a:pPr>
            <a:endParaRPr lang="cs-CZ" sz="2100" dirty="0" smtClean="0"/>
          </a:p>
          <a:p>
            <a:pPr>
              <a:buFont typeface="Wingdings" pitchFamily="2" charset="2"/>
              <a:buChar char="v"/>
            </a:pPr>
            <a:r>
              <a:rPr lang="cs-CZ" sz="2100" dirty="0" smtClean="0"/>
              <a:t>podle toho, co uživatel má (nějaký technický prostředek, který uživatel vlastní – hardwarový klíč, </a:t>
            </a:r>
            <a:r>
              <a:rPr lang="cs-CZ" sz="2100" dirty="0" err="1" smtClean="0"/>
              <a:t>smart</a:t>
            </a:r>
            <a:r>
              <a:rPr lang="cs-CZ" sz="2100" dirty="0" smtClean="0"/>
              <a:t> </a:t>
            </a:r>
            <a:r>
              <a:rPr lang="cs-CZ" sz="2100" dirty="0" err="1" smtClean="0"/>
              <a:t>card</a:t>
            </a:r>
            <a:r>
              <a:rPr lang="cs-CZ" sz="2100" dirty="0" smtClean="0"/>
              <a:t>, privátní klíč apod.)</a:t>
            </a:r>
          </a:p>
          <a:p>
            <a:pPr>
              <a:buFont typeface="Wingdings" pitchFamily="2" charset="2"/>
              <a:buChar char="v"/>
            </a:pPr>
            <a:endParaRPr lang="cs-CZ" sz="2100" dirty="0" smtClean="0"/>
          </a:p>
          <a:p>
            <a:pPr>
              <a:buFont typeface="Wingdings" pitchFamily="2" charset="2"/>
              <a:buChar char="v"/>
            </a:pPr>
            <a:r>
              <a:rPr lang="cs-CZ" sz="2100" dirty="0" smtClean="0"/>
              <a:t>podle toho, čím uživatel je (uživatel má biometrické vlastnosti, které lze prověřit – otisk prstu, snímek oční duhovky či sítnice apod.)</a:t>
            </a:r>
          </a:p>
          <a:p>
            <a:pPr>
              <a:buFont typeface="Wingdings" pitchFamily="2" charset="2"/>
              <a:buChar char="v"/>
            </a:pPr>
            <a:endParaRPr lang="cs-CZ" sz="2100" dirty="0" smtClean="0"/>
          </a:p>
          <a:p>
            <a:pPr>
              <a:buFont typeface="Wingdings" pitchFamily="2" charset="2"/>
              <a:buChar char="v"/>
            </a:pPr>
            <a:r>
              <a:rPr lang="cs-CZ" sz="2100" dirty="0" smtClean="0"/>
              <a:t>podle toho, co uživatel umí (umí správně odpovědět na náhodně vygenerovaný kontrolní dotaz)</a:t>
            </a:r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564904"/>
            <a:ext cx="7560840" cy="64807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Autentizace – jak se provádí?</a:t>
            </a:r>
            <a:endParaRPr kumimoji="0" lang="cs-CZ" sz="2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066800"/>
          </a:xfrm>
        </p:spPr>
        <p:txBody>
          <a:bodyPr/>
          <a:lstStyle/>
          <a:p>
            <a:r>
              <a:rPr lang="cs-CZ" dirty="0" smtClean="0"/>
              <a:t>Heslo – vaše osobní šifra</a:t>
            </a:r>
            <a:endParaRPr lang="cs-CZ" dirty="0"/>
          </a:p>
        </p:txBody>
      </p:sp>
      <p:pic>
        <p:nvPicPr>
          <p:cNvPr id="44034" name="Picture 2" descr="https://blog.lookout.com/wp-content/uploads/2013/11/passw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5250496" cy="22521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20880" cy="864096"/>
          </a:xfrm>
        </p:spPr>
        <p:txBody>
          <a:bodyPr/>
          <a:lstStyle/>
          <a:p>
            <a:r>
              <a:rPr lang="cs-CZ" dirty="0" smtClean="0"/>
              <a:t>Co je to „dobré heslo“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…je takové, co půjde špatně odhalit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1) </a:t>
            </a:r>
            <a:r>
              <a:rPr lang="cs-CZ" dirty="0" smtClean="0"/>
              <a:t>Heslo by se neměl tvořit nějaký snadno dohádatelný údaj o uživateli. – tedy ne vaše jméno, jména vašich dětí apod.</a:t>
            </a:r>
          </a:p>
          <a:p>
            <a:endParaRPr lang="cs-CZ" dirty="0" smtClean="0"/>
          </a:p>
          <a:p>
            <a:r>
              <a:rPr lang="cs-CZ" dirty="0" smtClean="0"/>
              <a:t>2) Mělo by být dostatečně dlouhé – čím delší tím déle trvá jeho odhalení. S každým dalším znakem se násobí časová  délka nutná k jeho odhalení</a:t>
            </a:r>
          </a:p>
          <a:p>
            <a:endParaRPr lang="cs-CZ" dirty="0" smtClean="0"/>
          </a:p>
          <a:p>
            <a:r>
              <a:rPr lang="cs-CZ" dirty="0" smtClean="0"/>
              <a:t>3) Mělo by obsahovat velká a malá písmena, čísla a speciální znaky (@, ?). Nejdůležitější je ale jeho délka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20880" cy="864096"/>
          </a:xfrm>
        </p:spPr>
        <p:txBody>
          <a:bodyPr/>
          <a:lstStyle/>
          <a:p>
            <a:r>
              <a:rPr lang="cs-CZ" dirty="0" smtClean="0"/>
              <a:t>Jak s heslem zacházet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r>
              <a:rPr lang="cs-CZ" dirty="0" smtClean="0"/>
              <a:t>hesla k důležitým službám (</a:t>
            </a:r>
            <a:r>
              <a:rPr lang="cs-CZ" dirty="0" err="1" smtClean="0"/>
              <a:t>ebanking</a:t>
            </a:r>
            <a:r>
              <a:rPr lang="cs-CZ" dirty="0" smtClean="0"/>
              <a:t>, IS, email, ...) nesmí být stejná</a:t>
            </a:r>
          </a:p>
          <a:p>
            <a:r>
              <a:rPr lang="cs-CZ" dirty="0" smtClean="0"/>
              <a:t>heslo nikdy nikomu nesdělujte</a:t>
            </a:r>
          </a:p>
          <a:p>
            <a:r>
              <a:rPr lang="cs-CZ" dirty="0" smtClean="0"/>
              <a:t>důležitá hesla neukládejte v prohlížeči, ani je nikam nezapisujte</a:t>
            </a:r>
          </a:p>
          <a:p>
            <a:r>
              <a:rPr lang="cs-CZ" dirty="0" smtClean="0"/>
              <a:t>po zadání hesla na nedůvěryhodném stroji (např. na cestách) jej při nejbližší příležitosti změňte</a:t>
            </a:r>
            <a:endParaRPr lang="cs-CZ" dirty="0"/>
          </a:p>
        </p:txBody>
      </p:sp>
      <p:sp>
        <p:nvSpPr>
          <p:cNvPr id="4" name="Obdélník se zakulaceným příčným rohem 3">
            <a:hlinkClick r:id="rId2"/>
          </p:cNvPr>
          <p:cNvSpPr/>
          <p:nvPr/>
        </p:nvSpPr>
        <p:spPr>
          <a:xfrm>
            <a:off x="6516216" y="5805264"/>
            <a:ext cx="1800200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Něco více o heslech</a:t>
            </a:r>
            <a:endParaRPr lang="cs-CZ" dirty="0"/>
          </a:p>
        </p:txBody>
      </p:sp>
      <p:sp>
        <p:nvSpPr>
          <p:cNvPr id="6" name="Šrafovaná šipka doprava 5"/>
          <p:cNvSpPr/>
          <p:nvPr/>
        </p:nvSpPr>
        <p:spPr>
          <a:xfrm>
            <a:off x="4499992" y="6021288"/>
            <a:ext cx="1656184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Klikni zde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 smtClean="0"/>
              <a:t>Útoky na hesla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Sociální inženýrství</a:t>
            </a:r>
            <a:r>
              <a:rPr lang="cs-CZ" dirty="0" smtClean="0"/>
              <a:t>  - patří mezi nejúčinnější metody útoků . Útočník se snaží zjistit buď přímo zjistit heslo, nebo informace, které ho k heslu dovedou. Prostě se vás zeptá. Druhá varianta je zjistit si základní informace o daném člověku a potom zkusit zmiňované jméno partnera, dětí, dalších rodinných příslušníků, nebo domácích zvířat. </a:t>
            </a:r>
          </a:p>
          <a:p>
            <a:endParaRPr lang="cs-CZ" b="1" dirty="0" smtClean="0"/>
          </a:p>
          <a:p>
            <a:r>
              <a:rPr lang="cs-CZ" b="1" dirty="0" smtClean="0"/>
              <a:t>Odchycení hesla-   </a:t>
            </a:r>
            <a:r>
              <a:rPr lang="cs-CZ" dirty="0" smtClean="0"/>
              <a:t>používají se například </a:t>
            </a:r>
            <a:r>
              <a:rPr lang="cs-CZ" dirty="0" err="1" smtClean="0"/>
              <a:t>keyloggery</a:t>
            </a:r>
            <a:r>
              <a:rPr lang="cs-CZ" dirty="0" smtClean="0"/>
              <a:t> (programy pro snímání stisknutých kláves na klávesnici).</a:t>
            </a:r>
          </a:p>
          <a:p>
            <a:endParaRPr lang="cs-CZ" dirty="0" smtClean="0"/>
          </a:p>
          <a:p>
            <a:r>
              <a:rPr lang="cs-CZ" b="1" dirty="0" smtClean="0"/>
              <a:t>Slovníkový útok - </a:t>
            </a:r>
            <a:r>
              <a:rPr lang="cs-CZ" dirty="0" smtClean="0"/>
              <a:t>Útočník má slovník slov daného jazyka a zkouší zadat jako heslo jednotlivá slova z tohoto slovníku. Nezadává ručně, ale automaticky pomocí počítačového programu. Takovým způsobem pak může vyzkoušet mnoho hesel za sekundu.</a:t>
            </a:r>
          </a:p>
          <a:p>
            <a:endParaRPr lang="cs-CZ" b="1" dirty="0" smtClean="0"/>
          </a:p>
          <a:p>
            <a:r>
              <a:rPr lang="cs-CZ" b="1" dirty="0" smtClean="0"/>
              <a:t>Útok hrubou silou - </a:t>
            </a:r>
            <a:r>
              <a:rPr lang="cs-CZ" dirty="0" smtClean="0"/>
              <a:t>Nejprimitivnější varianta útoku, útočník zkouší postupně zadávat všechny kombinace, například: </a:t>
            </a:r>
            <a:r>
              <a:rPr lang="cs-CZ" dirty="0" err="1" smtClean="0"/>
              <a:t>aaa</a:t>
            </a:r>
            <a:r>
              <a:rPr lang="cs-CZ" dirty="0" smtClean="0"/>
              <a:t>, </a:t>
            </a:r>
            <a:r>
              <a:rPr lang="cs-CZ" dirty="0" err="1" smtClean="0"/>
              <a:t>aab</a:t>
            </a:r>
            <a:r>
              <a:rPr lang="cs-CZ" dirty="0" smtClean="0"/>
              <a:t>, </a:t>
            </a:r>
            <a:r>
              <a:rPr lang="cs-CZ" dirty="0" err="1" smtClean="0"/>
              <a:t>aac</a:t>
            </a:r>
            <a:r>
              <a:rPr lang="cs-CZ" dirty="0" smtClean="0"/>
              <a:t>, </a:t>
            </a:r>
            <a:r>
              <a:rPr lang="cs-CZ" dirty="0" err="1" smtClean="0"/>
              <a:t>aad</a:t>
            </a:r>
            <a:r>
              <a:rPr lang="cs-CZ" dirty="0" smtClean="0"/>
              <a:t>,...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/>
              <a:t>Symetrická kryptografie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Funguje na jednodušším principu než asymetrická</a:t>
            </a:r>
          </a:p>
          <a:p>
            <a:endParaRPr lang="cs-CZ" dirty="0" smtClean="0"/>
          </a:p>
          <a:p>
            <a:r>
              <a:rPr lang="cs-CZ" dirty="0" smtClean="0"/>
              <a:t>Odesilatel  i příjemce zprávy mají ten stejný klíč k zašifrování i rozšifrování – typicky heslo</a:t>
            </a:r>
          </a:p>
          <a:p>
            <a:endParaRPr lang="cs-CZ" dirty="0" smtClean="0"/>
          </a:p>
          <a:p>
            <a:r>
              <a:rPr lang="cs-CZ" b="1" dirty="0" smtClean="0"/>
              <a:t>Příklad:</a:t>
            </a:r>
            <a:r>
              <a:rPr lang="cs-CZ" dirty="0" smtClean="0"/>
              <a:t> Posíláte symetricky zašifrovaná data vašemu známému. Jako heslo si určíte „heslo123“ , které mu předtím řeknete. Vy toto heslo použijete na zašifrování dat on toto stejné heslo použije na rozšifrování dat a převedení zašifrovaných dat zpět do podoby běžného textu. Je to v principu stejné jako když má více lidí stejný klíč k jedněm dveřím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l\Desktop\symetrick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79474"/>
            <a:ext cx="8377198" cy="627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Symetrická kryptografie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Výhody: </a:t>
            </a:r>
          </a:p>
          <a:p>
            <a:endParaRPr lang="cs-CZ" dirty="0" smtClean="0"/>
          </a:p>
          <a:p>
            <a:r>
              <a:rPr lang="cs-CZ" dirty="0" smtClean="0"/>
              <a:t>Jednodušší na výpočetní výkon – symetrická šifra je vytvořena velice rychle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Nevýhody:</a:t>
            </a:r>
          </a:p>
          <a:p>
            <a:endParaRPr lang="cs-CZ" dirty="0" smtClean="0"/>
          </a:p>
          <a:p>
            <a:r>
              <a:rPr lang="cs-CZ" dirty="0" smtClean="0"/>
              <a:t>Nutnost předání soukromého klíče druhé straně</a:t>
            </a:r>
          </a:p>
          <a:p>
            <a:endParaRPr lang="cs-CZ" dirty="0"/>
          </a:p>
        </p:txBody>
      </p:sp>
      <p:pic>
        <p:nvPicPr>
          <p:cNvPr id="13314" name="Picture 2" descr="http://news.sciencemag.org/sites/default/files/styles/thumb_article_l/public/media/sn-cryptography_0.jpg?itok=a4H3Zo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3122712" cy="23420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60840" cy="864096"/>
          </a:xfrm>
        </p:spPr>
        <p:txBody>
          <a:bodyPr/>
          <a:lstStyle/>
          <a:p>
            <a:r>
              <a:rPr lang="cs-CZ" dirty="0" smtClean="0"/>
              <a:t>Asymetrická kryptografie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cs-CZ" dirty="0" smtClean="0"/>
              <a:t>Tyto šifry nepoužívají jeden tajný šifrovací klíč sdílený mezi odesilatelem a příjemcem, ale vždy se používá </a:t>
            </a:r>
            <a:r>
              <a:rPr lang="cs-CZ" b="1" dirty="0" smtClean="0"/>
              <a:t>pár šifrovacích klíčů</a:t>
            </a:r>
            <a:r>
              <a:rPr lang="cs-CZ" dirty="0" smtClean="0"/>
              <a:t>. Jeden klíč </a:t>
            </a:r>
            <a:r>
              <a:rPr lang="cs-CZ" b="1" dirty="0" smtClean="0"/>
              <a:t>pro šifrování </a:t>
            </a:r>
            <a:r>
              <a:rPr lang="cs-CZ" dirty="0" smtClean="0"/>
              <a:t>a </a:t>
            </a:r>
            <a:r>
              <a:rPr lang="cs-CZ" b="1" dirty="0" smtClean="0"/>
              <a:t>druhý pro dešifrování</a:t>
            </a:r>
            <a:r>
              <a:rPr lang="cs-CZ" dirty="0" smtClean="0"/>
              <a:t>. U digitálního podpisu pak uvedeme, že operace šifrování a dešifrování jsou u některých šifer zaměnitelné, proto u asymetrických šifer nemluvíme o šifrovacím a dešifrovacím klíči, ale o </a:t>
            </a:r>
            <a:r>
              <a:rPr lang="cs-CZ" b="1" dirty="0" smtClean="0"/>
              <a:t>veřejném a soukromém klíči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2290" name="Picture 2" descr="http://blog.pubnub.com/wp-content/uploads/2012/07/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01816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Asymetrická kryptografie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65770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Bohumila, tj. příjemce zprávy, si musí vygenerovat dvojici klíčů: </a:t>
            </a:r>
            <a:r>
              <a:rPr lang="cs-CZ" b="1" dirty="0" smtClean="0"/>
              <a:t>veřejný klíč </a:t>
            </a:r>
            <a:r>
              <a:rPr lang="cs-CZ" dirty="0" smtClean="0"/>
              <a:t>(VK-B) a </a:t>
            </a:r>
            <a:r>
              <a:rPr lang="cs-CZ" b="1" dirty="0" smtClean="0"/>
              <a:t>soukromý klíč </a:t>
            </a:r>
            <a:r>
              <a:rPr lang="cs-CZ" dirty="0" smtClean="0"/>
              <a:t>(SK-B).</a:t>
            </a:r>
          </a:p>
          <a:p>
            <a:endParaRPr lang="cs-CZ" dirty="0" smtClean="0"/>
          </a:p>
          <a:p>
            <a:r>
              <a:rPr lang="cs-CZ" dirty="0" smtClean="0"/>
              <a:t>Bohumila si uloží svůj soukromý klíč do důvěryhodného úložiště klíčů. Např. na disk, na čipovou kartu atd. </a:t>
            </a:r>
            <a:r>
              <a:rPr lang="cs-CZ" b="1" dirty="0" smtClean="0"/>
              <a:t>Soukromý klíč je aktivem Bohumily, které si musí střežit.</a:t>
            </a:r>
          </a:p>
          <a:p>
            <a:endParaRPr lang="cs-CZ" b="1" dirty="0" smtClean="0"/>
          </a:p>
          <a:p>
            <a:r>
              <a:rPr lang="cs-CZ" dirty="0" smtClean="0"/>
              <a:t>Bohumila distribuuje svůj veřejný klíč (VK-B) </a:t>
            </a:r>
            <a:r>
              <a:rPr lang="cs-CZ" b="1" dirty="0" smtClean="0"/>
              <a:t>do celého světa</a:t>
            </a:r>
            <a:r>
              <a:rPr lang="cs-CZ" dirty="0" smtClean="0"/>
              <a:t>. Klidně může svůj veřejný klíč poslat Aloisovi po slídivém Cyrilovi.</a:t>
            </a:r>
          </a:p>
          <a:p>
            <a:endParaRPr lang="cs-CZ" dirty="0" smtClean="0"/>
          </a:p>
          <a:p>
            <a:r>
              <a:rPr lang="cs-CZ" dirty="0" smtClean="0"/>
              <a:t>Alois po obdržení veřejného klíče Bohumily šifruje zprávu Bohumile jejím veřejným klíčem (VK-B).</a:t>
            </a:r>
          </a:p>
          <a:p>
            <a:endParaRPr lang="cs-CZ" dirty="0" smtClean="0"/>
          </a:p>
          <a:p>
            <a:r>
              <a:rPr lang="cs-CZ" dirty="0" smtClean="0"/>
              <a:t>Bohumila (příjemce) dešifruje přijatou šifrovanou zprávu svým soukromým klíčem (SK-B) a získá původní zprávu.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cs-CZ" dirty="0" smtClean="0"/>
              <a:t>Kryptografie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475720"/>
          </a:xfrm>
        </p:spPr>
        <p:txBody>
          <a:bodyPr/>
          <a:lstStyle/>
          <a:p>
            <a:r>
              <a:rPr lang="cs-CZ" dirty="0" smtClean="0"/>
              <a:t>věda zabývající se zajištěním utajené a důvěryhodné komunikace – tedy tvorbou šifer pro lepší zabezpečení nás na síti</a:t>
            </a:r>
            <a:endParaRPr lang="cs-CZ" dirty="0"/>
          </a:p>
        </p:txBody>
      </p:sp>
      <p:pic>
        <p:nvPicPr>
          <p:cNvPr id="2050" name="Picture 2" descr="C:\Users\Karel\Desktop\cr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61048"/>
            <a:ext cx="2799482" cy="279948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139136" cy="5578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Asymetrická kryptografie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70537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Základní vlastností šifrování na bázi asymetrických algoritmů je skutečnost, že je relativně jednoduché za využití veřejného klíče šifrovat text, ale na základě znalosti veřejného klíče a veřejným klíčem šifrované zprávy je velice obtížné získat původní zprávu.</a:t>
            </a:r>
            <a:endParaRPr lang="cs-CZ" dirty="0"/>
          </a:p>
        </p:txBody>
      </p:sp>
      <p:pic>
        <p:nvPicPr>
          <p:cNvPr id="40962" name="Picture 2" descr="http://www.flops.cz/sites/default/files/obrazky/clanky/509/sifry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04052" cy="295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99176" cy="4137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Elektronický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7859216" cy="5017744"/>
          </a:xfrm>
        </p:spPr>
        <p:txBody>
          <a:bodyPr/>
          <a:lstStyle/>
          <a:p>
            <a:r>
              <a:rPr lang="cs-CZ" dirty="0" smtClean="0"/>
              <a:t>Vychází z principů asymetrického šifrování</a:t>
            </a:r>
          </a:p>
          <a:p>
            <a:endParaRPr lang="cs-CZ" dirty="0" smtClean="0"/>
          </a:p>
          <a:p>
            <a:r>
              <a:rPr lang="cs-CZ" dirty="0" smtClean="0"/>
              <a:t>El. podpis je potvrzení, že zpráva byla vytvořena daným autorem</a:t>
            </a:r>
          </a:p>
          <a:p>
            <a:r>
              <a:rPr lang="cs-CZ" dirty="0" smtClean="0"/>
              <a:t>realizován pomocí asymetrické kryptografie:</a:t>
            </a:r>
          </a:p>
          <a:p>
            <a:pPr lvl="1"/>
            <a:r>
              <a:rPr lang="cs-CZ" dirty="0" smtClean="0"/>
              <a:t>pomocí soukromého klíče je k dané zprávě vytvořen podpis</a:t>
            </a:r>
          </a:p>
          <a:p>
            <a:pPr lvl="1"/>
            <a:r>
              <a:rPr lang="cs-CZ" dirty="0" smtClean="0"/>
              <a:t>příslušný veřejný klíč umožňuje ověřit pravost podpisu</a:t>
            </a:r>
          </a:p>
          <a:p>
            <a:endParaRPr lang="cs-CZ" dirty="0"/>
          </a:p>
        </p:txBody>
      </p:sp>
      <p:pic>
        <p:nvPicPr>
          <p:cNvPr id="41986" name="Picture 2" descr="http://www.datoveschranky.eu/wp-content/uploads/elektronicky-pod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836712"/>
            <a:ext cx="1224136" cy="16570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859216" cy="62981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Hash</a:t>
            </a:r>
            <a:r>
              <a:rPr lang="cs-CZ" dirty="0" smtClean="0"/>
              <a:t> – kontrolní výpočet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Krátký </a:t>
            </a:r>
            <a:r>
              <a:rPr lang="cs-CZ" b="1" dirty="0" smtClean="0"/>
              <a:t>otisk</a:t>
            </a:r>
            <a:r>
              <a:rPr lang="cs-CZ" dirty="0" smtClean="0"/>
              <a:t> textu (zprávy, hesla) vytvořený jednocestnou funkcí. Pro daný text je </a:t>
            </a:r>
            <a:r>
              <a:rPr lang="cs-CZ" dirty="0" err="1" smtClean="0"/>
              <a:t>hash</a:t>
            </a:r>
            <a:r>
              <a:rPr lang="cs-CZ" dirty="0" smtClean="0"/>
              <a:t> jednoznačně daný, nelze z něj ale zrekonstruovat žádné informace o původním textu</a:t>
            </a:r>
          </a:p>
          <a:p>
            <a:endParaRPr lang="cs-CZ" dirty="0" smtClean="0"/>
          </a:p>
          <a:p>
            <a:r>
              <a:rPr lang="cs-CZ" dirty="0" smtClean="0"/>
              <a:t>…. ale lze jej použít pro kontrolu přijaté zprávy, že nebyla cestou změněna </a:t>
            </a:r>
            <a:endParaRPr lang="cs-CZ" dirty="0"/>
          </a:p>
        </p:txBody>
      </p:sp>
      <p:pic>
        <p:nvPicPr>
          <p:cNvPr id="2050" name="Picture 2" descr="http://bitcoingarden.tk/wp-content/uploads/2014/04/cryptography-cover-image-log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43685" cy="15758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71184" cy="62981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Hash</a:t>
            </a:r>
            <a:r>
              <a:rPr lang="cs-CZ" dirty="0" smtClean="0"/>
              <a:t> – jak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97152"/>
            <a:ext cx="8291264" cy="177738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Alois posílá zprávu Bohumile. Spolu s ní odešle </a:t>
            </a:r>
            <a:r>
              <a:rPr lang="cs-CZ" dirty="0" err="1" smtClean="0"/>
              <a:t>hash</a:t>
            </a:r>
            <a:r>
              <a:rPr lang="cs-CZ" dirty="0" smtClean="0"/>
              <a:t>. Bohumila, poté co přijme zprávu, spočte otisk (</a:t>
            </a:r>
            <a:r>
              <a:rPr lang="cs-CZ" dirty="0" err="1" smtClean="0"/>
              <a:t>hash</a:t>
            </a:r>
            <a:r>
              <a:rPr lang="cs-CZ" dirty="0" smtClean="0"/>
              <a:t>) z přijaté zprávy a porovná svůj výsledek s otiskem ze zápatí přijaté zprávy (tj. s otiskem spočteným Aloisem). Pokud jsou oba otisky shodné, zpráva nebyla cestou změněna. </a:t>
            </a:r>
            <a:endParaRPr lang="cs-CZ" dirty="0"/>
          </a:p>
        </p:txBody>
      </p:sp>
      <p:pic>
        <p:nvPicPr>
          <p:cNvPr id="1026" name="Picture 2" descr="http://www.flops.cz/sites/default/files/obrazky/clanky/509/sifr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06630" cy="3110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43192" cy="62981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Hash</a:t>
            </a:r>
            <a:r>
              <a:rPr lang="cs-CZ" dirty="0" smtClean="0"/>
              <a:t> – jak funguje?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773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Zprávu odchytí (a tím pozmění) slídil Cyril. Zpráva dojde (pozměněná) Bohumile. Tím že došlo ke změně zprávy, tak už nejde zpětně dopočítat </a:t>
            </a:r>
            <a:r>
              <a:rPr lang="cs-CZ" dirty="0" err="1" smtClean="0"/>
              <a:t>hash</a:t>
            </a:r>
            <a:r>
              <a:rPr lang="cs-CZ" dirty="0" smtClean="0"/>
              <a:t>, Bohumila tedy ví, že zpráva byla po cestě změněna.</a:t>
            </a:r>
            <a:endParaRPr lang="cs-CZ" dirty="0"/>
          </a:p>
        </p:txBody>
      </p:sp>
      <p:pic>
        <p:nvPicPr>
          <p:cNvPr id="38914" name="Picture 2" descr="http://www.flops.cz/sites/default/files/obrazky/clanky/509/sifry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13432" cy="334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Certifikace pomocí </a:t>
            </a:r>
            <a:r>
              <a:rPr lang="cs-CZ" dirty="0" err="1" smtClean="0"/>
              <a:t>https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Nástavba běžného http protokolu, který není šifrován</a:t>
            </a:r>
          </a:p>
          <a:p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 err="1" smtClean="0"/>
              <a:t>https</a:t>
            </a:r>
            <a:r>
              <a:rPr lang="cs-CZ" dirty="0" smtClean="0"/>
              <a:t> jsou využívány certifikáty důvěryhodnosti, které vydává nějaká velká certifikační autorita </a:t>
            </a:r>
          </a:p>
          <a:p>
            <a:endParaRPr lang="cs-CZ" dirty="0" smtClean="0"/>
          </a:p>
          <a:p>
            <a:r>
              <a:rPr lang="cs-CZ" dirty="0" smtClean="0"/>
              <a:t>Dnešní prohlížeče s certifikáty umí běžně pracovat a pokud web žádnou certifikaci nemá (nebo ji jen předstírá) snaží se vás většinou varovat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381328"/>
            <a:ext cx="8229600" cy="4766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Certifikát v </a:t>
            </a:r>
            <a:r>
              <a:rPr lang="cs-CZ" dirty="0" err="1" smtClean="0"/>
              <a:t>Google</a:t>
            </a:r>
            <a:r>
              <a:rPr lang="cs-CZ" dirty="0" smtClean="0"/>
              <a:t> Chrome</a:t>
            </a:r>
            <a:endParaRPr lang="cs-CZ" dirty="0"/>
          </a:p>
        </p:txBody>
      </p:sp>
      <p:pic>
        <p:nvPicPr>
          <p:cNvPr id="47106" name="Picture 2" descr="http://frakira.fi.muni.cz/~izaak/PBIT/Kryptografie_a_bezpe%C4%8Dnost/pasted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9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48124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Odhalení nedůvěryhodného certifikátu</a:t>
            </a:r>
            <a:endParaRPr lang="cs-CZ" dirty="0"/>
          </a:p>
        </p:txBody>
      </p:sp>
      <p:pic>
        <p:nvPicPr>
          <p:cNvPr id="49154" name="Picture 2" descr="http://frakira.fi.muni.cz/~izaak/PBIT/Kryptografie_a_bezpe%C4%8Dnost/pasted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0"/>
            <a:ext cx="7061329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formy útoku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Phising</a:t>
            </a:r>
            <a:r>
              <a:rPr lang="cs-CZ" b="1" dirty="0" smtClean="0"/>
              <a:t> </a:t>
            </a:r>
            <a:r>
              <a:rPr lang="cs-CZ" dirty="0" smtClean="0"/>
              <a:t>– podvržené stránky a zahrávání si s psychologií uživatele</a:t>
            </a:r>
          </a:p>
          <a:p>
            <a:endParaRPr lang="cs-CZ" dirty="0" smtClean="0"/>
          </a:p>
          <a:p>
            <a:r>
              <a:rPr lang="cs-CZ" b="1" dirty="0" smtClean="0"/>
              <a:t>Útoky na hesla </a:t>
            </a:r>
            <a:r>
              <a:rPr lang="cs-CZ" dirty="0" smtClean="0"/>
              <a:t>– různé metody jak odhalit vaše heslo. Viz. kapitola o heslech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Odposlech bezdrátové komunikace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b="1" dirty="0" err="1" smtClean="0"/>
              <a:t>Malware</a:t>
            </a:r>
            <a:r>
              <a:rPr lang="cs-CZ" b="1" dirty="0" smtClean="0"/>
              <a:t> </a:t>
            </a:r>
            <a:r>
              <a:rPr lang="cs-CZ" dirty="0" smtClean="0"/>
              <a:t>– různé druhy škodlivého softwaru, které mohou získat vaše hesla, nebo přímo data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v útoku - </a:t>
            </a:r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1489352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Only amateurs attack machines; professionals target people.</a:t>
            </a:r>
            <a:endParaRPr lang="cs-CZ" i="1" dirty="0" smtClean="0"/>
          </a:p>
          <a:p>
            <a:endParaRPr lang="en-US" i="1" dirty="0" smtClean="0"/>
          </a:p>
          <a:p>
            <a:pPr lvl="2"/>
            <a:r>
              <a:rPr lang="en-US" i="1" dirty="0" smtClean="0"/>
              <a:t>— Bruce </a:t>
            </a:r>
            <a:r>
              <a:rPr lang="en-US" i="1" dirty="0" err="1" smtClean="0"/>
              <a:t>Schneier</a:t>
            </a:r>
            <a:endParaRPr lang="cs-CZ" i="1" dirty="0"/>
          </a:p>
        </p:txBody>
      </p:sp>
      <p:pic>
        <p:nvPicPr>
          <p:cNvPr id="6147" name="Picture 3" descr="C:\Users\Karel\Desktop\phishing-cat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1088"/>
            <a:ext cx="3200549" cy="212836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571184" cy="6530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Proč kryptografie?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6563072" cy="43251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Stále větší část našich dat je na síti</a:t>
            </a:r>
          </a:p>
          <a:p>
            <a:endParaRPr lang="cs-CZ" sz="2000" dirty="0" smtClean="0"/>
          </a:p>
          <a:p>
            <a:r>
              <a:rPr lang="cs-CZ" sz="2000" dirty="0" smtClean="0"/>
              <a:t>Prostřednictvím internetu děláme i důležité úkony (el. Podpis, žádosti o práci, platby…)</a:t>
            </a:r>
          </a:p>
          <a:p>
            <a:endParaRPr lang="cs-CZ" sz="2000" dirty="0" smtClean="0"/>
          </a:p>
          <a:p>
            <a:r>
              <a:rPr lang="cs-CZ" sz="2000" dirty="0" smtClean="0"/>
              <a:t>Kryptografie na síti je stejně logická jako to, že zamykáme svoje domy nebo auta</a:t>
            </a:r>
          </a:p>
          <a:p>
            <a:endParaRPr lang="cs-CZ" sz="2000" dirty="0" smtClean="0"/>
          </a:p>
          <a:p>
            <a:r>
              <a:rPr lang="cs-CZ" sz="2000" dirty="0" smtClean="0"/>
              <a:t>S kryptografií se setkáváme každý den, i když si to ani neuvědomujeme -&gt; třeba při přihlašování do IS MU</a:t>
            </a:r>
            <a:endParaRPr lang="cs-CZ" sz="2000" dirty="0"/>
          </a:p>
        </p:txBody>
      </p:sp>
      <p:pic>
        <p:nvPicPr>
          <p:cNvPr id="4098" name="Picture 2" descr="C:\Users\Karel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0872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útočníka je jednodušší využít neopatrnosti cíle (vás) a jeho oklamání, než složitě nabourávat šifrované stroje</a:t>
            </a:r>
          </a:p>
          <a:p>
            <a:endParaRPr lang="cs-CZ" dirty="0" smtClean="0"/>
          </a:p>
          <a:p>
            <a:r>
              <a:rPr lang="cs-CZ" dirty="0" smtClean="0"/>
              <a:t>Evolučně jsme si vytvořili poznávací mechanismy, proti podvodům z očí do očí, teď se musíme naučit mechanismy pro odhalení podvodů skrze monitor.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r>
              <a:rPr lang="cs-CZ" dirty="0" smtClean="0"/>
              <a:t> – jak funguje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Vytvoření návnady  (falešná stránka vaší banky)</a:t>
            </a:r>
          </a:p>
          <a:p>
            <a:r>
              <a:rPr lang="cs-CZ" dirty="0" smtClean="0"/>
              <a:t>Rozeslání e-mailů uživatelům (výzva ke změně hesla, kontrole údajů…)</a:t>
            </a:r>
          </a:p>
          <a:p>
            <a:r>
              <a:rPr lang="cs-CZ" dirty="0" smtClean="0"/>
              <a:t>Uložení vašich údajů u útočníka</a:t>
            </a:r>
          </a:p>
          <a:p>
            <a:r>
              <a:rPr lang="cs-CZ" dirty="0" smtClean="0"/>
              <a:t>…poté proběhne standardní přihlášení do běžné služby, aby se nevytvořilo podezření</a:t>
            </a:r>
          </a:p>
          <a:p>
            <a:endParaRPr lang="cs-CZ" dirty="0"/>
          </a:p>
        </p:txBody>
      </p:sp>
      <p:pic>
        <p:nvPicPr>
          <p:cNvPr id="7170" name="Picture 2" descr="C:\Users\Karel\Desktop\Phishing-tac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599688"/>
            <a:ext cx="2304257" cy="16360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el\Desktop\nigerian-prince-LBD-23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680520" cy="605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99176" cy="41379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Šifrování </a:t>
            </a:r>
            <a:r>
              <a:rPr lang="cs-CZ" dirty="0" err="1" smtClean="0"/>
              <a:t>wifi</a:t>
            </a:r>
            <a:r>
              <a:rPr lang="cs-CZ" dirty="0" smtClean="0"/>
              <a:t> vs. odposlech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cs-CZ" dirty="0" smtClean="0"/>
              <a:t>Na rozdíl od pevné (drátové) sítě nelze fyzicky omezit přístup k bezdrátové síti. U </a:t>
            </a:r>
            <a:r>
              <a:rPr lang="cs-CZ" dirty="0" err="1" smtClean="0"/>
              <a:t>wifi</a:t>
            </a:r>
            <a:r>
              <a:rPr lang="cs-CZ" dirty="0" smtClean="0"/>
              <a:t> není možné zjistit, zda probíhající komunikaci někdo nesleduje (a nenahrává). Z těchto důvodů se zavádí autentizace (přihlašování) při připojení síti a šifrování provozu přihlášených uživatelů</a:t>
            </a:r>
          </a:p>
          <a:p>
            <a:endParaRPr lang="cs-CZ" dirty="0" smtClean="0"/>
          </a:p>
          <a:p>
            <a:r>
              <a:rPr lang="cs-CZ" dirty="0" smtClean="0"/>
              <a:t>Pozor tedy na </a:t>
            </a:r>
            <a:r>
              <a:rPr lang="cs-CZ" dirty="0" err="1" smtClean="0"/>
              <a:t>wifi</a:t>
            </a:r>
            <a:r>
              <a:rPr lang="cs-CZ" dirty="0" smtClean="0"/>
              <a:t> zdarma!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52226" name="Picture 2" descr="http://www.wisconsinsmp.org/wp-content/uploads/2014/08/wif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78188"/>
            <a:ext cx="2379812" cy="23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04856" cy="720080"/>
          </a:xfrm>
        </p:spPr>
        <p:txBody>
          <a:bodyPr/>
          <a:lstStyle/>
          <a:p>
            <a:r>
              <a:rPr lang="cs-CZ" dirty="0" smtClean="0"/>
              <a:t>Útok na </a:t>
            </a:r>
            <a:r>
              <a:rPr lang="cs-CZ" dirty="0" err="1" smtClean="0"/>
              <a:t>wifi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146587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Odposlech</a:t>
            </a:r>
          </a:p>
          <a:p>
            <a:r>
              <a:rPr lang="cs-CZ" dirty="0" smtClean="0"/>
              <a:t>není možné jeho aktivitu zjistit</a:t>
            </a:r>
          </a:p>
          <a:p>
            <a:r>
              <a:rPr lang="cs-CZ" dirty="0" smtClean="0"/>
              <a:t>v případě nešifrované (nebo slabě šifrované — WEP) vidí veškerou komunikaci vedenou mimo zabezpečené protokoly (např. </a:t>
            </a:r>
            <a:r>
              <a:rPr lang="cs-CZ" dirty="0" err="1" smtClean="0"/>
              <a:t>https</a:t>
            </a:r>
            <a:r>
              <a:rPr lang="cs-CZ" dirty="0" smtClean="0"/>
              <a:t>)</a:t>
            </a:r>
          </a:p>
          <a:p>
            <a:r>
              <a:rPr lang="cs-CZ" dirty="0" smtClean="0"/>
              <a:t>může sledovat například osobní údaje, stahované dokumenty a další data putující sítí, které mu umožní vést přímé útoky: vydávání se za uživatele (krádež identity), získání přístupu přes fingovanou ztrátu hesla a pod.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5146587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Ofenzivní útočník</a:t>
            </a:r>
          </a:p>
          <a:p>
            <a:r>
              <a:rPr lang="cs-CZ" dirty="0" smtClean="0"/>
              <a:t>v případě slabého šifrování může získat klíč pro vstup do sítě (WEP)</a:t>
            </a:r>
          </a:p>
          <a:p>
            <a:r>
              <a:rPr lang="cs-CZ" dirty="0" smtClean="0"/>
              <a:t>může získat přístup k nastavení přípojného bodu (a využít jej např. ke sledování aktivity na síti)</a:t>
            </a:r>
          </a:p>
          <a:p>
            <a:r>
              <a:rPr lang="cs-CZ" dirty="0" smtClean="0"/>
              <a:t>po získání přístupu do sítě útočit na jednotlivé počítače (i tak jednoduše, jako vyhledávání nevědomky sdílených složek)</a:t>
            </a:r>
          </a:p>
          <a:p>
            <a:r>
              <a:rPr lang="cs-CZ" dirty="0" smtClean="0"/>
              <a:t>vytvořit volně přístupný přípojný bod, na kterém bude sledovat veškerou komunikaci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http://www.guardmyip.com/images/wireless_securit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21035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720080"/>
          </a:xfrm>
        </p:spPr>
        <p:txBody>
          <a:bodyPr/>
          <a:lstStyle/>
          <a:p>
            <a:r>
              <a:rPr lang="cs-CZ" dirty="0" smtClean="0"/>
              <a:t>Jak se tedy bránit?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r>
              <a:rPr lang="cs-CZ" b="1" dirty="0" smtClean="0"/>
              <a:t>jako uživatel</a:t>
            </a:r>
          </a:p>
          <a:p>
            <a:pPr lvl="1"/>
            <a:r>
              <a:rPr lang="cs-CZ" dirty="0" smtClean="0"/>
              <a:t>nepřipojujte se k nedůvěryhodným přípojným bodům</a:t>
            </a:r>
          </a:p>
          <a:p>
            <a:pPr lvl="1"/>
            <a:r>
              <a:rPr lang="cs-CZ" dirty="0" smtClean="0"/>
              <a:t>používejte zabezpečený protokol </a:t>
            </a:r>
            <a:r>
              <a:rPr lang="cs-CZ" dirty="0" err="1" smtClean="0"/>
              <a:t>https</a:t>
            </a:r>
            <a:endParaRPr lang="cs-CZ" dirty="0" smtClean="0"/>
          </a:p>
          <a:p>
            <a:pPr lvl="1"/>
            <a:r>
              <a:rPr lang="cs-CZ" dirty="0" smtClean="0"/>
              <a:t>mějte zapnutý firewall</a:t>
            </a:r>
          </a:p>
          <a:p>
            <a:r>
              <a:rPr lang="cs-CZ" b="1" dirty="0" smtClean="0"/>
              <a:t>při nastavení domácí sítě</a:t>
            </a:r>
          </a:p>
          <a:p>
            <a:pPr lvl="1"/>
            <a:r>
              <a:rPr lang="cs-CZ" dirty="0" smtClean="0"/>
              <a:t>změňte výchozí hodnoty pro název sítě a heslo pro administraci</a:t>
            </a:r>
          </a:p>
          <a:p>
            <a:pPr lvl="1"/>
            <a:r>
              <a:rPr lang="cs-CZ" dirty="0" smtClean="0"/>
              <a:t>vyberte šifrování provozu pomocí WPA (WPA-2), </a:t>
            </a:r>
            <a:r>
              <a:rPr lang="cs-CZ" b="1" dirty="0" smtClean="0"/>
              <a:t>WEP varianta je dnes již považována za slabou</a:t>
            </a:r>
          </a:p>
          <a:p>
            <a:pPr lvl="1"/>
            <a:r>
              <a:rPr lang="cs-CZ" dirty="0" smtClean="0"/>
              <a:t>zvolte dostatečně silné heslo (viz výše)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dirty="0" err="1" smtClean="0"/>
              <a:t>Malware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cs-CZ" dirty="0" smtClean="0"/>
              <a:t>= škodlivý software, jehož účelem je poškození, nebo infiltrace počítačového systému</a:t>
            </a:r>
          </a:p>
          <a:p>
            <a:endParaRPr lang="cs-CZ" dirty="0" smtClean="0"/>
          </a:p>
          <a:p>
            <a:r>
              <a:rPr lang="cs-CZ" dirty="0" smtClean="0"/>
              <a:t>Řadí se sem různé viry, trojské koně, </a:t>
            </a:r>
            <a:r>
              <a:rPr lang="cs-CZ" dirty="0" err="1" smtClean="0"/>
              <a:t>keylogery</a:t>
            </a:r>
            <a:r>
              <a:rPr lang="cs-CZ" dirty="0" smtClean="0"/>
              <a:t>, atp.</a:t>
            </a:r>
          </a:p>
          <a:p>
            <a:endParaRPr lang="cs-CZ" dirty="0" smtClean="0"/>
          </a:p>
          <a:p>
            <a:r>
              <a:rPr lang="cs-CZ" dirty="0" smtClean="0"/>
              <a:t>Pomocí </a:t>
            </a:r>
            <a:r>
              <a:rPr lang="cs-CZ" dirty="0" err="1" smtClean="0"/>
              <a:t>malwaru</a:t>
            </a:r>
            <a:r>
              <a:rPr lang="cs-CZ" dirty="0" smtClean="0"/>
              <a:t> je možné:</a:t>
            </a:r>
          </a:p>
          <a:p>
            <a:pPr lvl="3"/>
            <a:r>
              <a:rPr lang="cs-CZ" dirty="0" smtClean="0"/>
              <a:t>Získávat data a údaje z postiženého PC (třeba hesla, soukromá data…)</a:t>
            </a:r>
          </a:p>
          <a:p>
            <a:pPr lvl="3"/>
            <a:r>
              <a:rPr lang="cs-CZ" dirty="0" smtClean="0"/>
              <a:t> Použít ovládnutý počítač k nelegální aktivitě (rozesílání dalších virů, útokům na velké cíle…)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4896" cy="792088"/>
          </a:xfrm>
        </p:spPr>
        <p:txBody>
          <a:bodyPr/>
          <a:lstStyle/>
          <a:p>
            <a:r>
              <a:rPr lang="cs-CZ" dirty="0" smtClean="0"/>
              <a:t>Některé druhy </a:t>
            </a:r>
            <a:r>
              <a:rPr lang="cs-CZ" dirty="0" err="1" smtClean="0"/>
              <a:t>malwaru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r>
              <a:rPr lang="cs-CZ" dirty="0" smtClean="0"/>
              <a:t>Trojský kůň – vydává se za užitečný SW, po instalaci uživatelem provádí svoji pravou funkci</a:t>
            </a:r>
          </a:p>
          <a:p>
            <a:endParaRPr lang="cs-CZ" dirty="0" smtClean="0"/>
          </a:p>
          <a:p>
            <a:r>
              <a:rPr lang="cs-CZ" dirty="0" err="1" smtClean="0"/>
              <a:t>Keylogger</a:t>
            </a:r>
            <a:r>
              <a:rPr lang="cs-CZ" dirty="0" smtClean="0"/>
              <a:t> – program který snímá stisknuté klávesy (odposlech hesel)</a:t>
            </a:r>
          </a:p>
          <a:p>
            <a:endParaRPr lang="cs-CZ" dirty="0" smtClean="0"/>
          </a:p>
          <a:p>
            <a:r>
              <a:rPr lang="cs-CZ" dirty="0" err="1" smtClean="0"/>
              <a:t>Adware</a:t>
            </a:r>
            <a:r>
              <a:rPr lang="cs-CZ" dirty="0" smtClean="0"/>
              <a:t> – méně škodlivý, způsobuje časté zahlcování reklamou</a:t>
            </a:r>
          </a:p>
        </p:txBody>
      </p:sp>
      <p:pic>
        <p:nvPicPr>
          <p:cNvPr id="50178" name="Picture 2" descr="http://4.bp.blogspot.com/-0WvexwTGYPA/UwxP3kCclRI/AAAAAAAAAC8/sUL6uqAuK24/s1600/First+Tor-Based+Android+Malware+Spotted+in+the+W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90233"/>
            <a:ext cx="1944216" cy="2167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dirty="0" smtClean="0"/>
              <a:t>Rady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r>
              <a:rPr lang="cs-CZ" dirty="0" smtClean="0"/>
              <a:t>Buďte paranoidní ! Pomáhá to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Nepodceňujte svoji významnost !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Když nevíte nechte si poradit od vašeho správce sítě!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Vždycky někdo někde poslouchá !</a:t>
            </a: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/>
          </a:p>
        </p:txBody>
      </p:sp>
      <p:pic>
        <p:nvPicPr>
          <p:cNvPr id="54274" name="Picture 2" descr="http://cdn.makeuseof.com/wp-content/uploads/2012/11/black-lock-icon.png?2d92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365104"/>
            <a:ext cx="1700808" cy="17008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z historie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3627848"/>
          </a:xfrm>
        </p:spPr>
        <p:txBody>
          <a:bodyPr>
            <a:normAutofit/>
          </a:bodyPr>
          <a:lstStyle/>
          <a:p>
            <a:r>
              <a:rPr lang="cs-CZ" dirty="0" smtClean="0"/>
              <a:t>Lidé šifrovali svoji komunikaci již od starověku</a:t>
            </a:r>
          </a:p>
          <a:p>
            <a:endParaRPr lang="cs-CZ" dirty="0" smtClean="0"/>
          </a:p>
          <a:p>
            <a:r>
              <a:rPr lang="cs-CZ" dirty="0" smtClean="0"/>
              <a:t>Šifrovali se rozkazy pro vojska, deníky politiků, depeše diplomatů…</a:t>
            </a:r>
          </a:p>
          <a:p>
            <a:endParaRPr lang="cs-CZ" dirty="0" smtClean="0"/>
          </a:p>
          <a:p>
            <a:r>
              <a:rPr lang="cs-CZ" dirty="0" smtClean="0"/>
              <a:t>Kryptografie nebyla tedy vědou spojenou s IT, ale obecně s šifrováním zpráv</a:t>
            </a:r>
            <a:endParaRPr lang="cs-CZ" dirty="0"/>
          </a:p>
        </p:txBody>
      </p:sp>
      <p:pic>
        <p:nvPicPr>
          <p:cNvPr id="22530" name="Picture 2" descr="http://cryptographicsoftware.com/wp-content/uploads/2011/08/History-of-Cryptograp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36712"/>
            <a:ext cx="2372596" cy="1161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http://prf-czv.osu.cz/nabidka/seminar/data/Kryptografie.pdf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http://www.cl.</a:t>
            </a:r>
            <a:r>
              <a:rPr lang="cs-CZ" dirty="0" err="1" smtClean="0">
                <a:hlinkClick r:id="rId3"/>
              </a:rPr>
              <a:t>cam.ac.uk</a:t>
            </a:r>
            <a:r>
              <a:rPr lang="cs-CZ" dirty="0" smtClean="0">
                <a:hlinkClick r:id="rId3"/>
              </a:rPr>
              <a:t>/~rja14/</a:t>
            </a:r>
            <a:r>
              <a:rPr lang="cs-CZ" dirty="0" err="1" smtClean="0">
                <a:hlinkClick r:id="rId3"/>
              </a:rPr>
              <a:t>Papers</a:t>
            </a:r>
            <a:r>
              <a:rPr lang="cs-CZ" dirty="0" smtClean="0">
                <a:hlinkClick r:id="rId3"/>
              </a:rPr>
              <a:t>/SEv2-c05.pdf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http://mi21.vsb.cz/</a:t>
            </a:r>
            <a:r>
              <a:rPr lang="cs-CZ" dirty="0" err="1" smtClean="0">
                <a:hlinkClick r:id="rId4"/>
              </a:rPr>
              <a:t>sites</a:t>
            </a:r>
            <a:r>
              <a:rPr lang="cs-CZ" dirty="0" smtClean="0">
                <a:hlinkClick r:id="rId4"/>
              </a:rPr>
              <a:t>/mi21.vsb.cz/</a:t>
            </a:r>
            <a:r>
              <a:rPr lang="cs-CZ" dirty="0" err="1" smtClean="0">
                <a:hlinkClick r:id="rId4"/>
              </a:rPr>
              <a:t>files</a:t>
            </a:r>
            <a:r>
              <a:rPr lang="cs-CZ" dirty="0" smtClean="0">
                <a:hlinkClick r:id="rId4"/>
              </a:rPr>
              <a:t>/unit/</a:t>
            </a:r>
            <a:r>
              <a:rPr lang="cs-CZ" dirty="0" err="1" smtClean="0">
                <a:hlinkClick r:id="rId4"/>
              </a:rPr>
              <a:t>mzka.png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http://frakira.fi.muni.cz/~izaak/PBIT/Kryptografie_a_bezpe%C4%8Dnost.html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http://www.cl.</a:t>
            </a:r>
            <a:r>
              <a:rPr lang="cs-CZ" dirty="0" err="1" smtClean="0">
                <a:hlinkClick r:id="rId6"/>
              </a:rPr>
              <a:t>cam.ac.uk</a:t>
            </a:r>
            <a:r>
              <a:rPr lang="cs-CZ" dirty="0" smtClean="0">
                <a:hlinkClick r:id="rId6"/>
              </a:rPr>
              <a:t>/~rja14/</a:t>
            </a:r>
            <a:r>
              <a:rPr lang="cs-CZ" dirty="0" err="1" smtClean="0">
                <a:hlinkClick r:id="rId6"/>
              </a:rPr>
              <a:t>Papers</a:t>
            </a:r>
            <a:r>
              <a:rPr lang="cs-CZ" dirty="0" smtClean="0">
                <a:hlinkClick r:id="rId6"/>
              </a:rPr>
              <a:t>/SEv2-c02.pdf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flops.cz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zaklady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sifrovani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symetricka</a:t>
            </a:r>
            <a:r>
              <a:rPr lang="cs-CZ" dirty="0" smtClean="0">
                <a:hlinkClick r:id="rId7"/>
              </a:rPr>
              <a:t>-a-</a:t>
            </a:r>
            <a:r>
              <a:rPr lang="cs-CZ" dirty="0" err="1" smtClean="0">
                <a:hlinkClick r:id="rId7"/>
              </a:rPr>
              <a:t>asymetricka</a:t>
            </a:r>
            <a:r>
              <a:rPr lang="cs-CZ" dirty="0" smtClean="0">
                <a:hlinkClick r:id="rId7"/>
              </a:rPr>
              <a:t>-kryptografie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http://cs.wikipedia.org/wiki/Autentizace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guardmyip.com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images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wireless</a:t>
            </a:r>
            <a:r>
              <a:rPr lang="cs-CZ" dirty="0" smtClean="0">
                <a:hlinkClick r:id="rId9"/>
              </a:rPr>
              <a:t>_security1.jpg</a:t>
            </a:r>
            <a:endParaRPr lang="cs-CZ" dirty="0" smtClean="0"/>
          </a:p>
          <a:p>
            <a:endParaRPr lang="cs-CZ" dirty="0" smtClean="0"/>
          </a:p>
          <a:p>
            <a:r>
              <a:rPr lang="cs-CZ" sz="1900" dirty="0" smtClean="0"/>
              <a:t>DOSTÁLEK, Libor, Marta VOHNOUTOVÁ a Miroslav KNOTEK. </a:t>
            </a:r>
            <a:r>
              <a:rPr lang="cs-CZ" sz="1900" i="1" dirty="0" smtClean="0"/>
              <a:t>Velký průvodce infrastrukturou PKI a technologií elektronického podpisu</a:t>
            </a:r>
            <a:r>
              <a:rPr lang="cs-CZ" sz="1900" dirty="0" smtClean="0"/>
              <a:t>. 2., </a:t>
            </a:r>
            <a:r>
              <a:rPr lang="cs-CZ" sz="1900" dirty="0" err="1" smtClean="0"/>
              <a:t>aktualiz</a:t>
            </a:r>
            <a:r>
              <a:rPr lang="cs-CZ" sz="1900" dirty="0" smtClean="0"/>
              <a:t>. </a:t>
            </a:r>
            <a:r>
              <a:rPr lang="cs-CZ" sz="1900" dirty="0" err="1" smtClean="0"/>
              <a:t>vyd</a:t>
            </a:r>
            <a:r>
              <a:rPr lang="cs-CZ" sz="1900" dirty="0" smtClean="0"/>
              <a:t>. Brno: </a:t>
            </a:r>
            <a:r>
              <a:rPr lang="cs-CZ" sz="1900" dirty="0" err="1" smtClean="0"/>
              <a:t>Computer</a:t>
            </a:r>
            <a:r>
              <a:rPr lang="cs-CZ" sz="1900" dirty="0" smtClean="0"/>
              <a:t> </a:t>
            </a:r>
            <a:r>
              <a:rPr lang="cs-CZ" sz="1900" dirty="0" err="1" smtClean="0"/>
              <a:t>Press</a:t>
            </a:r>
            <a:r>
              <a:rPr lang="cs-CZ" sz="1900" dirty="0" smtClean="0"/>
              <a:t>, 2009, 542 s. ISBN 978-80-251-2619-6.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el\Desktop\Skyt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384376" cy="2140102"/>
          </a:xfrm>
          <a:prstGeom prst="rect">
            <a:avLst/>
          </a:prstGeom>
          <a:noFill/>
        </p:spPr>
      </p:pic>
      <p:pic>
        <p:nvPicPr>
          <p:cNvPr id="2050" name="Picture 2" descr="C:\Users\Karel\Desktop\enig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1924050" cy="237172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139952" y="1052736"/>
            <a:ext cx="47525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Skytalé</a:t>
            </a:r>
            <a:r>
              <a:rPr lang="cs-CZ" dirty="0" smtClean="0"/>
              <a:t> - šifrování, který se skládá z válce a na něm navinutém pergamenu na kterém je napsaný vzkaz. Používali je Řekové, kteří ji využívali během válek.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139952" y="4365104"/>
            <a:ext cx="47525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Enigma</a:t>
            </a:r>
            <a:r>
              <a:rPr lang="cs-CZ" dirty="0" smtClean="0"/>
              <a:t> - šifrovací stroj používaný za války německou armádou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6491064" cy="485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Kryptografie vs. Kryptoanalýza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059832" y="1628800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dirty="0" smtClean="0"/>
              <a:t>Kryptologie</a:t>
            </a:r>
            <a:endParaRPr lang="cs-CZ" sz="3000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4437112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Kryptografie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5868144" y="4437112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Kryptoanalýza</a:t>
            </a:r>
            <a:endParaRPr lang="cs-CZ" sz="2800" dirty="0"/>
          </a:p>
        </p:txBody>
      </p:sp>
      <p:sp>
        <p:nvSpPr>
          <p:cNvPr id="9" name="Obousměrná svislá šipka 8"/>
          <p:cNvSpPr/>
          <p:nvPr/>
        </p:nvSpPr>
        <p:spPr>
          <a:xfrm rot="1650114">
            <a:off x="3218133" y="2849767"/>
            <a:ext cx="432048" cy="151216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5661248"/>
            <a:ext cx="29523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Zabývá se </a:t>
            </a:r>
            <a:r>
              <a:rPr lang="cs-CZ" sz="1900" b="1" dirty="0"/>
              <a:t>zajištěním</a:t>
            </a:r>
            <a:r>
              <a:rPr lang="cs-CZ" sz="1900" dirty="0"/>
              <a:t> utajené a důvěryhodné </a:t>
            </a:r>
            <a:r>
              <a:rPr lang="cs-CZ" sz="1900" dirty="0" smtClean="0"/>
              <a:t>komunikace – tvoří šifry</a:t>
            </a:r>
            <a:endParaRPr lang="cs-CZ" sz="1900" dirty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5733256"/>
            <a:ext cx="28803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Zabývá se </a:t>
            </a:r>
            <a:r>
              <a:rPr lang="cs-CZ" sz="1900" b="1" dirty="0" smtClean="0"/>
              <a:t>získáváním</a:t>
            </a:r>
            <a:r>
              <a:rPr lang="cs-CZ" sz="1900" dirty="0" smtClean="0"/>
              <a:t> tajných informací – snaží se šifry prolomit</a:t>
            </a:r>
            <a:endParaRPr lang="cs-CZ" sz="19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556792"/>
            <a:ext cx="27363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Zahrnuje obojí – tedy jak vytváření, tak i luštění šifer</a:t>
            </a:r>
            <a:endParaRPr lang="cs-CZ" sz="1900" dirty="0"/>
          </a:p>
        </p:txBody>
      </p:sp>
      <p:sp>
        <p:nvSpPr>
          <p:cNvPr id="14" name="Obousměrná svislá šipka 13"/>
          <p:cNvSpPr/>
          <p:nvPr/>
        </p:nvSpPr>
        <p:spPr>
          <a:xfrm rot="9282768">
            <a:off x="5450331" y="2944770"/>
            <a:ext cx="432048" cy="151216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832" cy="5040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Cíle kryptografie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 smtClean="0"/>
              <a:t>zabezpečit komunikaci citlivých dat mezi uživatelem a internetovou službou</a:t>
            </a:r>
          </a:p>
          <a:p>
            <a:endParaRPr lang="cs-CZ" sz="3000" dirty="0" smtClean="0"/>
          </a:p>
          <a:p>
            <a:r>
              <a:rPr lang="cs-CZ" sz="3000" dirty="0" smtClean="0"/>
              <a:t>zajistit důvěryhodnost komunikace mezi uživateli (např. email)</a:t>
            </a:r>
          </a:p>
          <a:p>
            <a:endParaRPr lang="cs-CZ" sz="3000" dirty="0" smtClean="0"/>
          </a:p>
          <a:p>
            <a:r>
              <a:rPr lang="cs-CZ" sz="3000" dirty="0" smtClean="0"/>
              <a:t>autorizace závažných úkolů (</a:t>
            </a:r>
            <a:r>
              <a:rPr lang="cs-CZ" sz="3000" dirty="0" err="1" smtClean="0"/>
              <a:t>ebanking</a:t>
            </a:r>
            <a:r>
              <a:rPr lang="cs-CZ" sz="3000" dirty="0" smtClean="0"/>
              <a:t>, el. obchody, ...)</a:t>
            </a:r>
          </a:p>
          <a:p>
            <a:endParaRPr lang="cs-CZ" sz="3000" dirty="0" smtClean="0"/>
          </a:p>
          <a:p>
            <a:r>
              <a:rPr lang="cs-CZ" sz="3000" dirty="0" smtClean="0"/>
              <a:t>omezit přístup k určitým službám jen pro určené jedince (zabezpečená </a:t>
            </a:r>
            <a:r>
              <a:rPr lang="cs-CZ" sz="3000" dirty="0" err="1" smtClean="0"/>
              <a:t>wi</a:t>
            </a:r>
            <a:r>
              <a:rPr lang="cs-CZ" sz="3000" dirty="0" smtClean="0"/>
              <a:t>-</a:t>
            </a:r>
            <a:r>
              <a:rPr lang="cs-CZ" sz="3000" dirty="0" err="1" smtClean="0"/>
              <a:t>fi</a:t>
            </a:r>
            <a:r>
              <a:rPr lang="cs-CZ" sz="3000" dirty="0" smtClean="0"/>
              <a:t>)</a:t>
            </a:r>
          </a:p>
          <a:p>
            <a:endParaRPr lang="cs-CZ" dirty="0"/>
          </a:p>
        </p:txBody>
      </p:sp>
      <p:pic>
        <p:nvPicPr>
          <p:cNvPr id="19458" name="Picture 2" descr="http://data.computerworld.cz/img/article_title/title_l/40/5b0483af5cae9bf06db589a68cb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92696"/>
            <a:ext cx="2337115" cy="11129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cs-CZ" dirty="0" smtClean="0"/>
              <a:t>Časté omyly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„V tom e-mailu stejně nemám nic co by stálo za to ukrást.“ – chyba. Stačí i to, že znají vaše e-</a:t>
            </a:r>
            <a:r>
              <a:rPr lang="cs-CZ" dirty="0" err="1" smtClean="0"/>
              <a:t>mailové</a:t>
            </a:r>
            <a:r>
              <a:rPr lang="cs-CZ" dirty="0" smtClean="0"/>
              <a:t> heslo, které může být stejné/podobné jako heslo k e-</a:t>
            </a:r>
            <a:r>
              <a:rPr lang="cs-CZ" dirty="0" err="1" smtClean="0"/>
              <a:t>bankingu</a:t>
            </a:r>
            <a:r>
              <a:rPr lang="cs-CZ" dirty="0" smtClean="0"/>
              <a:t>, pracovním datům a podobně</a:t>
            </a:r>
          </a:p>
          <a:p>
            <a:endParaRPr lang="cs-CZ" dirty="0" smtClean="0"/>
          </a:p>
          <a:p>
            <a:r>
              <a:rPr lang="cs-CZ" dirty="0" smtClean="0"/>
              <a:t>„Jaká je pravděpodobnost, že se to stane zrovna mě?“ – docela slušná. Data o uživatelích dnes kradou často autonomní programy. Pokud odhalí že máte slabé zabezpečení zaměří se na vás.</a:t>
            </a:r>
          </a:p>
          <a:p>
            <a:endParaRPr lang="cs-CZ" dirty="0" smtClean="0"/>
          </a:p>
          <a:p>
            <a:r>
              <a:rPr lang="cs-CZ" dirty="0" smtClean="0"/>
              <a:t>I když vy sami nejste pro hackera zajímavý, může z vašich dat získat informace třeba o vašem zaměstnavateli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643192" cy="485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tedy napomáhá k naší ochraně?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Dobré heslo</a:t>
            </a:r>
          </a:p>
          <a:p>
            <a:r>
              <a:rPr lang="cs-CZ" dirty="0" smtClean="0"/>
              <a:t>Certifikační systém</a:t>
            </a:r>
          </a:p>
          <a:p>
            <a:r>
              <a:rPr lang="cs-CZ" dirty="0" smtClean="0"/>
              <a:t>Šifrované spojení</a:t>
            </a:r>
          </a:p>
          <a:p>
            <a:r>
              <a:rPr lang="cs-CZ" dirty="0" smtClean="0"/>
              <a:t>Zdravá paranoia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7410" name="Picture 2" descr="http://icomputerdenver.com/wp-content/uploads/2013/10/Data-Prot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444269" cy="263959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609</TotalTime>
  <Words>1810</Words>
  <Application>Microsoft Office PowerPoint</Application>
  <PresentationFormat>Předvádění na obrazovce (4:3)</PresentationFormat>
  <Paragraphs>211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Urbanistický</vt:lpstr>
      <vt:lpstr>Kryptografie a bezpečnost</vt:lpstr>
      <vt:lpstr>Kryptografie</vt:lpstr>
      <vt:lpstr>Proč kryptografie?</vt:lpstr>
      <vt:lpstr>Něco z historie </vt:lpstr>
      <vt:lpstr>Snímek 5</vt:lpstr>
      <vt:lpstr>Kryptografie vs. Kryptoanalýza</vt:lpstr>
      <vt:lpstr>Cíle kryptografie</vt:lpstr>
      <vt:lpstr>Časté omyly uživatelů</vt:lpstr>
      <vt:lpstr>Co tedy napomáhá k naší ochraně?</vt:lpstr>
      <vt:lpstr>Autentizace</vt:lpstr>
      <vt:lpstr>Heslo – vaše osobní šifra</vt:lpstr>
      <vt:lpstr>Co je to „dobré heslo“</vt:lpstr>
      <vt:lpstr>Jak s heslem zacházet</vt:lpstr>
      <vt:lpstr>Útoky na hesla</vt:lpstr>
      <vt:lpstr>Symetrická kryptografie</vt:lpstr>
      <vt:lpstr>Snímek 16</vt:lpstr>
      <vt:lpstr>Symetrická kryptografie</vt:lpstr>
      <vt:lpstr>Asymetrická kryptografie</vt:lpstr>
      <vt:lpstr>Asymetrická kryptografie</vt:lpstr>
      <vt:lpstr>Asymetrická kryptografie</vt:lpstr>
      <vt:lpstr>Elektronický podpis</vt:lpstr>
      <vt:lpstr>Hash – kontrolní výpočet</vt:lpstr>
      <vt:lpstr>Hash – jak funguje?</vt:lpstr>
      <vt:lpstr>Hash – jak funguje? </vt:lpstr>
      <vt:lpstr>Certifikace pomocí https</vt:lpstr>
      <vt:lpstr>Snímek 26</vt:lpstr>
      <vt:lpstr>Snímek 27</vt:lpstr>
      <vt:lpstr>Některé formy útoku</vt:lpstr>
      <vt:lpstr>Psychologie v útoku - phishing</vt:lpstr>
      <vt:lpstr>Phishing</vt:lpstr>
      <vt:lpstr>Phishing – jak funguje</vt:lpstr>
      <vt:lpstr>Snímek 32</vt:lpstr>
      <vt:lpstr>Šifrování wifi vs. odposlech</vt:lpstr>
      <vt:lpstr>Útok na wifi</vt:lpstr>
      <vt:lpstr>Snímek 35</vt:lpstr>
      <vt:lpstr>Jak se tedy bránit?</vt:lpstr>
      <vt:lpstr>Malware</vt:lpstr>
      <vt:lpstr>Některé druhy malwaru</vt:lpstr>
      <vt:lpstr>Rady na závěr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Kryptografie a bezpečnost</dc:title>
  <dc:creator>Karel</dc:creator>
  <cp:lastModifiedBy>student</cp:lastModifiedBy>
  <cp:revision>54</cp:revision>
  <dcterms:created xsi:type="dcterms:W3CDTF">2014-09-24T21:13:50Z</dcterms:created>
  <dcterms:modified xsi:type="dcterms:W3CDTF">2016-02-17T12:34:25Z</dcterms:modified>
</cp:coreProperties>
</file>