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8" r:id="rId5"/>
    <p:sldId id="259" r:id="rId6"/>
    <p:sldId id="260" r:id="rId7"/>
    <p:sldId id="261" r:id="rId8"/>
    <p:sldId id="262" r:id="rId9"/>
    <p:sldId id="264" r:id="rId10"/>
    <p:sldId id="295" r:id="rId11"/>
    <p:sldId id="263" r:id="rId12"/>
    <p:sldId id="266" r:id="rId13"/>
    <p:sldId id="267" r:id="rId14"/>
    <p:sldId id="268" r:id="rId15"/>
    <p:sldId id="270" r:id="rId16"/>
    <p:sldId id="271" r:id="rId17"/>
    <p:sldId id="269"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930" y="-7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3" name="Obdélní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élní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élní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élní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élní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élní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élní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élní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705600" y="4206240"/>
            <a:ext cx="960120" cy="457200"/>
          </a:xfrm>
        </p:spPr>
        <p:txBody>
          <a:bodyPr/>
          <a:lstStyle/>
          <a:p>
            <a:fld id="{3F83CD0F-E29C-43AC-9747-188CA72FEFD3}" type="datetimeFigureOut">
              <a:rPr lang="cs-CZ" smtClean="0"/>
              <a:pPr/>
              <a:t>17.2.2016</a:t>
            </a:fld>
            <a:endParaRPr lang="cs-CZ"/>
          </a:p>
        </p:txBody>
      </p:sp>
      <p:sp>
        <p:nvSpPr>
          <p:cNvPr id="17" name="Zástupný symbol pro zápatí 16"/>
          <p:cNvSpPr>
            <a:spLocks noGrp="1"/>
          </p:cNvSpPr>
          <p:nvPr>
            <p:ph type="ftr" sz="quarter" idx="11"/>
          </p:nvPr>
        </p:nvSpPr>
        <p:spPr>
          <a:xfrm>
            <a:off x="5410200" y="4205288"/>
            <a:ext cx="1295400" cy="457200"/>
          </a:xfrm>
        </p:spPr>
        <p:txBody>
          <a:bodyPr/>
          <a:lstStyle/>
          <a:p>
            <a:endParaRPr lang="cs-CZ"/>
          </a:p>
        </p:txBody>
      </p:sp>
      <p:sp>
        <p:nvSpPr>
          <p:cNvPr id="29" name="Zástupný symbol pro číslo snímk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727BFAC-4FB7-4850-AE76-31C88AC2DF28}"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F83CD0F-E29C-43AC-9747-188CA72FEFD3}" type="datetimeFigureOut">
              <a:rPr lang="cs-CZ" smtClean="0"/>
              <a:pPr/>
              <a:t>17.2.2016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81800" y="1143000"/>
            <a:ext cx="1905000" cy="5486400"/>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143000"/>
            <a:ext cx="6248400" cy="548640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F83CD0F-E29C-43AC-9747-188CA72FEFD3}" type="datetimeFigureOut">
              <a:rPr lang="cs-CZ" smtClean="0"/>
              <a:pPr/>
              <a:t>17.2.2016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3F83CD0F-E29C-43AC-9747-188CA72FEFD3}" type="datetimeFigureOut">
              <a:rPr lang="cs-CZ" smtClean="0"/>
              <a:pPr/>
              <a:t>17.2.2016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3F83CD0F-E29C-43AC-9747-188CA72FEFD3}" type="datetimeFigureOut">
              <a:rPr lang="cs-CZ" smtClean="0"/>
              <a:pPr/>
              <a:t>17.2.2016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3F83CD0F-E29C-43AC-9747-188CA72FEFD3}" type="datetimeFigureOut">
              <a:rPr lang="cs-CZ" smtClean="0"/>
              <a:pPr/>
              <a:t>17.2.2016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datum 25"/>
          <p:cNvSpPr>
            <a:spLocks noGrp="1"/>
          </p:cNvSpPr>
          <p:nvPr>
            <p:ph type="dt" sz="half" idx="10"/>
          </p:nvPr>
        </p:nvSpPr>
        <p:spPr/>
        <p:txBody>
          <a:bodyPr rtlCol="0"/>
          <a:lstStyle/>
          <a:p>
            <a:fld id="{3F83CD0F-E29C-43AC-9747-188CA72FEFD3}" type="datetimeFigureOut">
              <a:rPr lang="cs-CZ" smtClean="0"/>
              <a:pPr/>
              <a:t>17.2.2016</a:t>
            </a:fld>
            <a:endParaRPr lang="cs-CZ"/>
          </a:p>
        </p:txBody>
      </p:sp>
      <p:sp>
        <p:nvSpPr>
          <p:cNvPr id="27" name="Zástupný symbol pro číslo snímku 26"/>
          <p:cNvSpPr>
            <a:spLocks noGrp="1"/>
          </p:cNvSpPr>
          <p:nvPr>
            <p:ph type="sldNum" sz="quarter" idx="11"/>
          </p:nvPr>
        </p:nvSpPr>
        <p:spPr/>
        <p:txBody>
          <a:bodyPr rtlCol="0"/>
          <a:lstStyle/>
          <a:p>
            <a:fld id="{4727BFAC-4FB7-4850-AE76-31C88AC2DF28}" type="slidenum">
              <a:rPr lang="cs-CZ" smtClean="0"/>
              <a:pPr/>
              <a:t>‹#›</a:t>
            </a:fld>
            <a:endParaRPr lang="cs-CZ"/>
          </a:p>
        </p:txBody>
      </p:sp>
      <p:sp>
        <p:nvSpPr>
          <p:cNvPr id="28" name="Zástupný symbol pro zápatí 27"/>
          <p:cNvSpPr>
            <a:spLocks noGrp="1"/>
          </p:cNvSpPr>
          <p:nvPr>
            <p:ph type="ftr" sz="quarter" idx="12"/>
          </p:nvPr>
        </p:nvSpPr>
        <p:spPr/>
        <p:txBody>
          <a:bodyPr rtlCol="0"/>
          <a:lstStyle/>
          <a:p>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a:xfrm>
            <a:off x="6583680" y="612648"/>
            <a:ext cx="957264" cy="457200"/>
          </a:xfrm>
        </p:spPr>
        <p:txBody>
          <a:bodyPr/>
          <a:lstStyle/>
          <a:p>
            <a:fld id="{3F83CD0F-E29C-43AC-9747-188CA72FEFD3}" type="datetimeFigureOut">
              <a:rPr lang="cs-CZ" smtClean="0"/>
              <a:pPr/>
              <a:t>17.2.2016</a:t>
            </a:fld>
            <a:endParaRPr lang="cs-CZ"/>
          </a:p>
        </p:txBody>
      </p:sp>
      <p:sp>
        <p:nvSpPr>
          <p:cNvPr id="4" name="Zástupný symbol pro zápatí 3"/>
          <p:cNvSpPr>
            <a:spLocks noGrp="1"/>
          </p:cNvSpPr>
          <p:nvPr>
            <p:ph type="ftr" sz="quarter" idx="11"/>
          </p:nvPr>
        </p:nvSpPr>
        <p:spPr>
          <a:xfrm>
            <a:off x="5257800" y="612648"/>
            <a:ext cx="1325880" cy="457200"/>
          </a:xfrm>
        </p:spPr>
        <p:txBody>
          <a:bodyPr/>
          <a:lstStyle/>
          <a:p>
            <a:endParaRPr lang="cs-CZ"/>
          </a:p>
        </p:txBody>
      </p:sp>
      <p:sp>
        <p:nvSpPr>
          <p:cNvPr id="5" name="Zástupný symbol pro číslo snímku 4"/>
          <p:cNvSpPr>
            <a:spLocks noGrp="1"/>
          </p:cNvSpPr>
          <p:nvPr>
            <p:ph type="sldNum" sz="quarter" idx="12"/>
          </p:nvPr>
        </p:nvSpPr>
        <p:spPr>
          <a:xfrm>
            <a:off x="8174736" y="2272"/>
            <a:ext cx="762000" cy="365760"/>
          </a:xfrm>
        </p:spPr>
        <p:txBody>
          <a:bodyPr/>
          <a:lstStyle/>
          <a:p>
            <a:fld id="{4727BFAC-4FB7-4850-AE76-31C88AC2DF2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F83CD0F-E29C-43AC-9747-188CA72FEFD3}" type="datetimeFigureOut">
              <a:rPr lang="cs-CZ" smtClean="0"/>
              <a:pPr/>
              <a:t>17.2.2016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3F83CD0F-E29C-43AC-9747-188CA72FEFD3}" type="datetimeFigureOut">
              <a:rPr lang="cs-CZ" smtClean="0"/>
              <a:pPr/>
              <a:t>17.2.2016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3F83CD0F-E29C-43AC-9747-188CA72FEFD3}" type="datetimeFigureOut">
              <a:rPr lang="cs-CZ" smtClean="0"/>
              <a:pPr/>
              <a:t>17.2.2016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727BFAC-4FB7-4850-AE76-31C88AC2DF28}"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Obdélní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élní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élní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élní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élní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élní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élní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élní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élní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élní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élní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élní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pro nadpis 21"/>
          <p:cNvSpPr>
            <a:spLocks noGrp="1"/>
          </p:cNvSpPr>
          <p:nvPr>
            <p:ph type="title"/>
          </p:nvPr>
        </p:nvSpPr>
        <p:spPr>
          <a:xfrm>
            <a:off x="457200" y="1143000"/>
            <a:ext cx="8229600" cy="1066800"/>
          </a:xfrm>
          <a:prstGeom prst="rect">
            <a:avLst/>
          </a:prstGeom>
        </p:spPr>
        <p:txBody>
          <a:bodyPr vert="horz" anchor="ctr">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F83CD0F-E29C-43AC-9747-188CA72FEFD3}" type="datetimeFigureOut">
              <a:rPr lang="cs-CZ" smtClean="0"/>
              <a:pPr/>
              <a:t>17.2.2016</a:t>
            </a:fld>
            <a:endParaRPr lang="cs-CZ"/>
          </a:p>
        </p:txBody>
      </p:sp>
      <p:sp>
        <p:nvSpPr>
          <p:cNvPr id="3" name="Zástupný symbol pro zápatí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cs-CZ"/>
          </a:p>
        </p:txBody>
      </p:sp>
      <p:sp>
        <p:nvSpPr>
          <p:cNvPr id="23" name="Zástupný symbol pro číslo snímk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727BFAC-4FB7-4850-AE76-31C88AC2DF28}"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vDrUUqHsy0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gigaserver.cz/"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kb.gigaserver.cz/co-je-to-ip-adresa-jak-funguje-dn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vpn.muni.cz/"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eduroam.muni.cz/"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Sítě a internet</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066800"/>
          </a:xfrm>
        </p:spPr>
        <p:txBody>
          <a:bodyPr/>
          <a:lstStyle/>
          <a:p>
            <a:r>
              <a:rPr lang="cs-CZ" dirty="0" err="1" smtClean="0"/>
              <a:t>Packet</a:t>
            </a:r>
            <a:endParaRPr lang="cs-CZ" dirty="0"/>
          </a:p>
        </p:txBody>
      </p:sp>
      <p:pic>
        <p:nvPicPr>
          <p:cNvPr id="12290" name="Picture 2" descr="C:\Users\Karel\Desktop\packet.gif"/>
          <p:cNvPicPr>
            <a:picLocks noChangeAspect="1" noChangeArrowheads="1"/>
          </p:cNvPicPr>
          <p:nvPr/>
        </p:nvPicPr>
        <p:blipFill>
          <a:blip r:embed="rId2" cstate="print"/>
          <a:srcRect/>
          <a:stretch>
            <a:fillRect/>
          </a:stretch>
        </p:blipFill>
        <p:spPr bwMode="auto">
          <a:xfrm>
            <a:off x="2267744" y="1772816"/>
            <a:ext cx="5630881" cy="439994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lstStyle/>
          <a:p>
            <a:r>
              <a:rPr lang="cs-CZ" dirty="0" smtClean="0"/>
              <a:t>Nespojovaná komunikace</a:t>
            </a:r>
            <a:endParaRPr lang="cs-CZ" dirty="0"/>
          </a:p>
        </p:txBody>
      </p:sp>
      <p:sp>
        <p:nvSpPr>
          <p:cNvPr id="3" name="Zástupný symbol pro obsah 2"/>
          <p:cNvSpPr>
            <a:spLocks noGrp="1"/>
          </p:cNvSpPr>
          <p:nvPr>
            <p:ph idx="1"/>
          </p:nvPr>
        </p:nvSpPr>
        <p:spPr>
          <a:xfrm>
            <a:off x="457200" y="1556792"/>
            <a:ext cx="8229600" cy="5017744"/>
          </a:xfrm>
        </p:spPr>
        <p:txBody>
          <a:bodyPr>
            <a:normAutofit fontScale="92500" lnSpcReduction="20000"/>
          </a:bodyPr>
          <a:lstStyle/>
          <a:p>
            <a:r>
              <a:rPr lang="cs-CZ" dirty="0" smtClean="0"/>
              <a:t>Komunikaci mezi dvěma entitami není vytvářený rezervovaný okruh (spoj), ale data jsou rozdělena na malé části — tzv. pakety, </a:t>
            </a:r>
          </a:p>
          <a:p>
            <a:endParaRPr lang="cs-CZ" dirty="0" smtClean="0"/>
          </a:p>
          <a:p>
            <a:r>
              <a:rPr lang="cs-CZ" dirty="0" smtClean="0"/>
              <a:t>Pakety jsou přenášené sítí nezávisle na sobě</a:t>
            </a:r>
          </a:p>
          <a:p>
            <a:endParaRPr lang="cs-CZ" dirty="0" smtClean="0"/>
          </a:p>
          <a:p>
            <a:r>
              <a:rPr lang="cs-CZ" dirty="0" smtClean="0"/>
              <a:t>Takovýto transport dat je také odolnější vůči výpadkům, v případě poškození, či přetížení jedné cesty lze dynamicky přesměrovat pakety jinudy aniž by se narušila vlastní komunikace. </a:t>
            </a:r>
          </a:p>
          <a:p>
            <a:endParaRPr lang="cs-CZ" dirty="0" smtClean="0"/>
          </a:p>
          <a:p>
            <a:r>
              <a:rPr lang="cs-CZ" dirty="0" smtClean="0"/>
              <a:t>Nevýhodou je komplikovanější řízení provozu takovéto sítě — je nutné řešit směrování </a:t>
            </a:r>
            <a:r>
              <a:rPr lang="cs-CZ" b="1" dirty="0" smtClean="0"/>
              <a:t>každého paketu v síti k jeho cíli</a:t>
            </a:r>
            <a:r>
              <a:rPr lang="cs-CZ" dirty="0" smtClean="0"/>
              <a:t>. </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arel\Desktop\nespoj1.png"/>
          <p:cNvPicPr>
            <a:picLocks noChangeAspect="1" noChangeArrowheads="1"/>
          </p:cNvPicPr>
          <p:nvPr/>
        </p:nvPicPr>
        <p:blipFill>
          <a:blip r:embed="rId2" cstate="print"/>
          <a:srcRect/>
          <a:stretch>
            <a:fillRect/>
          </a:stretch>
        </p:blipFill>
        <p:spPr bwMode="auto">
          <a:xfrm>
            <a:off x="611560" y="4077072"/>
            <a:ext cx="5247358" cy="2017076"/>
          </a:xfrm>
          <a:prstGeom prst="rect">
            <a:avLst/>
          </a:prstGeom>
          <a:noFill/>
        </p:spPr>
      </p:pic>
      <p:pic>
        <p:nvPicPr>
          <p:cNvPr id="6147" name="Picture 3" descr="C:\Users\Karel\Desktop\nespoj2.png"/>
          <p:cNvPicPr>
            <a:picLocks noChangeAspect="1" noChangeArrowheads="1"/>
          </p:cNvPicPr>
          <p:nvPr/>
        </p:nvPicPr>
        <p:blipFill>
          <a:blip r:embed="rId3" cstate="print"/>
          <a:srcRect/>
          <a:stretch>
            <a:fillRect/>
          </a:stretch>
        </p:blipFill>
        <p:spPr bwMode="auto">
          <a:xfrm>
            <a:off x="3574001" y="1340768"/>
            <a:ext cx="5569999" cy="2215158"/>
          </a:xfrm>
          <a:prstGeom prst="rect">
            <a:avLst/>
          </a:prstGeom>
          <a:noFill/>
        </p:spPr>
      </p:pic>
      <p:sp>
        <p:nvSpPr>
          <p:cNvPr id="6" name="TextovéPole 5"/>
          <p:cNvSpPr txBox="1"/>
          <p:nvPr/>
        </p:nvSpPr>
        <p:spPr>
          <a:xfrm>
            <a:off x="1547664" y="6093296"/>
            <a:ext cx="2808312" cy="369332"/>
          </a:xfrm>
          <a:prstGeom prst="rect">
            <a:avLst/>
          </a:prstGeom>
          <a:noFill/>
        </p:spPr>
        <p:txBody>
          <a:bodyPr wrap="square" rtlCol="0">
            <a:spAutoFit/>
          </a:bodyPr>
          <a:lstStyle/>
          <a:p>
            <a:r>
              <a:rPr lang="cs-CZ" dirty="0" smtClean="0"/>
              <a:t>Spojovaná komunikace</a:t>
            </a:r>
            <a:endParaRPr lang="cs-CZ" dirty="0"/>
          </a:p>
        </p:txBody>
      </p:sp>
      <p:sp>
        <p:nvSpPr>
          <p:cNvPr id="7" name="TextovéPole 6"/>
          <p:cNvSpPr txBox="1"/>
          <p:nvPr/>
        </p:nvSpPr>
        <p:spPr>
          <a:xfrm>
            <a:off x="5436096" y="3501008"/>
            <a:ext cx="3168352" cy="369332"/>
          </a:xfrm>
          <a:prstGeom prst="rect">
            <a:avLst/>
          </a:prstGeom>
          <a:noFill/>
        </p:spPr>
        <p:txBody>
          <a:bodyPr wrap="square" rtlCol="0">
            <a:spAutoFit/>
          </a:bodyPr>
          <a:lstStyle/>
          <a:p>
            <a:r>
              <a:rPr lang="cs-CZ" dirty="0" smtClean="0"/>
              <a:t>Nespojovaná komunikace</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20688"/>
            <a:ext cx="8229600" cy="1066800"/>
          </a:xfrm>
        </p:spPr>
        <p:txBody>
          <a:bodyPr/>
          <a:lstStyle/>
          <a:p>
            <a:r>
              <a:rPr lang="cs-CZ" dirty="0" smtClean="0"/>
              <a:t>Komunikační protokoly</a:t>
            </a:r>
            <a:endParaRPr lang="cs-CZ" dirty="0"/>
          </a:p>
        </p:txBody>
      </p:sp>
      <p:sp>
        <p:nvSpPr>
          <p:cNvPr id="3" name="Zástupný symbol pro obsah 2"/>
          <p:cNvSpPr>
            <a:spLocks noGrp="1"/>
          </p:cNvSpPr>
          <p:nvPr>
            <p:ph idx="1"/>
          </p:nvPr>
        </p:nvSpPr>
        <p:spPr>
          <a:xfrm>
            <a:off x="467544" y="1556792"/>
            <a:ext cx="8229600" cy="4325112"/>
          </a:xfrm>
        </p:spPr>
        <p:txBody>
          <a:bodyPr>
            <a:normAutofit fontScale="92500" lnSpcReduction="20000"/>
          </a:bodyPr>
          <a:lstStyle/>
          <a:p>
            <a:r>
              <a:rPr lang="cs-CZ" dirty="0" smtClean="0"/>
              <a:t>Přesně definují způsob, jakým probíhá komunikace realizující konkrétní funkci a to na všech úrovních. </a:t>
            </a:r>
          </a:p>
          <a:p>
            <a:endParaRPr lang="cs-CZ" dirty="0" smtClean="0"/>
          </a:p>
          <a:p>
            <a:r>
              <a:rPr lang="cs-CZ" dirty="0" smtClean="0"/>
              <a:t>Máme protokoly pro zasílání dat, navazování zabezpečených kanálů, vyhledání síťové adresy odpovídající doménovému jménu, doručení emailu atd. </a:t>
            </a:r>
          </a:p>
          <a:p>
            <a:r>
              <a:rPr lang="cs-CZ" dirty="0" smtClean="0"/>
              <a:t>Protokol je známý oběma komunikujícím stranám a popisuje přesně </a:t>
            </a:r>
            <a:r>
              <a:rPr lang="cs-CZ" i="1" dirty="0" smtClean="0"/>
              <a:t>jaký obsah, v jakém pořadí a s jakým časováním </a:t>
            </a:r>
            <a:r>
              <a:rPr lang="cs-CZ" dirty="0" smtClean="0"/>
              <a:t>je předáván. Odklon od takto strukturované komunikace je možné interpretovat jako chybu.</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989856"/>
          </a:xfrm>
        </p:spPr>
        <p:txBody>
          <a:bodyPr>
            <a:normAutofit fontScale="90000"/>
          </a:bodyPr>
          <a:lstStyle/>
          <a:p>
            <a:r>
              <a:rPr lang="cs-CZ" sz="4400" b="1" dirty="0" smtClean="0"/>
              <a:t>TCP/IP</a:t>
            </a:r>
            <a:r>
              <a:rPr lang="cs-CZ" b="1" dirty="0" smtClean="0"/>
              <a:t/>
            </a:r>
            <a:br>
              <a:rPr lang="cs-CZ" b="1" dirty="0" smtClean="0"/>
            </a:br>
            <a:endParaRPr lang="cs-CZ" dirty="0"/>
          </a:p>
        </p:txBody>
      </p:sp>
      <p:sp>
        <p:nvSpPr>
          <p:cNvPr id="3" name="Zástupný symbol pro obsah 2"/>
          <p:cNvSpPr>
            <a:spLocks noGrp="1"/>
          </p:cNvSpPr>
          <p:nvPr>
            <p:ph idx="1"/>
          </p:nvPr>
        </p:nvSpPr>
        <p:spPr>
          <a:xfrm>
            <a:off x="395536" y="1340768"/>
            <a:ext cx="8229600" cy="4824536"/>
          </a:xfrm>
        </p:spPr>
        <p:txBody>
          <a:bodyPr>
            <a:normAutofit/>
          </a:bodyPr>
          <a:lstStyle/>
          <a:p>
            <a:r>
              <a:rPr lang="cs-CZ" dirty="0" smtClean="0"/>
              <a:t>Základním principem prostupujícím architekturu počítačových sítí je rozdělení komunikace do vrstev podle abstrakce. Každá vrstva je zodpovědná za popis přenosu od úrovně aplikace až po komunikaci po fyzických spojích. Síťový model TCP/IP je základním kamenem všech dnešních sítí a i celého internetu a je pojmenován podle dvou hlavních protokolů zajišťujících směrování a transport dat mezi uzly. </a:t>
            </a:r>
          </a:p>
          <a:p>
            <a:endParaRPr lang="cs-CZ" dirty="0" smtClean="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TCP/IP</a:t>
            </a:r>
            <a:endParaRPr lang="cs-CZ" dirty="0"/>
          </a:p>
        </p:txBody>
      </p:sp>
      <p:sp>
        <p:nvSpPr>
          <p:cNvPr id="3" name="Zástupný symbol pro obsah 2"/>
          <p:cNvSpPr>
            <a:spLocks noGrp="1"/>
          </p:cNvSpPr>
          <p:nvPr>
            <p:ph idx="1"/>
          </p:nvPr>
        </p:nvSpPr>
        <p:spPr/>
        <p:txBody>
          <a:bodyPr>
            <a:normAutofit/>
          </a:bodyPr>
          <a:lstStyle/>
          <a:p>
            <a:r>
              <a:rPr lang="cs-CZ" dirty="0" smtClean="0"/>
              <a:t>Rodina protokolů TCP/IP předpokládá existenci čtyř vrstev: </a:t>
            </a:r>
          </a:p>
          <a:p>
            <a:pPr lvl="1"/>
            <a:r>
              <a:rPr lang="cs-CZ" dirty="0" smtClean="0"/>
              <a:t>- aplikační vrstvy </a:t>
            </a:r>
          </a:p>
          <a:p>
            <a:pPr lvl="1"/>
            <a:r>
              <a:rPr lang="cs-CZ" dirty="0" smtClean="0"/>
              <a:t>- transportní vrstvy </a:t>
            </a:r>
          </a:p>
          <a:p>
            <a:pPr lvl="1"/>
            <a:r>
              <a:rPr lang="cs-CZ" dirty="0" smtClean="0"/>
              <a:t>- síťové vrstvy </a:t>
            </a:r>
          </a:p>
          <a:p>
            <a:pPr lvl="1"/>
            <a:r>
              <a:rPr lang="cs-CZ" dirty="0" smtClean="0"/>
              <a:t>- vrstvy síťového rozraní</a:t>
            </a:r>
          </a:p>
          <a:p>
            <a:endParaRPr lang="cs-CZ" dirty="0"/>
          </a:p>
        </p:txBody>
      </p:sp>
      <p:pic>
        <p:nvPicPr>
          <p:cNvPr id="13314" name="Picture 2" descr="C:\Users\Karel\Desktop\network_cabling1.jpg"/>
          <p:cNvPicPr>
            <a:picLocks noChangeAspect="1" noChangeArrowheads="1"/>
          </p:cNvPicPr>
          <p:nvPr/>
        </p:nvPicPr>
        <p:blipFill>
          <a:blip r:embed="rId2" cstate="print"/>
          <a:srcRect/>
          <a:stretch>
            <a:fillRect/>
          </a:stretch>
        </p:blipFill>
        <p:spPr bwMode="auto">
          <a:xfrm>
            <a:off x="5292080" y="3380250"/>
            <a:ext cx="3674558" cy="2430719"/>
          </a:xfrm>
          <a:prstGeom prst="rect">
            <a:avLst/>
          </a:prstGeom>
          <a:noFill/>
          <a:effectLst>
            <a:softEdge rad="1270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lstStyle/>
          <a:p>
            <a:r>
              <a:rPr lang="cs-CZ" dirty="0" smtClean="0"/>
              <a:t>TCP/IP</a:t>
            </a:r>
            <a:endParaRPr lang="cs-CZ" dirty="0"/>
          </a:p>
        </p:txBody>
      </p:sp>
      <p:sp>
        <p:nvSpPr>
          <p:cNvPr id="3" name="Zástupný symbol pro obsah 2"/>
          <p:cNvSpPr>
            <a:spLocks noGrp="1"/>
          </p:cNvSpPr>
          <p:nvPr>
            <p:ph idx="1"/>
          </p:nvPr>
        </p:nvSpPr>
        <p:spPr>
          <a:xfrm>
            <a:off x="2483768" y="1772816"/>
            <a:ext cx="6203032" cy="4801720"/>
          </a:xfrm>
        </p:spPr>
        <p:txBody>
          <a:bodyPr>
            <a:normAutofit fontScale="92500" lnSpcReduction="20000"/>
          </a:bodyPr>
          <a:lstStyle/>
          <a:p>
            <a:endParaRPr lang="cs-CZ" dirty="0" smtClean="0"/>
          </a:p>
          <a:p>
            <a:r>
              <a:rPr lang="cs-CZ" b="1" dirty="0" smtClean="0"/>
              <a:t>Aplikační</a:t>
            </a:r>
            <a:r>
              <a:rPr lang="cs-CZ" dirty="0" smtClean="0"/>
              <a:t> - zahrnuje protokoly síťových aplikací: elektronické pošty, HTTP, www, </a:t>
            </a:r>
            <a:r>
              <a:rPr lang="cs-CZ" dirty="0" err="1" smtClean="0"/>
              <a:t>ftp</a:t>
            </a:r>
            <a:r>
              <a:rPr lang="cs-CZ" dirty="0" smtClean="0"/>
              <a:t>…</a:t>
            </a:r>
          </a:p>
          <a:p>
            <a:r>
              <a:rPr lang="cs-CZ" b="1" dirty="0" smtClean="0"/>
              <a:t>Transportní</a:t>
            </a:r>
            <a:r>
              <a:rPr lang="cs-CZ" dirty="0" smtClean="0"/>
              <a:t> - tato vrstva zajistí spolehlivost a celistvost dat</a:t>
            </a:r>
          </a:p>
          <a:p>
            <a:r>
              <a:rPr lang="cs-CZ" b="1" dirty="0" smtClean="0"/>
              <a:t>Síťová (internetová, IP vrstva) </a:t>
            </a:r>
            <a:r>
              <a:rPr lang="cs-CZ" dirty="0" smtClean="0"/>
              <a:t>- Protokol IP popisuje adresaci uzlů, rozklad dat na pakety a jejich směrování uvnitř sítě.</a:t>
            </a:r>
          </a:p>
          <a:p>
            <a:r>
              <a:rPr lang="cs-CZ" b="1" dirty="0" smtClean="0"/>
              <a:t>Síťové rozhraní</a:t>
            </a:r>
            <a:r>
              <a:rPr lang="cs-CZ" dirty="0" smtClean="0"/>
              <a:t> – zajišťuje komunikaci po fyzickém médiu (kabelu) a přenos dat mezi dvěma přímo spojenými stanicemi</a:t>
            </a:r>
            <a:endParaRPr lang="cs-CZ" dirty="0"/>
          </a:p>
        </p:txBody>
      </p:sp>
      <p:pic>
        <p:nvPicPr>
          <p:cNvPr id="7170" name="Picture 2" descr="C:\Users\Karel\Desktop\tcp.png"/>
          <p:cNvPicPr>
            <a:picLocks noChangeAspect="1" noChangeArrowheads="1"/>
          </p:cNvPicPr>
          <p:nvPr/>
        </p:nvPicPr>
        <p:blipFill>
          <a:blip r:embed="rId2" cstate="print"/>
          <a:srcRect/>
          <a:stretch>
            <a:fillRect/>
          </a:stretch>
        </p:blipFill>
        <p:spPr bwMode="auto">
          <a:xfrm>
            <a:off x="179512" y="2204864"/>
            <a:ext cx="2160240" cy="4032448"/>
          </a:xfrm>
          <a:prstGeom prst="rect">
            <a:avLst/>
          </a:prstGeom>
          <a:noFill/>
        </p:spPr>
      </p:pic>
      <p:sp>
        <p:nvSpPr>
          <p:cNvPr id="5" name="TextovéPole 4"/>
          <p:cNvSpPr txBox="1"/>
          <p:nvPr/>
        </p:nvSpPr>
        <p:spPr>
          <a:xfrm>
            <a:off x="2915816" y="1196752"/>
            <a:ext cx="3672408" cy="630942"/>
          </a:xfrm>
          <a:prstGeom prst="rect">
            <a:avLst/>
          </a:prstGeom>
          <a:noFill/>
        </p:spPr>
        <p:txBody>
          <a:bodyPr wrap="square" rtlCol="0">
            <a:spAutoFit/>
          </a:bodyPr>
          <a:lstStyle/>
          <a:p>
            <a:r>
              <a:rPr lang="cs-CZ" sz="3500" dirty="0" smtClean="0"/>
              <a:t>Vrstvy:</a:t>
            </a:r>
            <a:endParaRPr lang="cs-CZ" sz="3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smtClean="0"/>
              <a:t>Jak to začalo jak to funguje…</a:t>
            </a:r>
            <a:endParaRPr lang="cs-CZ" dirty="0"/>
          </a:p>
        </p:txBody>
      </p:sp>
      <p:sp>
        <p:nvSpPr>
          <p:cNvPr id="3" name="Zástupný symbol pro obsah 2"/>
          <p:cNvSpPr>
            <a:spLocks noGrp="1"/>
          </p:cNvSpPr>
          <p:nvPr>
            <p:ph idx="1"/>
          </p:nvPr>
        </p:nvSpPr>
        <p:spPr>
          <a:xfrm>
            <a:off x="457200" y="1700808"/>
            <a:ext cx="8229600" cy="4873728"/>
          </a:xfrm>
        </p:spPr>
        <p:txBody>
          <a:bodyPr/>
          <a:lstStyle/>
          <a:p>
            <a:endParaRPr lang="cs-CZ" dirty="0" smtClean="0">
              <a:hlinkClick r:id="rId2"/>
            </a:endParaRPr>
          </a:p>
          <a:p>
            <a:endParaRPr lang="cs-CZ" dirty="0" smtClean="0">
              <a:hlinkClick r:id="rId2"/>
            </a:endParaRPr>
          </a:p>
          <a:p>
            <a:endParaRPr lang="cs-CZ" dirty="0" smtClean="0">
              <a:hlinkClick r:id="rId2"/>
            </a:endParaRPr>
          </a:p>
          <a:p>
            <a:r>
              <a:rPr lang="cs-CZ" dirty="0" smtClean="0">
                <a:hlinkClick r:id="rId2"/>
              </a:rPr>
              <a:t>https://www.youtube.com/watch?v=vDrUUqHsy0k</a:t>
            </a:r>
            <a:r>
              <a:rPr lang="cs-CZ" dirty="0" smtClean="0"/>
              <a:t> </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lstStyle/>
          <a:p>
            <a:r>
              <a:rPr lang="cs-CZ" dirty="0" smtClean="0"/>
              <a:t>IP adresace</a:t>
            </a:r>
            <a:endParaRPr lang="cs-CZ" dirty="0"/>
          </a:p>
        </p:txBody>
      </p:sp>
      <p:sp>
        <p:nvSpPr>
          <p:cNvPr id="3" name="Zástupný symbol pro obsah 2"/>
          <p:cNvSpPr>
            <a:spLocks noGrp="1"/>
          </p:cNvSpPr>
          <p:nvPr>
            <p:ph idx="1"/>
          </p:nvPr>
        </p:nvSpPr>
        <p:spPr>
          <a:xfrm>
            <a:off x="457200" y="1700808"/>
            <a:ext cx="8229600" cy="4873728"/>
          </a:xfrm>
        </p:spPr>
        <p:txBody>
          <a:bodyPr>
            <a:normAutofit fontScale="77500" lnSpcReduction="20000"/>
          </a:bodyPr>
          <a:lstStyle/>
          <a:p>
            <a:r>
              <a:rPr lang="cs-CZ" b="1" dirty="0" smtClean="0"/>
              <a:t>IP adresa určuje jednoznačně počítač v síti</a:t>
            </a:r>
            <a:endParaRPr lang="cs-CZ" dirty="0" smtClean="0"/>
          </a:p>
          <a:p>
            <a:endParaRPr lang="cs-CZ" dirty="0" smtClean="0"/>
          </a:p>
          <a:p>
            <a:r>
              <a:rPr lang="cs-CZ" dirty="0" smtClean="0"/>
              <a:t>Adresa je zleva hierarchická, to znamená, že adresné prostory jsou přidělovány fixací čísel od leva: například Masarykova Univerzita má k dispozici rozsah 						</a:t>
            </a:r>
            <a:r>
              <a:rPr lang="cs-CZ" b="1" dirty="0" smtClean="0"/>
              <a:t>147.251.0.0 - 147.251.255.255</a:t>
            </a:r>
            <a:r>
              <a:rPr lang="cs-CZ" dirty="0" smtClean="0"/>
              <a:t>. 	</a:t>
            </a:r>
          </a:p>
          <a:p>
            <a:r>
              <a:rPr lang="cs-CZ" dirty="0" smtClean="0"/>
              <a:t>Některé adresní rozsahy jsou vyhrazené speciálním účelům, například pro privátní podsítě, které nejsou adresovatelné zvenčí jsou vyhrazené následující rozsahy:</a:t>
            </a:r>
            <a:br>
              <a:rPr lang="cs-CZ" dirty="0" smtClean="0"/>
            </a:br>
            <a:endParaRPr lang="cs-CZ" dirty="0" smtClean="0"/>
          </a:p>
          <a:p>
            <a:r>
              <a:rPr lang="cs-CZ" dirty="0" smtClean="0"/>
              <a:t>Vzhledem k rostoucímu počtu připojených zařízení došlo v roce 2011 k vyčerpání adresného prostoru 32 bitů. Z toho důvodu je zaváděn nástupný protokol IPv6, který k adresaci využívá 128 bitů a zapisuje se v hexadecimálních oktetech, například adresa 2001:4860:b002::68 odpovídá testovací adrese ipv6.google.com.</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764704"/>
            <a:ext cx="8229600" cy="557808"/>
          </a:xfrm>
        </p:spPr>
        <p:txBody>
          <a:bodyPr>
            <a:normAutofit fontScale="90000"/>
          </a:bodyPr>
          <a:lstStyle/>
          <a:p>
            <a:r>
              <a:rPr lang="cs-CZ" b="1" dirty="0" smtClean="0"/>
              <a:t>IP adresy vs. domény</a:t>
            </a:r>
            <a:br>
              <a:rPr lang="cs-CZ" b="1" dirty="0" smtClean="0"/>
            </a:br>
            <a:endParaRPr lang="cs-CZ" dirty="0"/>
          </a:p>
        </p:txBody>
      </p:sp>
      <p:sp>
        <p:nvSpPr>
          <p:cNvPr id="3" name="Zástupný symbol pro obsah 2"/>
          <p:cNvSpPr>
            <a:spLocks noGrp="1"/>
          </p:cNvSpPr>
          <p:nvPr>
            <p:ph idx="1"/>
          </p:nvPr>
        </p:nvSpPr>
        <p:spPr>
          <a:xfrm>
            <a:off x="457200" y="1124744"/>
            <a:ext cx="8229600" cy="5449792"/>
          </a:xfrm>
        </p:spPr>
        <p:txBody>
          <a:bodyPr/>
          <a:lstStyle/>
          <a:p>
            <a:r>
              <a:rPr lang="cs-CZ" dirty="0" smtClean="0"/>
              <a:t>IP adresy používané pro adresaci strojů v síti nejsou vhodné pro koncové uživatele — špatně se pamatují, lze je snadno zaměnit a mohou se měnit. Proto se používá jmenná služba, která popisuje stroje pomocí textových jmen rozdělených do domén.</a:t>
            </a:r>
            <a:endParaRPr lang="cs-CZ" dirty="0"/>
          </a:p>
        </p:txBody>
      </p:sp>
      <p:pic>
        <p:nvPicPr>
          <p:cNvPr id="14338" name="Picture 2" descr="C:\Users\Karel\Desktop\ip.jpg"/>
          <p:cNvPicPr>
            <a:picLocks noChangeAspect="1" noChangeArrowheads="1"/>
          </p:cNvPicPr>
          <p:nvPr/>
        </p:nvPicPr>
        <p:blipFill>
          <a:blip r:embed="rId2" cstate="print"/>
          <a:srcRect/>
          <a:stretch>
            <a:fillRect/>
          </a:stretch>
        </p:blipFill>
        <p:spPr bwMode="auto">
          <a:xfrm>
            <a:off x="2267744" y="3967460"/>
            <a:ext cx="5294029" cy="289054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Počítačová síť</a:t>
            </a:r>
            <a:endParaRPr lang="cs-CZ" dirty="0"/>
          </a:p>
        </p:txBody>
      </p:sp>
      <p:sp>
        <p:nvSpPr>
          <p:cNvPr id="3" name="Zástupný symbol pro obsah 2"/>
          <p:cNvSpPr>
            <a:spLocks noGrp="1"/>
          </p:cNvSpPr>
          <p:nvPr>
            <p:ph idx="1"/>
          </p:nvPr>
        </p:nvSpPr>
        <p:spPr/>
        <p:txBody>
          <a:bodyPr/>
          <a:lstStyle/>
          <a:p>
            <a:endParaRPr lang="cs-CZ" dirty="0" smtClean="0"/>
          </a:p>
          <a:p>
            <a:endParaRPr lang="cs-CZ" dirty="0" smtClean="0"/>
          </a:p>
          <a:p>
            <a:pPr algn="ctr">
              <a:buNone/>
            </a:pPr>
            <a:r>
              <a:rPr lang="cs-CZ" dirty="0" smtClean="0"/>
              <a:t>„Počítačová síť je vzájemné propojení dvou a více počítačů“</a:t>
            </a:r>
            <a:endParaRPr lang="cs-CZ" dirty="0"/>
          </a:p>
        </p:txBody>
      </p:sp>
      <p:pic>
        <p:nvPicPr>
          <p:cNvPr id="1026" name="Picture 2" descr="C:\Users\Karel\Desktop\sit.jpg"/>
          <p:cNvPicPr>
            <a:picLocks noChangeAspect="1" noChangeArrowheads="1"/>
          </p:cNvPicPr>
          <p:nvPr/>
        </p:nvPicPr>
        <p:blipFill>
          <a:blip r:embed="rId2" cstate="print"/>
          <a:srcRect/>
          <a:stretch>
            <a:fillRect/>
          </a:stretch>
        </p:blipFill>
        <p:spPr bwMode="auto">
          <a:xfrm>
            <a:off x="5220072" y="4075381"/>
            <a:ext cx="3786084" cy="25537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066800"/>
          </a:xfrm>
        </p:spPr>
        <p:txBody>
          <a:bodyPr/>
          <a:lstStyle/>
          <a:p>
            <a:r>
              <a:rPr lang="cs-CZ" dirty="0" smtClean="0"/>
              <a:t>IP vs. domény</a:t>
            </a:r>
            <a:endParaRPr lang="cs-CZ" dirty="0"/>
          </a:p>
        </p:txBody>
      </p:sp>
      <p:sp>
        <p:nvSpPr>
          <p:cNvPr id="3" name="Zástupný symbol pro obsah 2"/>
          <p:cNvSpPr>
            <a:spLocks noGrp="1"/>
          </p:cNvSpPr>
          <p:nvPr>
            <p:ph idx="1"/>
          </p:nvPr>
        </p:nvSpPr>
        <p:spPr>
          <a:xfrm>
            <a:off x="457200" y="3789040"/>
            <a:ext cx="8229600" cy="2785496"/>
          </a:xfrm>
        </p:spPr>
        <p:txBody>
          <a:bodyPr>
            <a:normAutofit fontScale="70000" lnSpcReduction="20000"/>
          </a:bodyPr>
          <a:lstStyle/>
          <a:p>
            <a:r>
              <a:rPr lang="cs-CZ" dirty="0" smtClean="0"/>
              <a:t>Domény nejvíce vpravo označujeme jako domény nejvyššího řádu: jedná se o národní domény a obecné domény jako .</a:t>
            </a:r>
            <a:r>
              <a:rPr lang="cs-CZ" dirty="0" err="1" smtClean="0"/>
              <a:t>net</a:t>
            </a:r>
            <a:r>
              <a:rPr lang="cs-CZ" dirty="0" smtClean="0"/>
              <a:t>, .</a:t>
            </a:r>
            <a:r>
              <a:rPr lang="cs-CZ" dirty="0" err="1" smtClean="0"/>
              <a:t>com</a:t>
            </a:r>
            <a:r>
              <a:rPr lang="cs-CZ" dirty="0" smtClean="0"/>
              <a:t>, .</a:t>
            </a:r>
            <a:r>
              <a:rPr lang="cs-CZ" dirty="0" err="1" smtClean="0"/>
              <a:t>org</a:t>
            </a:r>
            <a:r>
              <a:rPr lang="cs-CZ" dirty="0" smtClean="0"/>
              <a:t> a další. Jejich registrace a delegace správy spadá pod mezinárodní organizaci ICANN. </a:t>
            </a:r>
          </a:p>
          <a:p>
            <a:endParaRPr lang="cs-CZ" dirty="0" smtClean="0"/>
          </a:p>
          <a:p>
            <a:r>
              <a:rPr lang="cs-CZ" dirty="0" smtClean="0"/>
              <a:t>Například českou doménu .</a:t>
            </a:r>
            <a:r>
              <a:rPr lang="cs-CZ" dirty="0" err="1" smtClean="0"/>
              <a:t>cz</a:t>
            </a:r>
            <a:r>
              <a:rPr lang="cs-CZ" dirty="0" smtClean="0"/>
              <a:t> spravuje sdružení CZ.NIC (nic.</a:t>
            </a:r>
            <a:r>
              <a:rPr lang="cs-CZ" dirty="0" err="1" smtClean="0"/>
              <a:t>cz</a:t>
            </a:r>
            <a:r>
              <a:rPr lang="cs-CZ" dirty="0" smtClean="0"/>
              <a:t>), které mimo jiné prostřednictvím tzv. registrátorů registruje domény nižšího řádu — například </a:t>
            </a:r>
            <a:r>
              <a:rPr lang="cs-CZ" dirty="0" err="1" smtClean="0"/>
              <a:t>muni.cz</a:t>
            </a:r>
            <a:r>
              <a:rPr lang="cs-CZ" dirty="0" smtClean="0"/>
              <a:t>. Vlastník určité domény může libovolně vytvářet a spravovat domény nižších řádů, v kompetenci MU je tedy správa domén jako </a:t>
            </a:r>
            <a:r>
              <a:rPr lang="cs-CZ" dirty="0" err="1" smtClean="0"/>
              <a:t>is.muni.cz</a:t>
            </a:r>
            <a:r>
              <a:rPr lang="cs-CZ" dirty="0" smtClean="0"/>
              <a:t>, </a:t>
            </a:r>
            <a:r>
              <a:rPr lang="cs-CZ" dirty="0" err="1" smtClean="0"/>
              <a:t>phil.muni.cz</a:t>
            </a:r>
            <a:r>
              <a:rPr lang="cs-CZ" dirty="0" smtClean="0"/>
              <a:t>…</a:t>
            </a:r>
            <a:endParaRPr lang="cs-CZ" dirty="0"/>
          </a:p>
        </p:txBody>
      </p:sp>
      <p:pic>
        <p:nvPicPr>
          <p:cNvPr id="8194" name="Picture 2" descr="C:\Users\Karel\Desktop\domeny.png"/>
          <p:cNvPicPr>
            <a:picLocks noChangeAspect="1" noChangeArrowheads="1"/>
          </p:cNvPicPr>
          <p:nvPr/>
        </p:nvPicPr>
        <p:blipFill>
          <a:blip r:embed="rId2" cstate="print"/>
          <a:srcRect/>
          <a:stretch>
            <a:fillRect/>
          </a:stretch>
        </p:blipFill>
        <p:spPr bwMode="auto">
          <a:xfrm>
            <a:off x="1547664" y="1340768"/>
            <a:ext cx="6172201" cy="24003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20688"/>
            <a:ext cx="8229600" cy="1066800"/>
          </a:xfrm>
        </p:spPr>
        <p:txBody>
          <a:bodyPr/>
          <a:lstStyle/>
          <a:p>
            <a:r>
              <a:rPr lang="cs-CZ" dirty="0" smtClean="0"/>
              <a:t>IP vs. domény</a:t>
            </a:r>
            <a:endParaRPr lang="cs-CZ" dirty="0"/>
          </a:p>
        </p:txBody>
      </p:sp>
      <p:sp>
        <p:nvSpPr>
          <p:cNvPr id="3" name="Zástupný symbol pro obsah 2"/>
          <p:cNvSpPr>
            <a:spLocks noGrp="1"/>
          </p:cNvSpPr>
          <p:nvPr>
            <p:ph idx="1"/>
          </p:nvPr>
        </p:nvSpPr>
        <p:spPr>
          <a:xfrm>
            <a:off x="457200" y="1556792"/>
            <a:ext cx="8229600" cy="5017744"/>
          </a:xfrm>
        </p:spPr>
        <p:txBody>
          <a:bodyPr/>
          <a:lstStyle/>
          <a:p>
            <a:r>
              <a:rPr lang="cs-CZ" dirty="0" smtClean="0"/>
              <a:t>Pro překlad z doménových jmen na IP adresy se používá </a:t>
            </a:r>
            <a:r>
              <a:rPr lang="cs-CZ" dirty="0" err="1" smtClean="0"/>
              <a:t>Domain</a:t>
            </a:r>
            <a:r>
              <a:rPr lang="cs-CZ" dirty="0" smtClean="0"/>
              <a:t> </a:t>
            </a:r>
            <a:r>
              <a:rPr lang="cs-CZ" dirty="0" err="1" smtClean="0"/>
              <a:t>Name</a:t>
            </a:r>
            <a:r>
              <a:rPr lang="cs-CZ" dirty="0" smtClean="0"/>
              <a:t> </a:t>
            </a:r>
            <a:r>
              <a:rPr lang="cs-CZ" dirty="0" err="1" smtClean="0"/>
              <a:t>System</a:t>
            </a:r>
            <a:r>
              <a:rPr lang="cs-CZ" dirty="0" smtClean="0"/>
              <a:t> (DNS). Například:</a:t>
            </a:r>
            <a:br>
              <a:rPr lang="cs-CZ" dirty="0" smtClean="0"/>
            </a:br>
            <a:endParaRPr lang="cs-CZ" dirty="0" smtClean="0"/>
          </a:p>
          <a:p>
            <a:r>
              <a:rPr lang="cs-CZ" dirty="0" err="1" smtClean="0"/>
              <a:t>muni.cz</a:t>
            </a:r>
            <a:r>
              <a:rPr lang="cs-CZ" dirty="0" smtClean="0"/>
              <a:t>. -&gt; 147.251.5.231 Tento protokol postupuje od domény nejvyššího řádu a dotazuje se příslušných DNS serverů na adresy zodpovědné za domény nižšího řádu tak dlouho, než dostane informaci o stroji, na který směřuje doména nejnižšího řádu přítomná v názvu.</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smtClean="0"/>
              <a:t>Jak domény fungují ?</a:t>
            </a:r>
            <a:endParaRPr lang="cs-CZ" dirty="0"/>
          </a:p>
        </p:txBody>
      </p:sp>
      <p:sp>
        <p:nvSpPr>
          <p:cNvPr id="3" name="Zástupný symbol pro obsah 2"/>
          <p:cNvSpPr>
            <a:spLocks noGrp="1"/>
          </p:cNvSpPr>
          <p:nvPr>
            <p:ph idx="1"/>
          </p:nvPr>
        </p:nvSpPr>
        <p:spPr>
          <a:xfrm>
            <a:off x="457200" y="1340768"/>
            <a:ext cx="8229600" cy="5233768"/>
          </a:xfrm>
        </p:spPr>
        <p:txBody>
          <a:bodyPr>
            <a:normAutofit fontScale="47500" lnSpcReduction="20000"/>
          </a:bodyPr>
          <a:lstStyle/>
          <a:p>
            <a:r>
              <a:rPr lang="cs-CZ" sz="3300" dirty="0" smtClean="0"/>
              <a:t>1. Uživatel zadá název domény do prohlížeče a lokální DNS server se obrátí na některý kořenový server a zeptá jestli nezná IP adresu domény </a:t>
            </a:r>
            <a:r>
              <a:rPr lang="cs-CZ" sz="3300" dirty="0" smtClean="0">
                <a:hlinkClick r:id="rId2"/>
              </a:rPr>
              <a:t>www.</a:t>
            </a:r>
            <a:r>
              <a:rPr lang="cs-CZ" sz="3300" dirty="0" err="1" smtClean="0">
                <a:hlinkClick r:id="rId2"/>
              </a:rPr>
              <a:t>gigaserver.cz</a:t>
            </a:r>
            <a:r>
              <a:rPr lang="cs-CZ" sz="3300" dirty="0" smtClean="0"/>
              <a:t>.</a:t>
            </a:r>
          </a:p>
          <a:p>
            <a:endParaRPr lang="cs-CZ" sz="3300" dirty="0" smtClean="0"/>
          </a:p>
          <a:p>
            <a:r>
              <a:rPr lang="cs-CZ" sz="3300" dirty="0" smtClean="0"/>
              <a:t>2. Kořenový DNS server nezná IP adresy konkrétních domén, ale ví na kterých serverech se nachází záznamy .CZ domény a pošle lokálnímu DNS seznam těchto serverů.</a:t>
            </a:r>
          </a:p>
          <a:p>
            <a:endParaRPr lang="cs-CZ" sz="3300" dirty="0" smtClean="0"/>
          </a:p>
          <a:p>
            <a:r>
              <a:rPr lang="cs-CZ" sz="3300" dirty="0" smtClean="0"/>
              <a:t>3. Lokální DNS se tak obrátí na servery, které záznamy o .CZ doménách obsahují (</a:t>
            </a:r>
            <a:r>
              <a:rPr lang="cs-CZ" sz="3300" dirty="0" err="1" smtClean="0"/>
              <a:t>ns.tld.cz</a:t>
            </a:r>
            <a:r>
              <a:rPr lang="cs-CZ" sz="3300" dirty="0" smtClean="0"/>
              <a:t>, </a:t>
            </a:r>
            <a:r>
              <a:rPr lang="cs-CZ" sz="3300" dirty="0" err="1" smtClean="0"/>
              <a:t>ns</a:t>
            </a:r>
            <a:r>
              <a:rPr lang="cs-CZ" sz="3300" dirty="0" smtClean="0"/>
              <a:t>-</a:t>
            </a:r>
            <a:r>
              <a:rPr lang="cs-CZ" sz="3300" dirty="0" err="1" smtClean="0"/>
              <a:t>cz.ripe.net</a:t>
            </a:r>
            <a:r>
              <a:rPr lang="cs-CZ" sz="3300" dirty="0" smtClean="0"/>
              <a:t>,…).</a:t>
            </a:r>
          </a:p>
          <a:p>
            <a:endParaRPr lang="cs-CZ" sz="3300" dirty="0" smtClean="0"/>
          </a:p>
          <a:p>
            <a:r>
              <a:rPr lang="cs-CZ" sz="3300" dirty="0" smtClean="0"/>
              <a:t>4. Tyto servery však stále konkrétní IP adresu neznají, ale mají informace o všech .CZ doménách II. řádu a tak lokálnímu DNS odpoví názvy serverů, které informaci o IP adrese budou mít.</a:t>
            </a:r>
          </a:p>
          <a:p>
            <a:endParaRPr lang="cs-CZ" sz="3300" dirty="0" smtClean="0"/>
          </a:p>
          <a:p>
            <a:r>
              <a:rPr lang="cs-CZ" sz="3300" dirty="0" smtClean="0"/>
              <a:t>5. Lokální DNS se tak obrátí na tyto servery (1.ns.gigaserver.cz, 2.ns.gigaserver.cz, 3.ns.gigaserver.cz, 4.ns.gigaserver.cz).</a:t>
            </a:r>
          </a:p>
          <a:p>
            <a:endParaRPr lang="cs-CZ" sz="3300" dirty="0" smtClean="0"/>
          </a:p>
          <a:p>
            <a:r>
              <a:rPr lang="cs-CZ" sz="3300" dirty="0" smtClean="0"/>
              <a:t>6. DNS server </a:t>
            </a:r>
            <a:r>
              <a:rPr lang="cs-CZ" sz="3300" dirty="0" err="1" smtClean="0"/>
              <a:t>konktréní</a:t>
            </a:r>
            <a:r>
              <a:rPr lang="cs-CZ" sz="3300" dirty="0" smtClean="0"/>
              <a:t> IP adresu požadované domény zná, je to 77.93.207.21 a pošle ji zpět lokálnímu DNS.</a:t>
            </a:r>
          </a:p>
          <a:p>
            <a:endParaRPr lang="cs-CZ" sz="3300" dirty="0" smtClean="0"/>
          </a:p>
          <a:p>
            <a:endParaRPr lang="cs-CZ" sz="3300" dirty="0" smtClean="0"/>
          </a:p>
          <a:p>
            <a:r>
              <a:rPr lang="cs-CZ" sz="3300" dirty="0" smtClean="0"/>
              <a:t>7. Lokální DNS pak předá IP adresu počítači uživatele, ten se spojí s daným server a zobrazí obsah požadované domény.</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309320"/>
            <a:ext cx="8229600" cy="265216"/>
          </a:xfrm>
        </p:spPr>
        <p:txBody>
          <a:bodyPr>
            <a:normAutofit fontScale="47500" lnSpcReduction="20000"/>
          </a:bodyPr>
          <a:lstStyle/>
          <a:p>
            <a:r>
              <a:rPr lang="cs-CZ" dirty="0" smtClean="0"/>
              <a:t>Zdroj: </a:t>
            </a:r>
            <a:r>
              <a:rPr lang="cs-CZ" dirty="0" smtClean="0">
                <a:hlinkClick r:id="rId2"/>
              </a:rPr>
              <a:t>https://kb.gigaserver.cz/co-je-to-ip-adresa-jak-funguje-dns/</a:t>
            </a:r>
            <a:r>
              <a:rPr lang="cs-CZ" dirty="0" smtClean="0"/>
              <a:t> </a:t>
            </a:r>
            <a:endParaRPr lang="cs-CZ" dirty="0"/>
          </a:p>
        </p:txBody>
      </p:sp>
      <p:pic>
        <p:nvPicPr>
          <p:cNvPr id="9218" name="Picture 2" descr="C:\Users\Karel\Desktop\DNS.png"/>
          <p:cNvPicPr>
            <a:picLocks noChangeAspect="1" noChangeArrowheads="1"/>
          </p:cNvPicPr>
          <p:nvPr/>
        </p:nvPicPr>
        <p:blipFill>
          <a:blip r:embed="rId3" cstate="print"/>
          <a:srcRect/>
          <a:stretch>
            <a:fillRect/>
          </a:stretch>
        </p:blipFill>
        <p:spPr bwMode="auto">
          <a:xfrm>
            <a:off x="1331641" y="332656"/>
            <a:ext cx="6120680" cy="595180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Služby sítě internet</a:t>
            </a:r>
            <a:endParaRPr lang="cs-CZ" dirty="0"/>
          </a:p>
        </p:txBody>
      </p:sp>
      <p:sp>
        <p:nvSpPr>
          <p:cNvPr id="3" name="Zástupný symbol pro obsah 2"/>
          <p:cNvSpPr>
            <a:spLocks noGrp="1"/>
          </p:cNvSpPr>
          <p:nvPr>
            <p:ph idx="1"/>
          </p:nvPr>
        </p:nvSpPr>
        <p:spPr/>
        <p:txBody>
          <a:bodyPr/>
          <a:lstStyle/>
          <a:p>
            <a:r>
              <a:rPr lang="cs-CZ" dirty="0" smtClean="0"/>
              <a:t>Hlavní služby poskytované sítí internet:</a:t>
            </a:r>
          </a:p>
          <a:p>
            <a:pPr lvl="1"/>
            <a:r>
              <a:rPr lang="cs-CZ" dirty="0" smtClean="0"/>
              <a:t>WWW</a:t>
            </a:r>
          </a:p>
          <a:p>
            <a:pPr lvl="1"/>
            <a:r>
              <a:rPr lang="cs-CZ" dirty="0" smtClean="0"/>
              <a:t>E-mail</a:t>
            </a:r>
          </a:p>
          <a:p>
            <a:pPr lvl="1"/>
            <a:r>
              <a:rPr lang="cs-CZ" dirty="0" smtClean="0"/>
              <a:t>E-</a:t>
            </a:r>
            <a:r>
              <a:rPr lang="cs-CZ" dirty="0" err="1" smtClean="0"/>
              <a:t>banking</a:t>
            </a:r>
            <a:endParaRPr lang="cs-CZ" dirty="0" smtClean="0"/>
          </a:p>
          <a:p>
            <a:pPr lvl="1"/>
            <a:r>
              <a:rPr lang="cs-CZ" dirty="0" err="1" smtClean="0"/>
              <a:t>Cloudové</a:t>
            </a:r>
            <a:r>
              <a:rPr lang="cs-CZ" dirty="0" smtClean="0"/>
              <a:t> služby</a:t>
            </a:r>
          </a:p>
          <a:p>
            <a:pPr lvl="1"/>
            <a:r>
              <a:rPr lang="cs-CZ" dirty="0" err="1" smtClean="0"/>
              <a:t>VoIP</a:t>
            </a:r>
            <a:r>
              <a:rPr lang="cs-CZ" dirty="0" smtClean="0"/>
              <a:t> (hlasové služby)</a:t>
            </a:r>
          </a:p>
          <a:p>
            <a:pPr lvl="1"/>
            <a:r>
              <a:rPr lang="cs-CZ" dirty="0" smtClean="0"/>
              <a:t>FTP</a:t>
            </a:r>
          </a:p>
          <a:p>
            <a:pPr lvl="1"/>
            <a:r>
              <a:rPr lang="cs-CZ" dirty="0" smtClean="0"/>
              <a:t>Peer-to-peer (P2P)</a:t>
            </a:r>
          </a:p>
          <a:p>
            <a:pPr lvl="1"/>
            <a:endParaRPr lang="cs-CZ" dirty="0" smtClean="0"/>
          </a:p>
        </p:txBody>
      </p:sp>
      <p:pic>
        <p:nvPicPr>
          <p:cNvPr id="15362" name="Picture 2" descr="C:\Users\Karel\Desktop\32100-Internet services.jpg"/>
          <p:cNvPicPr>
            <a:picLocks noChangeAspect="1" noChangeArrowheads="1"/>
          </p:cNvPicPr>
          <p:nvPr/>
        </p:nvPicPr>
        <p:blipFill>
          <a:blip r:embed="rId2" cstate="print"/>
          <a:srcRect/>
          <a:stretch>
            <a:fillRect/>
          </a:stretch>
        </p:blipFill>
        <p:spPr bwMode="auto">
          <a:xfrm>
            <a:off x="4716016" y="2996952"/>
            <a:ext cx="4172617" cy="2780481"/>
          </a:xfrm>
          <a:prstGeom prst="rect">
            <a:avLst/>
          </a:prstGeom>
          <a:noFill/>
          <a:effectLst>
            <a:softEdge rad="1270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WWW (Word </a:t>
            </a:r>
            <a:r>
              <a:rPr lang="cs-CZ" dirty="0" err="1" smtClean="0"/>
              <a:t>Wide</a:t>
            </a:r>
            <a:r>
              <a:rPr lang="cs-CZ" dirty="0" smtClean="0"/>
              <a:t> Web)</a:t>
            </a:r>
            <a:endParaRPr lang="cs-CZ" dirty="0"/>
          </a:p>
        </p:txBody>
      </p:sp>
      <p:sp>
        <p:nvSpPr>
          <p:cNvPr id="3" name="Zástupný symbol pro obsah 2"/>
          <p:cNvSpPr>
            <a:spLocks noGrp="1"/>
          </p:cNvSpPr>
          <p:nvPr>
            <p:ph idx="1"/>
          </p:nvPr>
        </p:nvSpPr>
        <p:spPr/>
        <p:txBody>
          <a:bodyPr>
            <a:normAutofit/>
          </a:bodyPr>
          <a:lstStyle/>
          <a:p>
            <a:endParaRPr lang="cs-CZ" dirty="0" smtClean="0"/>
          </a:p>
          <a:p>
            <a:r>
              <a:rPr lang="cs-CZ" dirty="0" smtClean="0"/>
              <a:t>Multimediální obsah, poskytovaný uživatelům pomocí protokolu HTTP -&gt; primárně webové stránky </a:t>
            </a:r>
          </a:p>
          <a:p>
            <a:endParaRPr lang="cs-CZ" dirty="0" smtClean="0"/>
          </a:p>
          <a:p>
            <a:r>
              <a:rPr lang="cs-CZ" dirty="0" smtClean="0"/>
              <a:t>Uživatelé tento obsah konzumují pomocí webových prohlížečů a v podstatě se stal synonymem pro internet jako takový. </a:t>
            </a:r>
            <a:endParaRPr lang="cs-CZ" dirty="0"/>
          </a:p>
        </p:txBody>
      </p:sp>
      <p:pic>
        <p:nvPicPr>
          <p:cNvPr id="16386" name="Picture 2" descr="C:\Users\Karel\Desktop\web.png"/>
          <p:cNvPicPr>
            <a:picLocks noChangeAspect="1" noChangeArrowheads="1"/>
          </p:cNvPicPr>
          <p:nvPr/>
        </p:nvPicPr>
        <p:blipFill>
          <a:blip r:embed="rId2" cstate="print"/>
          <a:srcRect/>
          <a:stretch>
            <a:fillRect/>
          </a:stretch>
        </p:blipFill>
        <p:spPr bwMode="auto">
          <a:xfrm>
            <a:off x="5292080" y="620688"/>
            <a:ext cx="4520282" cy="20414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smtClean="0"/>
              <a:t>E-mail</a:t>
            </a:r>
            <a:endParaRPr lang="cs-CZ" dirty="0"/>
          </a:p>
        </p:txBody>
      </p:sp>
      <p:sp>
        <p:nvSpPr>
          <p:cNvPr id="3" name="Zástupný symbol pro obsah 2"/>
          <p:cNvSpPr>
            <a:spLocks noGrp="1"/>
          </p:cNvSpPr>
          <p:nvPr>
            <p:ph idx="1"/>
          </p:nvPr>
        </p:nvSpPr>
        <p:spPr>
          <a:xfrm>
            <a:off x="457200" y="1412776"/>
            <a:ext cx="8229600" cy="5161760"/>
          </a:xfrm>
        </p:spPr>
        <p:txBody>
          <a:bodyPr>
            <a:normAutofit fontScale="77500" lnSpcReduction="20000"/>
          </a:bodyPr>
          <a:lstStyle/>
          <a:p>
            <a:r>
              <a:rPr lang="cs-CZ" dirty="0" smtClean="0"/>
              <a:t>Již od raných dob internetu je k dispozici zasílání textových zpráv mezi jednotlivými uživateli, dodnes je zajišťován pomocí protokolu SMTP, který byl vyvinut v 70. letech.</a:t>
            </a:r>
          </a:p>
          <a:p>
            <a:endParaRPr lang="cs-CZ" dirty="0" smtClean="0"/>
          </a:p>
          <a:p>
            <a:r>
              <a:rPr lang="cs-CZ" dirty="0" smtClean="0"/>
              <a:t>Protokol zajišťuje doručení pošty pomocí přímého spojení mezi odesílatelem a adresátem; zpráva je doručena do tzv. poštovní schránky adresáta, ke které potom může uživatel kdykoli (off-line) přistupovat (vybírat zprávy) </a:t>
            </a:r>
          </a:p>
          <a:p>
            <a:endParaRPr lang="cs-CZ" dirty="0" smtClean="0"/>
          </a:p>
          <a:p>
            <a:r>
              <a:rPr lang="cs-CZ" dirty="0" smtClean="0"/>
              <a:t>Alternativou ke stahování pošty je využití některého z </a:t>
            </a:r>
            <a:r>
              <a:rPr lang="cs-CZ" dirty="0" err="1" smtClean="0"/>
              <a:t>webmailů</a:t>
            </a:r>
            <a:r>
              <a:rPr lang="cs-CZ" dirty="0" smtClean="0"/>
              <a:t>, což jsou v podstatě webové aplikace umožňující vzdálenou manipulaci s emailovou schránkou. Služba jako taková negarantuje pravdivost údajů o odesílateli, ani žádné další bezpečnostní prvky (šifrování), ty je nutné zajistit použitím příslušného software na obou komunikujících stranách. </a:t>
            </a:r>
            <a:endParaRPr lang="cs-CZ" dirty="0"/>
          </a:p>
        </p:txBody>
      </p:sp>
      <p:pic>
        <p:nvPicPr>
          <p:cNvPr id="17410" name="Picture 2" descr="C:\Users\Karel\Desktop\mail.jpg"/>
          <p:cNvPicPr>
            <a:picLocks noChangeAspect="1" noChangeArrowheads="1"/>
          </p:cNvPicPr>
          <p:nvPr/>
        </p:nvPicPr>
        <p:blipFill>
          <a:blip r:embed="rId2" cstate="print"/>
          <a:srcRect/>
          <a:stretch>
            <a:fillRect/>
          </a:stretch>
        </p:blipFill>
        <p:spPr bwMode="auto">
          <a:xfrm>
            <a:off x="7740352" y="5373216"/>
            <a:ext cx="1193665" cy="129760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smtClean="0"/>
              <a:t>E-</a:t>
            </a:r>
            <a:r>
              <a:rPr lang="cs-CZ" dirty="0" err="1" smtClean="0"/>
              <a:t>banking</a:t>
            </a:r>
            <a:endParaRPr lang="cs-CZ" dirty="0"/>
          </a:p>
        </p:txBody>
      </p:sp>
      <p:sp>
        <p:nvSpPr>
          <p:cNvPr id="3" name="Zástupný symbol pro obsah 2"/>
          <p:cNvSpPr>
            <a:spLocks noGrp="1"/>
          </p:cNvSpPr>
          <p:nvPr>
            <p:ph idx="1"/>
          </p:nvPr>
        </p:nvSpPr>
        <p:spPr>
          <a:xfrm>
            <a:off x="457200" y="1484784"/>
            <a:ext cx="8229600" cy="5089752"/>
          </a:xfrm>
        </p:spPr>
        <p:txBody>
          <a:bodyPr>
            <a:normAutofit fontScale="77500" lnSpcReduction="20000"/>
          </a:bodyPr>
          <a:lstStyle/>
          <a:p>
            <a:r>
              <a:rPr lang="cs-CZ" dirty="0" smtClean="0"/>
              <a:t>Internetové bankovnictví umožňuje provádět pomocí síťové infrastruktury finanční transakce. Jedná se v jádru o zprostředkování zabezpečené komunikace mezi uživatelem a jeho bankou, při které je ověřena uživatelova identita a přijat příkaz k provedení dané operace. </a:t>
            </a:r>
          </a:p>
          <a:p>
            <a:endParaRPr lang="cs-CZ" dirty="0" smtClean="0"/>
          </a:p>
          <a:p>
            <a:r>
              <a:rPr lang="cs-CZ" dirty="0" smtClean="0"/>
              <a:t>K zajištění dostatečného zabezpečení se kromě obvyklého </a:t>
            </a:r>
            <a:r>
              <a:rPr lang="cs-CZ" dirty="0" err="1" smtClean="0"/>
              <a:t>https</a:t>
            </a:r>
            <a:r>
              <a:rPr lang="cs-CZ" dirty="0" smtClean="0"/>
              <a:t> spojení a uživatelského jména a hesla užívá i tzv. vícestupňového ověření — </a:t>
            </a:r>
            <a:r>
              <a:rPr lang="cs-CZ" dirty="0" err="1" smtClean="0"/>
              <a:t>např</a:t>
            </a:r>
            <a:r>
              <a:rPr lang="cs-CZ" dirty="0" smtClean="0"/>
              <a:t> zaslání potvrzujícího kódu pomocí SMS. Zvyšuje se tak obtížnost zneužití ukradených přístupových údajů případným útočníkem. Pro usnadnění mezinárodních transakcí a zvýšení důvěry na straně prodejců i nakupujících vznikly tzv. zprostředkovatelské služby — jako například </a:t>
            </a:r>
            <a:r>
              <a:rPr lang="cs-CZ" dirty="0" err="1" smtClean="0"/>
              <a:t>PayPal</a:t>
            </a:r>
            <a:r>
              <a:rPr lang="cs-CZ" dirty="0" smtClean="0"/>
              <a:t> — tyto zjednodušují provádění online transakcí a zvyšují jejich bezpečnost (obchodník například nepřijde do styku s číslem platební karty zákazníka a pod.).</a:t>
            </a:r>
            <a:endParaRPr lang="cs-CZ" dirty="0"/>
          </a:p>
        </p:txBody>
      </p:sp>
      <p:pic>
        <p:nvPicPr>
          <p:cNvPr id="27650" name="Picture 2" descr="C:\Users\Karel\Desktop\ebank.jpg"/>
          <p:cNvPicPr>
            <a:picLocks noChangeAspect="1" noChangeArrowheads="1"/>
          </p:cNvPicPr>
          <p:nvPr/>
        </p:nvPicPr>
        <p:blipFill>
          <a:blip r:embed="rId2" cstate="print"/>
          <a:srcRect/>
          <a:stretch>
            <a:fillRect/>
          </a:stretch>
        </p:blipFill>
        <p:spPr bwMode="auto">
          <a:xfrm>
            <a:off x="3419872" y="476672"/>
            <a:ext cx="1253154" cy="948060"/>
          </a:xfrm>
          <a:prstGeom prst="rect">
            <a:avLst/>
          </a:prstGeom>
          <a:noFill/>
          <a:effectLst>
            <a:softEdge rad="63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err="1" smtClean="0"/>
              <a:t>Cloud</a:t>
            </a:r>
            <a:endParaRPr lang="cs-CZ" dirty="0"/>
          </a:p>
        </p:txBody>
      </p:sp>
      <p:sp>
        <p:nvSpPr>
          <p:cNvPr id="3" name="Zástupný symbol pro obsah 2"/>
          <p:cNvSpPr>
            <a:spLocks noGrp="1"/>
          </p:cNvSpPr>
          <p:nvPr>
            <p:ph idx="1"/>
          </p:nvPr>
        </p:nvSpPr>
        <p:spPr>
          <a:xfrm>
            <a:off x="457200" y="1340768"/>
            <a:ext cx="8229600" cy="5233768"/>
          </a:xfrm>
        </p:spPr>
        <p:txBody>
          <a:bodyPr>
            <a:normAutofit fontScale="92500" lnSpcReduction="10000"/>
          </a:bodyPr>
          <a:lstStyle/>
          <a:p>
            <a:r>
              <a:rPr lang="cs-CZ" dirty="0" smtClean="0"/>
              <a:t>Poskytování služeb či programů uložených na serverech na Internetu s tím, že uživatelé k nim mohou přistupovat například pomocí webového prohlížeče a používat je prakticky odkudkoliv. </a:t>
            </a:r>
          </a:p>
          <a:p>
            <a:endParaRPr lang="cs-CZ" dirty="0" smtClean="0"/>
          </a:p>
          <a:p>
            <a:r>
              <a:rPr lang="cs-CZ" dirty="0" smtClean="0"/>
              <a:t>Uživatelé neplatí (za předpokladu, že je služba placená) za vlastní software, ale za jeho užití. Nabídka aplikací se pohybuje od kancelářských aplikací, přes systémy pro distribuované výpočty, až po operační systémy provozované v prohlížečích, jako je například </a:t>
            </a:r>
            <a:r>
              <a:rPr lang="cs-CZ" dirty="0" err="1" smtClean="0"/>
              <a:t>eyeOS</a:t>
            </a:r>
            <a:r>
              <a:rPr lang="cs-CZ" dirty="0" smtClean="0"/>
              <a:t> či </a:t>
            </a:r>
            <a:r>
              <a:rPr lang="cs-CZ" dirty="0" err="1" smtClean="0"/>
              <a:t>iCloud</a:t>
            </a:r>
            <a:r>
              <a:rPr lang="cs-CZ" dirty="0" smtClean="0"/>
              <a:t>.  </a:t>
            </a:r>
          </a:p>
          <a:p>
            <a:endParaRPr lang="cs-CZ" dirty="0" smtClean="0"/>
          </a:p>
          <a:p>
            <a:r>
              <a:rPr lang="cs-CZ" dirty="0" smtClean="0"/>
              <a:t>Příklady: </a:t>
            </a:r>
            <a:r>
              <a:rPr lang="cs-CZ" dirty="0" err="1" smtClean="0"/>
              <a:t>Google</a:t>
            </a:r>
            <a:r>
              <a:rPr lang="cs-CZ" dirty="0" smtClean="0"/>
              <a:t> </a:t>
            </a:r>
            <a:r>
              <a:rPr lang="cs-CZ" dirty="0" err="1" smtClean="0"/>
              <a:t>docs</a:t>
            </a:r>
            <a:r>
              <a:rPr lang="cs-CZ" dirty="0" smtClean="0"/>
              <a:t>, </a:t>
            </a:r>
            <a:r>
              <a:rPr lang="cs-CZ" dirty="0" err="1" smtClean="0"/>
              <a:t>dropbox</a:t>
            </a:r>
            <a:r>
              <a:rPr lang="cs-CZ" dirty="0" smtClean="0"/>
              <a:t>, </a:t>
            </a:r>
            <a:r>
              <a:rPr lang="cs-CZ" dirty="0" err="1" smtClean="0"/>
              <a:t>google</a:t>
            </a:r>
            <a:r>
              <a:rPr lang="cs-CZ" dirty="0" smtClean="0"/>
              <a:t> drive… </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1066800"/>
          </a:xfrm>
        </p:spPr>
        <p:txBody>
          <a:bodyPr/>
          <a:lstStyle/>
          <a:p>
            <a:r>
              <a:rPr lang="cs-CZ" dirty="0" err="1" smtClean="0"/>
              <a:t>Cloud</a:t>
            </a:r>
            <a:endParaRPr lang="cs-CZ" dirty="0"/>
          </a:p>
        </p:txBody>
      </p:sp>
      <p:sp>
        <p:nvSpPr>
          <p:cNvPr id="3" name="Zástupný symbol pro obsah 2"/>
          <p:cNvSpPr>
            <a:spLocks noGrp="1"/>
          </p:cNvSpPr>
          <p:nvPr>
            <p:ph idx="1"/>
          </p:nvPr>
        </p:nvSpPr>
        <p:spPr/>
        <p:txBody>
          <a:bodyPr/>
          <a:lstStyle/>
          <a:p>
            <a:endParaRPr lang="cs-CZ"/>
          </a:p>
        </p:txBody>
      </p:sp>
      <p:pic>
        <p:nvPicPr>
          <p:cNvPr id="18434" name="Picture 2" descr="C:\Users\Karel\Desktop\cloud.jpg"/>
          <p:cNvPicPr>
            <a:picLocks noChangeAspect="1" noChangeArrowheads="1"/>
          </p:cNvPicPr>
          <p:nvPr/>
        </p:nvPicPr>
        <p:blipFill>
          <a:blip r:embed="rId2" cstate="print"/>
          <a:srcRect/>
          <a:stretch>
            <a:fillRect/>
          </a:stretch>
        </p:blipFill>
        <p:spPr bwMode="auto">
          <a:xfrm>
            <a:off x="971600" y="1628800"/>
            <a:ext cx="7037709" cy="478667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8229600" cy="1066800"/>
          </a:xfrm>
        </p:spPr>
        <p:txBody>
          <a:bodyPr/>
          <a:lstStyle/>
          <a:p>
            <a:r>
              <a:rPr lang="cs-CZ" dirty="0" smtClean="0"/>
              <a:t>Počítačová síť</a:t>
            </a:r>
            <a:endParaRPr lang="cs-CZ" dirty="0"/>
          </a:p>
        </p:txBody>
      </p:sp>
      <p:sp>
        <p:nvSpPr>
          <p:cNvPr id="3" name="Zástupný symbol pro obsah 2"/>
          <p:cNvSpPr>
            <a:spLocks noGrp="1"/>
          </p:cNvSpPr>
          <p:nvPr>
            <p:ph idx="1"/>
          </p:nvPr>
        </p:nvSpPr>
        <p:spPr>
          <a:xfrm>
            <a:off x="467544" y="1700808"/>
            <a:ext cx="8229600" cy="4613144"/>
          </a:xfrm>
        </p:spPr>
        <p:txBody>
          <a:bodyPr>
            <a:normAutofit fontScale="92500" lnSpcReduction="20000"/>
          </a:bodyPr>
          <a:lstStyle/>
          <a:p>
            <a:endParaRPr lang="cs-CZ" dirty="0" smtClean="0"/>
          </a:p>
          <a:p>
            <a:r>
              <a:rPr lang="cs-CZ" dirty="0" smtClean="0"/>
              <a:t>Síť je založena na splnění 2 základních podmínek: </a:t>
            </a:r>
          </a:p>
          <a:p>
            <a:endParaRPr lang="cs-CZ" dirty="0" smtClean="0"/>
          </a:p>
          <a:p>
            <a:r>
              <a:rPr lang="cs-CZ" dirty="0" smtClean="0"/>
              <a:t> 1) síťový hardware - umožňuje fyzické propojení 	počítačů: </a:t>
            </a:r>
          </a:p>
          <a:p>
            <a:pPr>
              <a:buNone/>
            </a:pPr>
            <a:r>
              <a:rPr lang="cs-CZ" dirty="0" smtClean="0"/>
              <a:t>		- kabeláž, síťová karta, aktivní síťové prvky 		(</a:t>
            </a:r>
            <a:r>
              <a:rPr lang="cs-CZ" dirty="0" err="1" smtClean="0"/>
              <a:t>switche</a:t>
            </a:r>
            <a:r>
              <a:rPr lang="cs-CZ" dirty="0" smtClean="0"/>
              <a:t>, </a:t>
            </a:r>
            <a:r>
              <a:rPr lang="cs-CZ" dirty="0" err="1" smtClean="0"/>
              <a:t>routery</a:t>
            </a:r>
            <a:r>
              <a:rPr lang="cs-CZ" dirty="0" smtClean="0"/>
              <a:t>…)</a:t>
            </a:r>
          </a:p>
          <a:p>
            <a:endParaRPr lang="cs-CZ" dirty="0" smtClean="0"/>
          </a:p>
          <a:p>
            <a:r>
              <a:rPr lang="cs-CZ" dirty="0" smtClean="0"/>
              <a:t>2) síťový software - postará se o vlastní přesuny dat    	od navázání spojení přes zabezpečení, </a:t>
            </a:r>
          </a:p>
          <a:p>
            <a:pPr>
              <a:buNone/>
            </a:pPr>
            <a:r>
              <a:rPr lang="cs-CZ" dirty="0" smtClean="0"/>
              <a:t>		kontrolu apod. Jedná se o ovladače, firmware, 	ovládací SW, aplikace apod. </a:t>
            </a:r>
          </a:p>
          <a:p>
            <a:endParaRPr lang="cs-CZ"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err="1" smtClean="0"/>
              <a:t>VoIP</a:t>
            </a:r>
            <a:r>
              <a:rPr lang="cs-CZ" dirty="0" smtClean="0"/>
              <a:t> (hlasové služby)</a:t>
            </a:r>
            <a:endParaRPr lang="cs-CZ" dirty="0"/>
          </a:p>
        </p:txBody>
      </p:sp>
      <p:sp>
        <p:nvSpPr>
          <p:cNvPr id="3" name="Zástupný symbol pro obsah 2"/>
          <p:cNvSpPr>
            <a:spLocks noGrp="1"/>
          </p:cNvSpPr>
          <p:nvPr>
            <p:ph idx="1"/>
          </p:nvPr>
        </p:nvSpPr>
        <p:spPr>
          <a:xfrm>
            <a:off x="457200" y="1412776"/>
            <a:ext cx="8229600" cy="5161760"/>
          </a:xfrm>
        </p:spPr>
        <p:txBody>
          <a:bodyPr>
            <a:normAutofit fontScale="77500" lnSpcReduction="20000"/>
          </a:bodyPr>
          <a:lstStyle/>
          <a:p>
            <a:r>
              <a:rPr lang="cs-CZ" dirty="0" smtClean="0"/>
              <a:t>technologie, umožňující přenos digitalizovaného hlasu v těle paketů rodiny protokolů  TCP/IP prostřednictvím počítačové sítě </a:t>
            </a:r>
          </a:p>
          <a:p>
            <a:r>
              <a:rPr lang="cs-CZ" dirty="0" smtClean="0"/>
              <a:t>Využívá se pro telefonování prostřednictvím Internetu nebo intranetu</a:t>
            </a:r>
          </a:p>
          <a:p>
            <a:r>
              <a:rPr lang="cs-CZ" dirty="0" smtClean="0"/>
              <a:t>Nutnou podmínkou pro srozumitelné a spolehlivé </a:t>
            </a:r>
            <a:r>
              <a:rPr lang="cs-CZ" dirty="0" err="1" smtClean="0"/>
              <a:t>VoIP</a:t>
            </a:r>
            <a:r>
              <a:rPr lang="cs-CZ" dirty="0" smtClean="0"/>
              <a:t> telefonní spojení je zajištění tzv. kvality služby, zkráceně označované </a:t>
            </a:r>
            <a:r>
              <a:rPr lang="cs-CZ" dirty="0" err="1" smtClean="0"/>
              <a:t>QoS</a:t>
            </a:r>
            <a:r>
              <a:rPr lang="cs-CZ" dirty="0" smtClean="0"/>
              <a:t>.</a:t>
            </a:r>
          </a:p>
          <a:p>
            <a:endParaRPr lang="cs-CZ" dirty="0" smtClean="0"/>
          </a:p>
          <a:p>
            <a:r>
              <a:rPr lang="cs-CZ" b="1" dirty="0" err="1" smtClean="0"/>
              <a:t>QoS</a:t>
            </a:r>
            <a:r>
              <a:rPr lang="cs-CZ" dirty="0" smtClean="0"/>
              <a:t> - nastavení aktivních prvků  (např. </a:t>
            </a:r>
            <a:r>
              <a:rPr lang="cs-CZ" dirty="0" err="1" smtClean="0"/>
              <a:t>routeru</a:t>
            </a:r>
            <a:r>
              <a:rPr lang="cs-CZ" dirty="0" smtClean="0"/>
              <a:t>) sítě tak, aby upřednostňovaly hlasová data před ostatním provozem. Na většině domácích </a:t>
            </a:r>
            <a:r>
              <a:rPr lang="cs-CZ" dirty="0" err="1" smtClean="0"/>
              <a:t>routerů</a:t>
            </a:r>
            <a:r>
              <a:rPr lang="cs-CZ" dirty="0" smtClean="0"/>
              <a:t> lze nastavit prioritu hlasového (nebo videokonferenčního) datového toku tak, aby ostatní uživatelé sdílející tutéž linku nemohli nezahltit její kapacitu například stahováním objemných dat.</a:t>
            </a:r>
          </a:p>
          <a:p>
            <a:endParaRPr lang="cs-CZ" dirty="0" smtClean="0"/>
          </a:p>
          <a:p>
            <a:r>
              <a:rPr lang="cs-CZ" b="1" dirty="0" smtClean="0"/>
              <a:t>Příklady:</a:t>
            </a:r>
            <a:r>
              <a:rPr lang="cs-CZ" dirty="0" smtClean="0"/>
              <a:t> </a:t>
            </a:r>
            <a:r>
              <a:rPr lang="cs-CZ" dirty="0" err="1" smtClean="0"/>
              <a:t>Skype</a:t>
            </a:r>
            <a:r>
              <a:rPr lang="cs-CZ" dirty="0" smtClean="0"/>
              <a:t>, </a:t>
            </a:r>
            <a:r>
              <a:rPr lang="cs-CZ" dirty="0" err="1" smtClean="0"/>
              <a:t>Google</a:t>
            </a:r>
            <a:r>
              <a:rPr lang="cs-CZ" dirty="0" smtClean="0"/>
              <a:t> </a:t>
            </a:r>
            <a:r>
              <a:rPr lang="cs-CZ" dirty="0" err="1" smtClean="0"/>
              <a:t>hangouts</a:t>
            </a:r>
            <a:endParaRPr lang="cs-CZ" dirty="0"/>
          </a:p>
        </p:txBody>
      </p:sp>
      <p:pic>
        <p:nvPicPr>
          <p:cNvPr id="26626" name="Picture 2" descr="C:\Users\Karel\Desktop\voip_home.jpg"/>
          <p:cNvPicPr>
            <a:picLocks noChangeAspect="1" noChangeArrowheads="1"/>
          </p:cNvPicPr>
          <p:nvPr/>
        </p:nvPicPr>
        <p:blipFill>
          <a:blip r:embed="rId2" cstate="print"/>
          <a:srcRect/>
          <a:stretch>
            <a:fillRect/>
          </a:stretch>
        </p:blipFill>
        <p:spPr bwMode="auto">
          <a:xfrm>
            <a:off x="6547892" y="5445224"/>
            <a:ext cx="1977886" cy="14127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FTP- </a:t>
            </a:r>
            <a:r>
              <a:rPr lang="cs-CZ" dirty="0" err="1" smtClean="0"/>
              <a:t>File</a:t>
            </a:r>
            <a:r>
              <a:rPr lang="cs-CZ" dirty="0" smtClean="0"/>
              <a:t> Transfer </a:t>
            </a:r>
            <a:r>
              <a:rPr lang="cs-CZ" dirty="0" err="1" smtClean="0"/>
              <a:t>Protocol</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smtClean="0"/>
              <a:t>Klasický protokol pro přenos souborů po síti</a:t>
            </a:r>
          </a:p>
          <a:p>
            <a:r>
              <a:rPr lang="cs-CZ" dirty="0" smtClean="0"/>
              <a:t>Umožňuje navázat spojení se vzdáleným počítačem, procházet danou adresářovou strukturu </a:t>
            </a:r>
            <a:r>
              <a:rPr lang="cs-CZ" b="1" dirty="0" smtClean="0"/>
              <a:t>(složky) </a:t>
            </a:r>
            <a:r>
              <a:rPr lang="cs-CZ" dirty="0" smtClean="0"/>
              <a:t>a přenášet soubory oběma směry.</a:t>
            </a:r>
          </a:p>
          <a:p>
            <a:r>
              <a:rPr lang="cs-CZ" dirty="0" smtClean="0"/>
              <a:t>Zpravidla chráněn uživatelským jménem a heslem. Provoz po FTP není nijak šifrován, proto pokud je to možné je vhodné používat zabezpečenou variantu FTPS (obdoba HTTPS). V dnešní době se s tímto protokolem uživatel setká nejčastěji při přístupu na </a:t>
            </a:r>
            <a:r>
              <a:rPr lang="cs-CZ" dirty="0" err="1" smtClean="0"/>
              <a:t>webhostingové</a:t>
            </a:r>
            <a:r>
              <a:rPr lang="cs-CZ" dirty="0" smtClean="0"/>
              <a:t> diskové prostory, případně na vnitřní firemní sdílená datová úložiště.</a:t>
            </a:r>
          </a:p>
          <a:p>
            <a:endParaRPr lang="cs-CZ" dirty="0" smtClean="0"/>
          </a:p>
          <a:p>
            <a:r>
              <a:rPr lang="cs-CZ" b="1" dirty="0" smtClean="0"/>
              <a:t>Vhodné programy: </a:t>
            </a:r>
            <a:r>
              <a:rPr lang="cs-CZ" dirty="0" err="1" smtClean="0"/>
              <a:t>Total</a:t>
            </a:r>
            <a:r>
              <a:rPr lang="cs-CZ" dirty="0" smtClean="0"/>
              <a:t> </a:t>
            </a:r>
            <a:r>
              <a:rPr lang="cs-CZ" dirty="0" err="1" smtClean="0"/>
              <a:t>Commander</a:t>
            </a:r>
            <a:r>
              <a:rPr lang="cs-CZ" dirty="0" smtClean="0"/>
              <a:t>, </a:t>
            </a:r>
            <a:r>
              <a:rPr lang="cs-CZ" dirty="0" err="1" smtClean="0"/>
              <a:t>FileZilla</a:t>
            </a:r>
            <a:r>
              <a:rPr lang="cs-CZ" dirty="0" smtClean="0"/>
              <a:t>….</a:t>
            </a:r>
            <a:endParaRPr lang="cs-CZ" dirty="0"/>
          </a:p>
        </p:txBody>
      </p:sp>
      <p:pic>
        <p:nvPicPr>
          <p:cNvPr id="25602" name="Picture 2" descr="C:\Users\Karel\Desktop\ftp.jpg"/>
          <p:cNvPicPr>
            <a:picLocks noChangeAspect="1" noChangeArrowheads="1"/>
          </p:cNvPicPr>
          <p:nvPr/>
        </p:nvPicPr>
        <p:blipFill>
          <a:blip r:embed="rId2" cstate="print"/>
          <a:srcRect/>
          <a:stretch>
            <a:fillRect/>
          </a:stretch>
        </p:blipFill>
        <p:spPr bwMode="auto">
          <a:xfrm>
            <a:off x="6948264" y="908720"/>
            <a:ext cx="1620217" cy="1088029"/>
          </a:xfrm>
          <a:prstGeom prst="rect">
            <a:avLst/>
          </a:prstGeom>
          <a:noFill/>
          <a:effectLst>
            <a:softEdge rad="63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smtClean="0"/>
              <a:t>Peer-to-peer (P2P)</a:t>
            </a:r>
            <a:endParaRPr lang="cs-CZ" dirty="0"/>
          </a:p>
        </p:txBody>
      </p:sp>
      <p:sp>
        <p:nvSpPr>
          <p:cNvPr id="3" name="Zástupný symbol pro obsah 2"/>
          <p:cNvSpPr>
            <a:spLocks noGrp="1"/>
          </p:cNvSpPr>
          <p:nvPr>
            <p:ph idx="1"/>
          </p:nvPr>
        </p:nvSpPr>
        <p:spPr>
          <a:xfrm>
            <a:off x="457200" y="1484784"/>
            <a:ext cx="8229600" cy="5089752"/>
          </a:xfrm>
        </p:spPr>
        <p:txBody>
          <a:bodyPr>
            <a:normAutofit fontScale="85000" lnSpcReduction="20000"/>
          </a:bodyPr>
          <a:lstStyle/>
          <a:p>
            <a:r>
              <a:rPr lang="cs-CZ" dirty="0" smtClean="0"/>
              <a:t>Většina služeb funguje na bázi </a:t>
            </a:r>
            <a:r>
              <a:rPr lang="cs-CZ" b="1" u="sng" dirty="0" smtClean="0"/>
              <a:t>klient-server</a:t>
            </a:r>
          </a:p>
          <a:p>
            <a:endParaRPr lang="cs-CZ" b="1" u="sng" dirty="0" smtClean="0"/>
          </a:p>
          <a:p>
            <a:endParaRPr lang="cs-CZ" b="1" u="sng" dirty="0" smtClean="0"/>
          </a:p>
          <a:p>
            <a:endParaRPr lang="cs-CZ" b="1" u="sng" dirty="0" smtClean="0"/>
          </a:p>
          <a:p>
            <a:endParaRPr lang="cs-CZ" b="1" u="sng" dirty="0" smtClean="0"/>
          </a:p>
          <a:p>
            <a:endParaRPr lang="cs-CZ" b="1" u="sng" dirty="0" smtClean="0"/>
          </a:p>
          <a:p>
            <a:endParaRPr lang="cs-CZ" b="1" u="sng" dirty="0" smtClean="0"/>
          </a:p>
          <a:p>
            <a:endParaRPr lang="cs-CZ" b="1" u="sng" dirty="0" smtClean="0"/>
          </a:p>
          <a:p>
            <a:endParaRPr lang="cs-CZ" b="1" u="sng" dirty="0" smtClean="0"/>
          </a:p>
          <a:p>
            <a:endParaRPr lang="cs-CZ" b="1" u="sng" dirty="0" smtClean="0"/>
          </a:p>
          <a:p>
            <a:r>
              <a:rPr lang="cs-CZ" dirty="0" smtClean="0"/>
              <a:t>U klient-server dochází k distribuci obsahu uloženého na serveru ke klientům, klienti navzájem si data nepředávají. =&gt; Velká zátěž na serveru, data pouze na něm</a:t>
            </a:r>
          </a:p>
          <a:p>
            <a:r>
              <a:rPr lang="cs-CZ" dirty="0" smtClean="0"/>
              <a:t>Pokud server selže, žádný klient svá data neobdrží</a:t>
            </a:r>
            <a:endParaRPr lang="cs-CZ" dirty="0"/>
          </a:p>
        </p:txBody>
      </p:sp>
      <p:pic>
        <p:nvPicPr>
          <p:cNvPr id="10242" name="Picture 2" descr="C:\Users\Karel\Desktop\klientserver.png"/>
          <p:cNvPicPr>
            <a:picLocks noChangeAspect="1" noChangeArrowheads="1"/>
          </p:cNvPicPr>
          <p:nvPr/>
        </p:nvPicPr>
        <p:blipFill>
          <a:blip r:embed="rId2" cstate="print"/>
          <a:srcRect/>
          <a:stretch>
            <a:fillRect/>
          </a:stretch>
        </p:blipFill>
        <p:spPr bwMode="auto">
          <a:xfrm>
            <a:off x="183299" y="2204865"/>
            <a:ext cx="8781189" cy="24659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smtClean="0"/>
              <a:t>P2P</a:t>
            </a:r>
            <a:endParaRPr lang="cs-CZ" dirty="0"/>
          </a:p>
        </p:txBody>
      </p:sp>
      <p:sp>
        <p:nvSpPr>
          <p:cNvPr id="3" name="Zástupný symbol pro obsah 2"/>
          <p:cNvSpPr>
            <a:spLocks noGrp="1"/>
          </p:cNvSpPr>
          <p:nvPr>
            <p:ph idx="1"/>
          </p:nvPr>
        </p:nvSpPr>
        <p:spPr>
          <a:xfrm>
            <a:off x="457200" y="1412776"/>
            <a:ext cx="8229600" cy="5161760"/>
          </a:xfrm>
        </p:spPr>
        <p:txBody>
          <a:bodyPr>
            <a:normAutofit/>
          </a:bodyPr>
          <a:lstStyle/>
          <a:p>
            <a:r>
              <a:rPr lang="cs-CZ" dirty="0" smtClean="0"/>
              <a:t>P2P odstraňují výsadní pozici serveru a jsou založené na decentralizované a distribuované architektuře.</a:t>
            </a:r>
          </a:p>
          <a:p>
            <a:r>
              <a:rPr lang="cs-CZ" dirty="0" smtClean="0"/>
              <a:t>Každý peer je tak zároveň klientem i serverem: poskytuje služby ostatním peerům a zároveň využívá jejich služeb</a:t>
            </a:r>
          </a:p>
          <a:p>
            <a:endParaRPr lang="cs-CZ" dirty="0" smtClean="0"/>
          </a:p>
          <a:p>
            <a:endParaRPr lang="cs-CZ" dirty="0"/>
          </a:p>
        </p:txBody>
      </p:sp>
      <p:pic>
        <p:nvPicPr>
          <p:cNvPr id="19458" name="Picture 2" descr="C:\Users\Karel\Desktop\p2p.jpg"/>
          <p:cNvPicPr>
            <a:picLocks noChangeAspect="1" noChangeArrowheads="1"/>
          </p:cNvPicPr>
          <p:nvPr/>
        </p:nvPicPr>
        <p:blipFill>
          <a:blip r:embed="rId2" cstate="print"/>
          <a:srcRect/>
          <a:stretch>
            <a:fillRect/>
          </a:stretch>
        </p:blipFill>
        <p:spPr bwMode="auto">
          <a:xfrm>
            <a:off x="2339752" y="4365104"/>
            <a:ext cx="4176464" cy="2349261"/>
          </a:xfrm>
          <a:prstGeom prst="rect">
            <a:avLst/>
          </a:prstGeom>
          <a:noFill/>
          <a:effectLst>
            <a:softEdge rad="1270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P2P</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Výhody: </a:t>
            </a:r>
            <a:r>
              <a:rPr lang="cs-CZ" dirty="0" smtClean="0"/>
              <a:t>rozložení zátěže mezi peery (oproti její koncentraci na straně serveru), zvýšené odolnosti vůči výpadku a dobrou škálovatelnost (lze libovolně navyšovat počet peerů, aniž by se přetížil centrální server). </a:t>
            </a:r>
          </a:p>
          <a:p>
            <a:endParaRPr lang="cs-CZ" dirty="0" smtClean="0"/>
          </a:p>
          <a:p>
            <a:r>
              <a:rPr lang="cs-CZ" b="1" dirty="0" smtClean="0"/>
              <a:t>Nevýhody:</a:t>
            </a:r>
            <a:r>
              <a:rPr lang="cs-CZ" dirty="0" smtClean="0"/>
              <a:t> náročné vystavění p2p sítě (složitější modely komunikace) a nepřehlednost správy takovéto sítě. </a:t>
            </a:r>
          </a:p>
          <a:p>
            <a:endParaRPr lang="cs-CZ" dirty="0" smtClean="0"/>
          </a:p>
          <a:p>
            <a:r>
              <a:rPr lang="cs-CZ" b="1" dirty="0" smtClean="0"/>
              <a:t>Příklady</a:t>
            </a:r>
            <a:r>
              <a:rPr lang="cs-CZ" dirty="0" smtClean="0"/>
              <a:t>: </a:t>
            </a:r>
            <a:r>
              <a:rPr lang="cs-CZ" dirty="0" err="1" smtClean="0"/>
              <a:t>Skype</a:t>
            </a:r>
            <a:r>
              <a:rPr lang="cs-CZ" dirty="0" smtClean="0"/>
              <a:t>, </a:t>
            </a:r>
            <a:r>
              <a:rPr lang="cs-CZ" dirty="0" err="1" smtClean="0"/>
              <a:t>bitttorent</a:t>
            </a:r>
            <a:endParaRPr lang="cs-CZ" dirty="0"/>
          </a:p>
        </p:txBody>
      </p:sp>
      <p:pic>
        <p:nvPicPr>
          <p:cNvPr id="20482" name="Picture 2" descr="C:\Users\Karel\Desktop\p2p (1).jpg"/>
          <p:cNvPicPr>
            <a:picLocks noChangeAspect="1" noChangeArrowheads="1"/>
          </p:cNvPicPr>
          <p:nvPr/>
        </p:nvPicPr>
        <p:blipFill>
          <a:blip r:embed="rId2" cstate="print"/>
          <a:srcRect/>
          <a:stretch>
            <a:fillRect/>
          </a:stretch>
        </p:blipFill>
        <p:spPr bwMode="auto">
          <a:xfrm>
            <a:off x="6588224" y="692696"/>
            <a:ext cx="2087835" cy="1318816"/>
          </a:xfrm>
          <a:prstGeom prst="rect">
            <a:avLst/>
          </a:prstGeom>
          <a:noFill/>
          <a:effectLst>
            <a:softEdge rad="63500"/>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Konfigurace síťových služeb</a:t>
            </a:r>
            <a:endParaRPr lang="cs-CZ" dirty="0"/>
          </a:p>
        </p:txBody>
      </p:sp>
      <p:sp>
        <p:nvSpPr>
          <p:cNvPr id="3" name="Zástupný symbol pro obsah 2"/>
          <p:cNvSpPr>
            <a:spLocks noGrp="1"/>
          </p:cNvSpPr>
          <p:nvPr>
            <p:ph idx="1"/>
          </p:nvPr>
        </p:nvSpPr>
        <p:spPr/>
        <p:txBody>
          <a:bodyPr/>
          <a:lstStyle/>
          <a:p>
            <a:r>
              <a:rPr lang="cs-CZ" dirty="0" smtClean="0"/>
              <a:t>Vybrané konfigurační prvky:</a:t>
            </a:r>
          </a:p>
          <a:p>
            <a:endParaRPr lang="cs-CZ" dirty="0" smtClean="0"/>
          </a:p>
          <a:p>
            <a:pPr lvl="1"/>
            <a:r>
              <a:rPr lang="cs-CZ" dirty="0" smtClean="0"/>
              <a:t>Zabezpečená </a:t>
            </a:r>
            <a:r>
              <a:rPr lang="cs-CZ" dirty="0" err="1" smtClean="0"/>
              <a:t>wifi</a:t>
            </a:r>
            <a:endParaRPr lang="cs-CZ" dirty="0" smtClean="0"/>
          </a:p>
          <a:p>
            <a:pPr lvl="1"/>
            <a:r>
              <a:rPr lang="cs-CZ" dirty="0" smtClean="0"/>
              <a:t>DHCP, statická IP</a:t>
            </a:r>
          </a:p>
          <a:p>
            <a:pPr lvl="1"/>
            <a:r>
              <a:rPr lang="cs-CZ" dirty="0" smtClean="0"/>
              <a:t>VPN</a:t>
            </a:r>
          </a:p>
          <a:p>
            <a:pPr lvl="1"/>
            <a:r>
              <a:rPr lang="cs-CZ" dirty="0" err="1" smtClean="0"/>
              <a:t>Eduroam</a:t>
            </a:r>
            <a:endParaRPr lang="cs-CZ" dirty="0" smtClean="0"/>
          </a:p>
          <a:p>
            <a:pPr lvl="1"/>
            <a:r>
              <a:rPr lang="cs-CZ" dirty="0" smtClean="0"/>
              <a:t>Firewall</a:t>
            </a:r>
          </a:p>
          <a:p>
            <a:pPr lvl="1">
              <a:buNone/>
            </a:pPr>
            <a:endParaRPr lang="cs-CZ" dirty="0"/>
          </a:p>
        </p:txBody>
      </p:sp>
      <p:pic>
        <p:nvPicPr>
          <p:cNvPr id="21506" name="Picture 2" descr="C:\Users\Karel\Desktop\networksettings.png"/>
          <p:cNvPicPr>
            <a:picLocks noChangeAspect="1" noChangeArrowheads="1"/>
          </p:cNvPicPr>
          <p:nvPr/>
        </p:nvPicPr>
        <p:blipFill>
          <a:blip r:embed="rId2" cstate="print"/>
          <a:srcRect/>
          <a:stretch>
            <a:fillRect/>
          </a:stretch>
        </p:blipFill>
        <p:spPr bwMode="auto">
          <a:xfrm>
            <a:off x="5292080" y="2852936"/>
            <a:ext cx="3251200" cy="3251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Zabezpečená </a:t>
            </a:r>
            <a:r>
              <a:rPr lang="cs-CZ" dirty="0" err="1" smtClean="0"/>
              <a:t>Wifi</a:t>
            </a:r>
            <a:r>
              <a:rPr lang="cs-CZ" dirty="0" smtClean="0"/>
              <a:t> – </a:t>
            </a:r>
            <a:r>
              <a:rPr lang="cs-CZ" sz="1600" dirty="0" smtClean="0"/>
              <a:t>viz přednáška o kryptografii</a:t>
            </a:r>
            <a:endParaRPr lang="cs-CZ" sz="1600" dirty="0"/>
          </a:p>
        </p:txBody>
      </p:sp>
      <p:sp>
        <p:nvSpPr>
          <p:cNvPr id="3" name="Zástupný symbol pro obsah 2"/>
          <p:cNvSpPr>
            <a:spLocks noGrp="1"/>
          </p:cNvSpPr>
          <p:nvPr>
            <p:ph idx="1"/>
          </p:nvPr>
        </p:nvSpPr>
        <p:spPr/>
        <p:txBody>
          <a:bodyPr>
            <a:normAutofit fontScale="92500" lnSpcReduction="10000"/>
          </a:bodyPr>
          <a:lstStyle/>
          <a:p>
            <a:r>
              <a:rPr lang="cs-CZ" dirty="0" smtClean="0"/>
              <a:t>Při konfiguraci bezdrátového připojení je nezbytné dbát na co největší míru zabezpečení.</a:t>
            </a:r>
          </a:p>
          <a:p>
            <a:r>
              <a:rPr lang="cs-CZ" dirty="0" smtClean="0"/>
              <a:t> Bezdrátový přenos je možné odposlouchávat a následně zneužít. </a:t>
            </a:r>
          </a:p>
          <a:p>
            <a:r>
              <a:rPr lang="cs-CZ" dirty="0" smtClean="0"/>
              <a:t>K šifrování nabízí většina přípojných bodů pro domácnosti dvojí volbu: </a:t>
            </a:r>
            <a:r>
              <a:rPr lang="cs-CZ" b="1" dirty="0" smtClean="0"/>
              <a:t>WEP a WPA</a:t>
            </a:r>
            <a:r>
              <a:rPr lang="cs-CZ" dirty="0" smtClean="0"/>
              <a:t>. WEP protokol je od roku 2004 považován za </a:t>
            </a:r>
            <a:r>
              <a:rPr lang="cs-CZ" b="1" dirty="0" smtClean="0"/>
              <a:t>zastaralý</a:t>
            </a:r>
            <a:r>
              <a:rPr lang="cs-CZ" dirty="0" smtClean="0"/>
              <a:t> a lze jej běžně dostupnými prostředky prolomit. WPA (a jeho novější varianta WPA2) používají pro silnější algoritmy s dynamicky měněným klíčem, což zamezuje získání klíče dlouhodobým odposlechem.</a:t>
            </a:r>
            <a:endParaRPr lang="cs-CZ" dirty="0"/>
          </a:p>
        </p:txBody>
      </p:sp>
      <p:pic>
        <p:nvPicPr>
          <p:cNvPr id="22530" name="Picture 2" descr="C:\Users\Karel\Desktop\wifi.png"/>
          <p:cNvPicPr>
            <a:picLocks noChangeAspect="1" noChangeArrowheads="1"/>
          </p:cNvPicPr>
          <p:nvPr/>
        </p:nvPicPr>
        <p:blipFill>
          <a:blip r:embed="rId2" cstate="print"/>
          <a:srcRect/>
          <a:stretch>
            <a:fillRect/>
          </a:stretch>
        </p:blipFill>
        <p:spPr bwMode="auto">
          <a:xfrm>
            <a:off x="7445694" y="332656"/>
            <a:ext cx="1698306" cy="1340768"/>
          </a:xfrm>
          <a:prstGeom prst="rect">
            <a:avLst/>
          </a:prstGeom>
          <a:noFill/>
          <a:effectLst>
            <a:softEdge rad="63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lstStyle/>
          <a:p>
            <a:r>
              <a:rPr lang="cs-CZ" dirty="0" smtClean="0"/>
              <a:t>DHCP a statická IP</a:t>
            </a:r>
            <a:endParaRPr lang="cs-CZ" dirty="0"/>
          </a:p>
        </p:txBody>
      </p:sp>
      <p:sp>
        <p:nvSpPr>
          <p:cNvPr id="3" name="Zástupný symbol pro obsah 2"/>
          <p:cNvSpPr>
            <a:spLocks noGrp="1"/>
          </p:cNvSpPr>
          <p:nvPr>
            <p:ph idx="1"/>
          </p:nvPr>
        </p:nvSpPr>
        <p:spPr>
          <a:xfrm>
            <a:off x="457200" y="1484784"/>
            <a:ext cx="8229600" cy="5089752"/>
          </a:xfrm>
        </p:spPr>
        <p:txBody>
          <a:bodyPr>
            <a:normAutofit fontScale="92500" lnSpcReduction="20000"/>
          </a:bodyPr>
          <a:lstStyle/>
          <a:p>
            <a:r>
              <a:rPr lang="cs-CZ" dirty="0" smtClean="0"/>
              <a:t>Každé zařízení připojené do počítačové sítě musí mít přidělenu jednoznačnou IP adresu. </a:t>
            </a:r>
          </a:p>
          <a:p>
            <a:r>
              <a:rPr lang="cs-CZ" b="1" u="sng" dirty="0" smtClean="0"/>
              <a:t>Je v podstatě dvojí možnost, jak adresy v síti rozdělovat:</a:t>
            </a:r>
            <a:r>
              <a:rPr lang="cs-CZ" dirty="0" smtClean="0"/>
              <a:t> </a:t>
            </a:r>
          </a:p>
          <a:p>
            <a:endParaRPr lang="cs-CZ" dirty="0" smtClean="0"/>
          </a:p>
          <a:p>
            <a:r>
              <a:rPr lang="cs-CZ" dirty="0" smtClean="0"/>
              <a:t>1) Staticky-zde je třeba o novou adresu požádat správce sítě a následně ji na příslušných místech v nastavení systému zadat. </a:t>
            </a:r>
          </a:p>
          <a:p>
            <a:endParaRPr lang="cs-CZ" dirty="0" smtClean="0"/>
          </a:p>
          <a:p>
            <a:r>
              <a:rPr lang="cs-CZ" dirty="0" smtClean="0"/>
              <a:t>2) DHCP - adresa je přidělována automaticky DHCP serverem přítomným v síti (např. v domácnostech součástí </a:t>
            </a:r>
            <a:r>
              <a:rPr lang="cs-CZ" dirty="0" err="1" smtClean="0"/>
              <a:t>routeru</a:t>
            </a:r>
            <a:r>
              <a:rPr lang="cs-CZ" dirty="0" smtClean="0"/>
              <a:t>) bez dalších zásahů uživatele. Takto přidělená adresa se navíc může měnit při každém připojení do sítě.</a:t>
            </a: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lstStyle/>
          <a:p>
            <a:r>
              <a:rPr lang="cs-CZ" dirty="0" smtClean="0"/>
              <a:t>VPN – Virtuální privátní síť</a:t>
            </a:r>
            <a:endParaRPr lang="cs-CZ" dirty="0"/>
          </a:p>
        </p:txBody>
      </p:sp>
      <p:sp>
        <p:nvSpPr>
          <p:cNvPr id="3" name="Zástupný symbol pro obsah 2"/>
          <p:cNvSpPr>
            <a:spLocks noGrp="1"/>
          </p:cNvSpPr>
          <p:nvPr>
            <p:ph idx="1"/>
          </p:nvPr>
        </p:nvSpPr>
        <p:spPr>
          <a:xfrm>
            <a:off x="457200" y="1340768"/>
            <a:ext cx="8229600" cy="5233768"/>
          </a:xfrm>
        </p:spPr>
        <p:txBody>
          <a:bodyPr>
            <a:normAutofit fontScale="92500" lnSpcReduction="10000"/>
          </a:bodyPr>
          <a:lstStyle/>
          <a:p>
            <a:r>
              <a:rPr lang="cs-CZ" dirty="0" smtClean="0"/>
              <a:t>Slouží k vytvoření zabezpečeného propojení fyzicky vzdálených počítačů tak, jakoby byly propojeny lokální sítí.</a:t>
            </a:r>
          </a:p>
          <a:p>
            <a:r>
              <a:rPr lang="cs-CZ" dirty="0" smtClean="0"/>
              <a:t> Umožňuje tak například vzdálené připojení do firemní sítě, nebo propojení vzdálených poboček do jedné sítě při zachování vysoké úrovně zabezpečení. </a:t>
            </a:r>
          </a:p>
          <a:p>
            <a:r>
              <a:rPr lang="cs-CZ" dirty="0" smtClean="0"/>
              <a:t>V rámci univerzity je VPN také k dispozici a umožňuje například přístup do elektronických zdrojů (placené články…) tak jako by se stroj připojoval z univerzitní sítě (jako by byl třeba zde v učebně).</a:t>
            </a:r>
          </a:p>
          <a:p>
            <a:r>
              <a:rPr lang="cs-CZ" dirty="0" smtClean="0"/>
              <a:t> Podrobné návody k navázání připojení jsou dostupné zde: </a:t>
            </a:r>
            <a:r>
              <a:rPr lang="cs-CZ" dirty="0" smtClean="0">
                <a:hlinkClick r:id="rId2" tooltip="http://vpn.muni.cz"/>
              </a:rPr>
              <a:t>http://vpn.muni.cz</a:t>
            </a:r>
            <a:r>
              <a:rPr lang="cs-CZ" dirty="0" smtClean="0"/>
              <a:t> </a:t>
            </a:r>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066800"/>
          </a:xfrm>
        </p:spPr>
        <p:txBody>
          <a:bodyPr/>
          <a:lstStyle/>
          <a:p>
            <a:r>
              <a:rPr lang="cs-CZ" dirty="0" err="1" smtClean="0"/>
              <a:t>Eduroam</a:t>
            </a:r>
            <a:endParaRPr lang="cs-CZ" dirty="0"/>
          </a:p>
        </p:txBody>
      </p:sp>
      <p:sp>
        <p:nvSpPr>
          <p:cNvPr id="3" name="Zástupný symbol pro obsah 2"/>
          <p:cNvSpPr>
            <a:spLocks noGrp="1"/>
          </p:cNvSpPr>
          <p:nvPr>
            <p:ph idx="1"/>
          </p:nvPr>
        </p:nvSpPr>
        <p:spPr>
          <a:xfrm>
            <a:off x="457200" y="1340768"/>
            <a:ext cx="8229600" cy="5233768"/>
          </a:xfrm>
        </p:spPr>
        <p:txBody>
          <a:bodyPr>
            <a:normAutofit fontScale="85000" lnSpcReduction="10000"/>
          </a:bodyPr>
          <a:lstStyle/>
          <a:p>
            <a:r>
              <a:rPr lang="cs-CZ" dirty="0" err="1" smtClean="0"/>
              <a:t>Eduroam</a:t>
            </a:r>
            <a:r>
              <a:rPr lang="cs-CZ" dirty="0" smtClean="0"/>
              <a:t> je mezinárodní projekt umožňující studentům a zaměstnancům univerzit připojení do bezdrátových sítí všech zúčastněných institucí. </a:t>
            </a:r>
          </a:p>
          <a:p>
            <a:endParaRPr lang="cs-CZ" dirty="0" smtClean="0"/>
          </a:p>
          <a:p>
            <a:r>
              <a:rPr lang="cs-CZ" dirty="0" smtClean="0"/>
              <a:t>Jedná se o příklad federativního </a:t>
            </a:r>
            <a:r>
              <a:rPr lang="cs-CZ" dirty="0" err="1" smtClean="0"/>
              <a:t>autentizačního</a:t>
            </a:r>
            <a:r>
              <a:rPr lang="cs-CZ" dirty="0" smtClean="0"/>
              <a:t> mechanizmu, kdy je uživateli umožněno se přihlašování do libovolné zapojené sítě prokazovat přihlašovacími údaji své domovské instituce (UČO, sekundární heslo).</a:t>
            </a:r>
          </a:p>
          <a:p>
            <a:endParaRPr lang="cs-CZ" dirty="0" smtClean="0"/>
          </a:p>
          <a:p>
            <a:r>
              <a:rPr lang="cs-CZ" dirty="0" smtClean="0"/>
              <a:t> Tato služba velmi usnadňuje připojení nejen na Masarykově univerzitě (na všech fakultách stejné nastavení), ale především při návštěvách jiných institucí — zapojené jsou nejen univerzity, ale například i veřejné knihovny, instituty AV a další. Návody jsou opět k dispozici na </a:t>
            </a:r>
            <a:r>
              <a:rPr lang="cs-CZ" dirty="0" smtClean="0">
                <a:hlinkClick r:id="rId2" tooltip="http://eduroam.muni.cz"/>
              </a:rPr>
              <a:t>http://eduroam.muni.cz</a:t>
            </a:r>
            <a:r>
              <a:rPr lang="cs-CZ" dirty="0" smtClean="0"/>
              <a:t> </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smtClean="0"/>
              <a:t>Dělení počítačových sítí</a:t>
            </a:r>
            <a:endParaRPr lang="cs-CZ" dirty="0"/>
          </a:p>
        </p:txBody>
      </p:sp>
      <p:sp>
        <p:nvSpPr>
          <p:cNvPr id="3" name="Zástupný symbol pro obsah 2"/>
          <p:cNvSpPr>
            <a:spLocks noGrp="1"/>
          </p:cNvSpPr>
          <p:nvPr>
            <p:ph idx="1"/>
          </p:nvPr>
        </p:nvSpPr>
        <p:spPr>
          <a:xfrm>
            <a:off x="539552" y="1484784"/>
            <a:ext cx="8229600" cy="4325112"/>
          </a:xfrm>
        </p:spPr>
        <p:txBody>
          <a:bodyPr/>
          <a:lstStyle/>
          <a:p>
            <a:r>
              <a:rPr lang="cs-CZ" dirty="0" smtClean="0"/>
              <a:t>PAN -  </a:t>
            </a:r>
            <a:r>
              <a:rPr lang="cs-CZ" dirty="0" err="1" smtClean="0"/>
              <a:t>Personal</a:t>
            </a:r>
            <a:r>
              <a:rPr lang="cs-CZ" dirty="0" smtClean="0"/>
              <a:t> Area Network</a:t>
            </a:r>
          </a:p>
          <a:p>
            <a:pPr lvl="1"/>
            <a:r>
              <a:rPr lang="cs-CZ" dirty="0" smtClean="0"/>
              <a:t>Osobní síť</a:t>
            </a:r>
          </a:p>
          <a:p>
            <a:pPr lvl="1"/>
            <a:r>
              <a:rPr lang="cs-CZ" dirty="0" smtClean="0"/>
              <a:t>Velice malá, několik metrů okolo jednotlivce</a:t>
            </a:r>
          </a:p>
          <a:p>
            <a:pPr lvl="1"/>
            <a:r>
              <a:rPr lang="cs-CZ" dirty="0" smtClean="0"/>
              <a:t>Příklad: propojení mobilu s notebookem přes </a:t>
            </a:r>
            <a:r>
              <a:rPr lang="cs-CZ" dirty="0" err="1" smtClean="0"/>
              <a:t>bluetooth</a:t>
            </a:r>
            <a:endParaRPr lang="cs-CZ" dirty="0"/>
          </a:p>
        </p:txBody>
      </p:sp>
      <p:pic>
        <p:nvPicPr>
          <p:cNvPr id="2050" name="Picture 2" descr="C:\Users\Karel\Desktop\pan.png"/>
          <p:cNvPicPr>
            <a:picLocks noChangeAspect="1" noChangeArrowheads="1"/>
          </p:cNvPicPr>
          <p:nvPr/>
        </p:nvPicPr>
        <p:blipFill>
          <a:blip r:embed="rId2" cstate="print"/>
          <a:srcRect/>
          <a:stretch>
            <a:fillRect/>
          </a:stretch>
        </p:blipFill>
        <p:spPr bwMode="auto">
          <a:xfrm>
            <a:off x="3878782" y="3356993"/>
            <a:ext cx="5020420" cy="360440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1066800"/>
          </a:xfrm>
        </p:spPr>
        <p:txBody>
          <a:bodyPr/>
          <a:lstStyle/>
          <a:p>
            <a:r>
              <a:rPr lang="cs-CZ" dirty="0" smtClean="0"/>
              <a:t>Firewall</a:t>
            </a:r>
            <a:endParaRPr lang="cs-CZ" dirty="0"/>
          </a:p>
        </p:txBody>
      </p:sp>
      <p:sp>
        <p:nvSpPr>
          <p:cNvPr id="3" name="Zástupný symbol pro obsah 2"/>
          <p:cNvSpPr>
            <a:spLocks noGrp="1"/>
          </p:cNvSpPr>
          <p:nvPr>
            <p:ph idx="1"/>
          </p:nvPr>
        </p:nvSpPr>
        <p:spPr>
          <a:xfrm>
            <a:off x="457200" y="1340768"/>
            <a:ext cx="8229600" cy="5233768"/>
          </a:xfrm>
        </p:spPr>
        <p:txBody>
          <a:bodyPr>
            <a:normAutofit fontScale="77500" lnSpcReduction="20000"/>
          </a:bodyPr>
          <a:lstStyle/>
          <a:p>
            <a:r>
              <a:rPr lang="cs-CZ" b="1" dirty="0" smtClean="0"/>
              <a:t>Firewall</a:t>
            </a:r>
            <a:r>
              <a:rPr lang="cs-CZ" dirty="0" smtClean="0"/>
              <a:t> je virtuální nástroj oddělující provoz mezi sítí (internetem) a počítačem, tak že propouští jedním nebo druhým směrem informace podle předem definovaných pravidel. Brání tak zejména před neoprávněným vniknutím do sítě a odesílání dat bez vědomí a souhlasu uživatele či oprávněné osoby. Ve virtuálním prostředí domácností i firem je instalace brány firewall nejefektivnějším a nejdůležitějším krokem při ochraně a zabezpečení počítače.</a:t>
            </a:r>
          </a:p>
          <a:p>
            <a:endParaRPr lang="cs-CZ" dirty="0" smtClean="0"/>
          </a:p>
          <a:p>
            <a:r>
              <a:rPr lang="cs-CZ" dirty="0" smtClean="0"/>
              <a:t>Firewall definuje pravidla, podle kterých může probíhat komunikace mezi počítači či sítěmi, resp. povolí se podmínky a služby, které jsou nutné pro provoz a ostatní jsou zakázány. Firewall nepřetržitě kontroluje dění v domácí či firemní síti a podrobně jej monitoruje. Informuje i o legálních procesech, vzniklých použitím některých aplikací a dovolí tuto činnost povolit či zablokovat.</a:t>
            </a:r>
            <a:endParaRPr lang="cs-CZ" dirty="0"/>
          </a:p>
        </p:txBody>
      </p:sp>
      <p:pic>
        <p:nvPicPr>
          <p:cNvPr id="23554" name="Picture 2" descr="C:\Users\Karel\Desktop\firewall.jpg"/>
          <p:cNvPicPr>
            <a:picLocks noChangeAspect="1" noChangeArrowheads="1"/>
          </p:cNvPicPr>
          <p:nvPr/>
        </p:nvPicPr>
        <p:blipFill>
          <a:blip r:embed="rId2" cstate="print"/>
          <a:srcRect/>
          <a:stretch>
            <a:fillRect/>
          </a:stretch>
        </p:blipFill>
        <p:spPr bwMode="auto">
          <a:xfrm>
            <a:off x="4283965" y="5517233"/>
            <a:ext cx="4680523" cy="1340768"/>
          </a:xfrm>
          <a:prstGeom prst="rect">
            <a:avLst/>
          </a:prstGeom>
          <a:noFill/>
          <a:effectLst>
            <a:softEdge rad="6350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797152"/>
            <a:ext cx="8229600" cy="1066800"/>
          </a:xfrm>
        </p:spPr>
        <p:txBody>
          <a:bodyPr/>
          <a:lstStyle/>
          <a:p>
            <a:r>
              <a:rPr lang="cs-CZ" dirty="0" smtClean="0"/>
              <a:t>Děkuji za pozornost</a:t>
            </a:r>
            <a:endParaRPr lang="cs-CZ" dirty="0"/>
          </a:p>
        </p:txBody>
      </p:sp>
      <p:pic>
        <p:nvPicPr>
          <p:cNvPr id="24578" name="Picture 2" descr="C:\Users\Karel\Desktop\internet_propojeni.jpg"/>
          <p:cNvPicPr>
            <a:picLocks noChangeAspect="1" noChangeArrowheads="1"/>
          </p:cNvPicPr>
          <p:nvPr/>
        </p:nvPicPr>
        <p:blipFill>
          <a:blip r:embed="rId2" cstate="print"/>
          <a:srcRect/>
          <a:stretch>
            <a:fillRect/>
          </a:stretch>
        </p:blipFill>
        <p:spPr bwMode="auto">
          <a:xfrm>
            <a:off x="4283968" y="1124744"/>
            <a:ext cx="4171851" cy="3128888"/>
          </a:xfrm>
          <a:prstGeom prst="rect">
            <a:avLst/>
          </a:prstGeom>
          <a:noFill/>
          <a:effectLst>
            <a:softEdge rad="1270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066800"/>
          </a:xfrm>
        </p:spPr>
        <p:txBody>
          <a:bodyPr/>
          <a:lstStyle/>
          <a:p>
            <a:r>
              <a:rPr lang="cs-CZ" dirty="0" smtClean="0"/>
              <a:t>Dělení počítačových sítí</a:t>
            </a:r>
            <a:endParaRPr lang="cs-CZ" dirty="0"/>
          </a:p>
        </p:txBody>
      </p:sp>
      <p:sp>
        <p:nvSpPr>
          <p:cNvPr id="3" name="Zástupný symbol pro obsah 2"/>
          <p:cNvSpPr>
            <a:spLocks noGrp="1"/>
          </p:cNvSpPr>
          <p:nvPr>
            <p:ph idx="1"/>
          </p:nvPr>
        </p:nvSpPr>
        <p:spPr>
          <a:xfrm>
            <a:off x="467544" y="1340768"/>
            <a:ext cx="8229600" cy="5089752"/>
          </a:xfrm>
        </p:spPr>
        <p:txBody>
          <a:bodyPr/>
          <a:lstStyle/>
          <a:p>
            <a:r>
              <a:rPr lang="cs-CZ" dirty="0" smtClean="0"/>
              <a:t>LAN – </a:t>
            </a:r>
            <a:r>
              <a:rPr lang="cs-CZ" dirty="0" err="1" smtClean="0"/>
              <a:t>Local</a:t>
            </a:r>
            <a:r>
              <a:rPr lang="cs-CZ" dirty="0" smtClean="0"/>
              <a:t> Area Network</a:t>
            </a:r>
          </a:p>
          <a:p>
            <a:pPr lvl="1"/>
            <a:r>
              <a:rPr lang="cs-CZ" dirty="0" smtClean="0"/>
              <a:t>Menší síť propojující zařízení (PC, tiskárny…) v jedné domácnosti, budově, nebo několika přilehlých budovách. </a:t>
            </a:r>
          </a:p>
          <a:p>
            <a:pPr lvl="1"/>
            <a:r>
              <a:rPr lang="cs-CZ" dirty="0" smtClean="0"/>
              <a:t>Do několik stovek metrů maximálně, nejčastěji se však setkáváme s malými LAN sítěmi v domácnostech</a:t>
            </a:r>
          </a:p>
          <a:p>
            <a:pPr lvl="1"/>
            <a:r>
              <a:rPr lang="cs-CZ" dirty="0" smtClean="0"/>
              <a:t>Nejčastěji propojeny přes </a:t>
            </a:r>
            <a:r>
              <a:rPr lang="cs-CZ" dirty="0" err="1" smtClean="0"/>
              <a:t>routery</a:t>
            </a:r>
            <a:r>
              <a:rPr lang="cs-CZ" dirty="0" smtClean="0"/>
              <a:t> a </a:t>
            </a:r>
            <a:r>
              <a:rPr lang="cs-CZ" dirty="0" err="1" smtClean="0"/>
              <a:t>switche</a:t>
            </a:r>
            <a:endParaRPr lang="cs-CZ" dirty="0"/>
          </a:p>
        </p:txBody>
      </p:sp>
      <p:pic>
        <p:nvPicPr>
          <p:cNvPr id="3074" name="Picture 2" descr="C:\Users\Karel\Desktop\lan.gif"/>
          <p:cNvPicPr>
            <a:picLocks noChangeAspect="1" noChangeArrowheads="1"/>
          </p:cNvPicPr>
          <p:nvPr/>
        </p:nvPicPr>
        <p:blipFill>
          <a:blip r:embed="rId2" cstate="print"/>
          <a:srcRect/>
          <a:stretch>
            <a:fillRect/>
          </a:stretch>
        </p:blipFill>
        <p:spPr bwMode="auto">
          <a:xfrm>
            <a:off x="6291261" y="4653137"/>
            <a:ext cx="2852739" cy="22048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lstStyle/>
          <a:p>
            <a:r>
              <a:rPr lang="cs-CZ" dirty="0" smtClean="0"/>
              <a:t>Dělení počítačových sítí</a:t>
            </a:r>
            <a:endParaRPr lang="cs-CZ" dirty="0"/>
          </a:p>
        </p:txBody>
      </p:sp>
      <p:sp>
        <p:nvSpPr>
          <p:cNvPr id="3" name="Zástupný symbol pro obsah 2"/>
          <p:cNvSpPr>
            <a:spLocks noGrp="1"/>
          </p:cNvSpPr>
          <p:nvPr>
            <p:ph idx="1"/>
          </p:nvPr>
        </p:nvSpPr>
        <p:spPr>
          <a:xfrm>
            <a:off x="467544" y="1556792"/>
            <a:ext cx="8229600" cy="4325112"/>
          </a:xfrm>
        </p:spPr>
        <p:txBody>
          <a:bodyPr/>
          <a:lstStyle/>
          <a:p>
            <a:r>
              <a:rPr lang="cs-CZ" dirty="0" smtClean="0"/>
              <a:t>MAN – </a:t>
            </a:r>
            <a:r>
              <a:rPr lang="cs-CZ" dirty="0" err="1" smtClean="0"/>
              <a:t>Metropolitian</a:t>
            </a:r>
            <a:r>
              <a:rPr lang="cs-CZ" dirty="0" smtClean="0"/>
              <a:t> Area Network</a:t>
            </a:r>
          </a:p>
          <a:p>
            <a:pPr lvl="1"/>
            <a:r>
              <a:rPr lang="cs-CZ" dirty="0" smtClean="0"/>
              <a:t>Velká síť na úrovni města</a:t>
            </a:r>
          </a:p>
          <a:p>
            <a:pPr lvl="1"/>
            <a:r>
              <a:rPr lang="cs-CZ" dirty="0" smtClean="0"/>
              <a:t>Síť propojující lokální sítě v městské zástavbě, spojuje vzdálenosti řádově jednotek až desítek kilometrů</a:t>
            </a:r>
          </a:p>
        </p:txBody>
      </p:sp>
      <p:pic>
        <p:nvPicPr>
          <p:cNvPr id="11266" name="Picture 2" descr="C:\Users\Karel\Desktop\man.png"/>
          <p:cNvPicPr>
            <a:picLocks noChangeAspect="1" noChangeArrowheads="1"/>
          </p:cNvPicPr>
          <p:nvPr/>
        </p:nvPicPr>
        <p:blipFill>
          <a:blip r:embed="rId2" cstate="print"/>
          <a:srcRect/>
          <a:stretch>
            <a:fillRect/>
          </a:stretch>
        </p:blipFill>
        <p:spPr bwMode="auto">
          <a:xfrm>
            <a:off x="1259632" y="3789040"/>
            <a:ext cx="6696744"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066800"/>
          </a:xfrm>
        </p:spPr>
        <p:txBody>
          <a:bodyPr/>
          <a:lstStyle/>
          <a:p>
            <a:r>
              <a:rPr lang="cs-CZ" dirty="0" smtClean="0"/>
              <a:t>Dělení počítačových sítí</a:t>
            </a:r>
            <a:endParaRPr lang="cs-CZ" dirty="0"/>
          </a:p>
        </p:txBody>
      </p:sp>
      <p:sp>
        <p:nvSpPr>
          <p:cNvPr id="3" name="Zástupný symbol pro obsah 2"/>
          <p:cNvSpPr>
            <a:spLocks noGrp="1"/>
          </p:cNvSpPr>
          <p:nvPr>
            <p:ph idx="1"/>
          </p:nvPr>
        </p:nvSpPr>
        <p:spPr>
          <a:xfrm>
            <a:off x="467544" y="1484784"/>
            <a:ext cx="8229600" cy="4325112"/>
          </a:xfrm>
        </p:spPr>
        <p:txBody>
          <a:bodyPr/>
          <a:lstStyle/>
          <a:p>
            <a:r>
              <a:rPr lang="cs-CZ" dirty="0" smtClean="0"/>
              <a:t>WAN – </a:t>
            </a:r>
            <a:r>
              <a:rPr lang="cs-CZ" dirty="0" err="1" smtClean="0"/>
              <a:t>Wide</a:t>
            </a:r>
            <a:r>
              <a:rPr lang="cs-CZ" dirty="0" smtClean="0"/>
              <a:t> Area Network</a:t>
            </a:r>
          </a:p>
          <a:p>
            <a:pPr lvl="1"/>
            <a:r>
              <a:rPr lang="cs-CZ" dirty="0" smtClean="0"/>
              <a:t>Velké sítě, </a:t>
            </a:r>
            <a:r>
              <a:rPr lang="cs-CZ" dirty="0" err="1" smtClean="0"/>
              <a:t>spojujích</a:t>
            </a:r>
            <a:r>
              <a:rPr lang="cs-CZ" dirty="0" smtClean="0"/>
              <a:t> mnoho LAN sítí do jednoho celku</a:t>
            </a:r>
          </a:p>
          <a:p>
            <a:pPr lvl="1"/>
            <a:r>
              <a:rPr lang="cs-CZ" dirty="0" smtClean="0"/>
              <a:t>Sítě zahrnující několik kontinentů, celosvětové sítě</a:t>
            </a:r>
          </a:p>
          <a:p>
            <a:pPr lvl="1"/>
            <a:r>
              <a:rPr lang="cs-CZ" dirty="0" smtClean="0"/>
              <a:t>Nejvýznačnější WAN síť - INTERNET</a:t>
            </a:r>
            <a:endParaRPr lang="cs-CZ" dirty="0"/>
          </a:p>
        </p:txBody>
      </p:sp>
      <p:pic>
        <p:nvPicPr>
          <p:cNvPr id="4098" name="Picture 2" descr="C:\Users\Karel\Desktop\wan.jpg"/>
          <p:cNvPicPr>
            <a:picLocks noChangeAspect="1" noChangeArrowheads="1"/>
          </p:cNvPicPr>
          <p:nvPr/>
        </p:nvPicPr>
        <p:blipFill>
          <a:blip r:embed="rId2" cstate="print"/>
          <a:srcRect/>
          <a:stretch>
            <a:fillRect/>
          </a:stretch>
        </p:blipFill>
        <p:spPr bwMode="auto">
          <a:xfrm>
            <a:off x="4289946" y="3815160"/>
            <a:ext cx="4854054" cy="30428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066800"/>
          </a:xfrm>
        </p:spPr>
        <p:txBody>
          <a:bodyPr/>
          <a:lstStyle/>
          <a:p>
            <a:r>
              <a:rPr lang="cs-CZ" dirty="0" smtClean="0"/>
              <a:t>Přenos dat v síti</a:t>
            </a:r>
            <a:endParaRPr lang="cs-CZ" dirty="0"/>
          </a:p>
        </p:txBody>
      </p:sp>
      <p:sp>
        <p:nvSpPr>
          <p:cNvPr id="3" name="Zástupný symbol pro obsah 2"/>
          <p:cNvSpPr>
            <a:spLocks noGrp="1"/>
          </p:cNvSpPr>
          <p:nvPr>
            <p:ph idx="1"/>
          </p:nvPr>
        </p:nvSpPr>
        <p:spPr>
          <a:xfrm>
            <a:off x="467544" y="1484784"/>
            <a:ext cx="8229600" cy="4325112"/>
          </a:xfrm>
        </p:spPr>
        <p:txBody>
          <a:bodyPr/>
          <a:lstStyle/>
          <a:p>
            <a:r>
              <a:rPr lang="cs-CZ" dirty="0" smtClean="0"/>
              <a:t>Data se v síti přenáší za využití:</a:t>
            </a:r>
          </a:p>
          <a:p>
            <a:endParaRPr lang="cs-CZ" dirty="0" smtClean="0"/>
          </a:p>
          <a:p>
            <a:pPr lvl="1"/>
            <a:r>
              <a:rPr lang="cs-CZ" dirty="0" smtClean="0"/>
              <a:t>Paketů</a:t>
            </a:r>
          </a:p>
          <a:p>
            <a:pPr lvl="1"/>
            <a:r>
              <a:rPr lang="cs-CZ" dirty="0" smtClean="0"/>
              <a:t>Nespojované komunikace</a:t>
            </a:r>
          </a:p>
          <a:p>
            <a:pPr lvl="1"/>
            <a:r>
              <a:rPr lang="cs-CZ" dirty="0" smtClean="0"/>
              <a:t>Síťových protokolů (TCP/IP)</a:t>
            </a:r>
          </a:p>
          <a:p>
            <a:pPr lvl="1"/>
            <a:r>
              <a:rPr lang="cs-CZ" dirty="0" smtClean="0"/>
              <a:t>IP adresace</a:t>
            </a:r>
            <a:endParaRPr lang="cs-CZ" dirty="0"/>
          </a:p>
        </p:txBody>
      </p:sp>
      <p:pic>
        <p:nvPicPr>
          <p:cNvPr id="5122" name="Picture 2" descr="C:\Users\Karel\Desktop\rj45.jpg"/>
          <p:cNvPicPr>
            <a:picLocks noChangeAspect="1" noChangeArrowheads="1"/>
          </p:cNvPicPr>
          <p:nvPr/>
        </p:nvPicPr>
        <p:blipFill>
          <a:blip r:embed="rId2" cstate="print"/>
          <a:srcRect/>
          <a:stretch>
            <a:fillRect/>
          </a:stretch>
        </p:blipFill>
        <p:spPr bwMode="auto">
          <a:xfrm>
            <a:off x="4860032" y="3645024"/>
            <a:ext cx="3827529" cy="2870647"/>
          </a:xfrm>
          <a:prstGeom prst="rect">
            <a:avLst/>
          </a:prstGeom>
          <a:noFill/>
          <a:effectLst>
            <a:softEdge rad="1270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1066800"/>
          </a:xfrm>
        </p:spPr>
        <p:txBody>
          <a:bodyPr>
            <a:normAutofit/>
          </a:bodyPr>
          <a:lstStyle/>
          <a:p>
            <a:r>
              <a:rPr lang="cs-CZ" dirty="0" smtClean="0"/>
              <a:t>Paket</a:t>
            </a:r>
            <a:endParaRPr lang="cs-CZ" dirty="0"/>
          </a:p>
        </p:txBody>
      </p:sp>
      <p:sp>
        <p:nvSpPr>
          <p:cNvPr id="3" name="Zástupný symbol pro obsah 2"/>
          <p:cNvSpPr>
            <a:spLocks noGrp="1"/>
          </p:cNvSpPr>
          <p:nvPr>
            <p:ph idx="1"/>
          </p:nvPr>
        </p:nvSpPr>
        <p:spPr>
          <a:xfrm>
            <a:off x="457200" y="1700808"/>
            <a:ext cx="8229600" cy="4873728"/>
          </a:xfrm>
        </p:spPr>
        <p:txBody>
          <a:bodyPr>
            <a:normAutofit lnSpcReduction="10000"/>
          </a:bodyPr>
          <a:lstStyle/>
          <a:p>
            <a:r>
              <a:rPr lang="cs-CZ" dirty="0" smtClean="0"/>
              <a:t>základní přenosová jednotka (alespoň v sítích TCP/IP). Skládá se z dat a </a:t>
            </a:r>
            <a:r>
              <a:rPr lang="cs-CZ" dirty="0" err="1" smtClean="0"/>
              <a:t>metadat</a:t>
            </a:r>
            <a:r>
              <a:rPr lang="cs-CZ" dirty="0" smtClean="0"/>
              <a:t>. </a:t>
            </a:r>
          </a:p>
          <a:p>
            <a:endParaRPr lang="cs-CZ" dirty="0" smtClean="0"/>
          </a:p>
          <a:p>
            <a:r>
              <a:rPr lang="cs-CZ" dirty="0" smtClean="0"/>
              <a:t>Obsahuje záhlaví informace k přenosu a případně zápatí. </a:t>
            </a:r>
          </a:p>
          <a:p>
            <a:endParaRPr lang="cs-CZ" dirty="0" smtClean="0"/>
          </a:p>
          <a:p>
            <a:r>
              <a:rPr lang="cs-CZ" b="1" dirty="0" smtClean="0"/>
              <a:t>*</a:t>
            </a:r>
            <a:r>
              <a:rPr lang="cs-CZ" b="1" dirty="0" err="1" smtClean="0"/>
              <a:t>Metadata</a:t>
            </a:r>
            <a:r>
              <a:rPr lang="cs-CZ" dirty="0" smtClean="0"/>
              <a:t> - jsou strukturovaná data o datech. Příkladem je katalogizační lístek v knihovně, obsahující data o původu a umístění knihy: jsou to data o datech v knize, uložená na katalogizačním lístku. </a:t>
            </a:r>
          </a:p>
          <a:p>
            <a:endParaRPr lang="cs-CZ"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istický">
  <a:themeElements>
    <a:clrScheme name="Urbanistický">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istický">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istický">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426</TotalTime>
  <Words>1794</Words>
  <Application>Microsoft Office PowerPoint</Application>
  <PresentationFormat>Předvádění na obrazovce (4:3)</PresentationFormat>
  <Paragraphs>215</Paragraphs>
  <Slides>41</Slides>
  <Notes>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Urbanistický</vt:lpstr>
      <vt:lpstr>Sítě a internet</vt:lpstr>
      <vt:lpstr>Počítačová síť</vt:lpstr>
      <vt:lpstr>Počítačová síť</vt:lpstr>
      <vt:lpstr>Dělení počítačových sítí</vt:lpstr>
      <vt:lpstr>Dělení počítačových sítí</vt:lpstr>
      <vt:lpstr>Dělení počítačových sítí</vt:lpstr>
      <vt:lpstr>Dělení počítačových sítí</vt:lpstr>
      <vt:lpstr>Přenos dat v síti</vt:lpstr>
      <vt:lpstr>Paket</vt:lpstr>
      <vt:lpstr>Packet</vt:lpstr>
      <vt:lpstr>Nespojovaná komunikace</vt:lpstr>
      <vt:lpstr>Snímek 12</vt:lpstr>
      <vt:lpstr>Komunikační protokoly</vt:lpstr>
      <vt:lpstr>TCP/IP </vt:lpstr>
      <vt:lpstr>TCP/IP</vt:lpstr>
      <vt:lpstr>TCP/IP</vt:lpstr>
      <vt:lpstr>Jak to začalo jak to funguje…</vt:lpstr>
      <vt:lpstr>IP adresace</vt:lpstr>
      <vt:lpstr>IP adresy vs. domény </vt:lpstr>
      <vt:lpstr>IP vs. domény</vt:lpstr>
      <vt:lpstr>IP vs. domény</vt:lpstr>
      <vt:lpstr>Jak domény fungují ?</vt:lpstr>
      <vt:lpstr>Snímek 23</vt:lpstr>
      <vt:lpstr>Služby sítě internet</vt:lpstr>
      <vt:lpstr>WWW (Word Wide Web)</vt:lpstr>
      <vt:lpstr>E-mail</vt:lpstr>
      <vt:lpstr>E-banking</vt:lpstr>
      <vt:lpstr>Cloud</vt:lpstr>
      <vt:lpstr>Cloud</vt:lpstr>
      <vt:lpstr>VoIP (hlasové služby)</vt:lpstr>
      <vt:lpstr>FTP- File Transfer Protocol</vt:lpstr>
      <vt:lpstr>Peer-to-peer (P2P)</vt:lpstr>
      <vt:lpstr>P2P</vt:lpstr>
      <vt:lpstr>P2P</vt:lpstr>
      <vt:lpstr>Konfigurace síťových služeb</vt:lpstr>
      <vt:lpstr>Zabezpečená Wifi – viz přednáška o kryptografii</vt:lpstr>
      <vt:lpstr>DHCP a statická IP</vt:lpstr>
      <vt:lpstr>VPN – Virtuální privátní síť</vt:lpstr>
      <vt:lpstr>Eduroam</vt:lpstr>
      <vt:lpstr>Firewall</vt:lpstr>
      <vt:lpstr>Děkuji za pozornost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Sítě a internet</dc:title>
  <dc:creator>Karel</dc:creator>
  <cp:lastModifiedBy>student</cp:lastModifiedBy>
  <cp:revision>46</cp:revision>
  <dcterms:created xsi:type="dcterms:W3CDTF">2014-10-16T16:54:37Z</dcterms:created>
  <dcterms:modified xsi:type="dcterms:W3CDTF">2016-02-17T12:30:58Z</dcterms:modified>
</cp:coreProperties>
</file>