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56" r:id="rId2"/>
    <p:sldId id="291" r:id="rId3"/>
    <p:sldId id="292" r:id="rId4"/>
    <p:sldId id="293" r:id="rId5"/>
    <p:sldId id="294" r:id="rId6"/>
    <p:sldId id="277" r:id="rId7"/>
    <p:sldId id="278" r:id="rId8"/>
    <p:sldId id="279" r:id="rId9"/>
    <p:sldId id="280" r:id="rId10"/>
    <p:sldId id="281" r:id="rId11"/>
    <p:sldId id="289" r:id="rId12"/>
    <p:sldId id="282" r:id="rId13"/>
    <p:sldId id="283" r:id="rId14"/>
    <p:sldId id="284" r:id="rId15"/>
    <p:sldId id="285" r:id="rId16"/>
    <p:sldId id="286" r:id="rId17"/>
    <p:sldId id="290" r:id="rId18"/>
    <p:sldId id="288" r:id="rId19"/>
    <p:sldId id="287" r:id="rId20"/>
    <p:sldId id="295" r:id="rId21"/>
    <p:sldId id="296" r:id="rId22"/>
    <p:sldId id="297" r:id="rId23"/>
    <p:sldId id="276" r:id="rId24"/>
  </p:sldIdLst>
  <p:sldSz cx="9144000" cy="6858000" type="screen4x3"/>
  <p:notesSz cx="6858000" cy="9144000"/>
  <p:custDataLst>
    <p:tags r:id="rId2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7B17D-B70D-4B8D-91ED-3A1A00F69A44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33BAA-959F-4E09-93CE-54955A6A799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88949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http://business.center.cz/business/pravo/zakony/autorsky/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33BAA-959F-4E09-93CE-54955A6A799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2758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i="1" smtClean="0"/>
              <a:t>G</a:t>
            </a:r>
            <a:r>
              <a:rPr lang="cs-CZ" i="1" smtClean="0"/>
              <a:t>NU's </a:t>
            </a:r>
            <a:r>
              <a:rPr lang="cs-CZ" b="1" i="1" smtClean="0"/>
              <a:t>N</a:t>
            </a:r>
            <a:r>
              <a:rPr lang="cs-CZ" i="1" smtClean="0"/>
              <a:t>ot </a:t>
            </a:r>
            <a:r>
              <a:rPr lang="cs-CZ" b="1" i="1" smtClean="0"/>
              <a:t>U</a:t>
            </a:r>
            <a:r>
              <a:rPr lang="cs-CZ" i="1" smtClean="0"/>
              <a:t>nix!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33BAA-959F-4E09-93CE-54955A6A7994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sohunt.com/" TargetMode="External"/><Relationship Id="rId2" Type="http://schemas.openxmlformats.org/officeDocument/2006/relationships/hyperlink" Target="http://thepiratebay.sx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torrent.cz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lib/neweb/index.php?sekce=3" TargetMode="External"/><Relationship Id="rId2" Type="http://schemas.openxmlformats.org/officeDocument/2006/relationships/hyperlink" Target="http://ezdroje.muni.cz/prehled/abecedne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istory.google.com/history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usiness.center.cz/business/pravo/zakony/autorsk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7344816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>Informační společnost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r>
              <a:rPr lang="cs-CZ" dirty="0" smtClean="0"/>
              <a:t>Volné 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rmAutofit/>
          </a:bodyPr>
          <a:lstStyle/>
          <a:p>
            <a:r>
              <a:rPr lang="cs-CZ" b="1" dirty="0" smtClean="0"/>
              <a:t>Pro osobní nekomerční potřebu fyzické osoby</a:t>
            </a:r>
          </a:p>
          <a:p>
            <a:pPr lvl="1"/>
            <a:r>
              <a:rPr lang="cs-CZ" dirty="0" smtClean="0"/>
              <a:t>Využití v rámci jejího vlastního soukromí</a:t>
            </a:r>
          </a:p>
          <a:p>
            <a:pPr lvl="1"/>
            <a:r>
              <a:rPr lang="cs-CZ" dirty="0" smtClean="0"/>
              <a:t>(zahrnující rodinu a osoby blízké)</a:t>
            </a:r>
          </a:p>
          <a:p>
            <a:pPr lvl="1"/>
            <a:r>
              <a:rPr lang="cs-CZ" dirty="0" smtClean="0"/>
              <a:t>Podmínky blíže vymezeny v AZ § 30</a:t>
            </a:r>
          </a:p>
          <a:p>
            <a:pPr lvl="1"/>
            <a:r>
              <a:rPr lang="cs-CZ" dirty="0" smtClean="0"/>
              <a:t>Vztahuje se jen na díla zveřejněná</a:t>
            </a:r>
          </a:p>
          <a:p>
            <a:pPr lvl="1"/>
            <a:r>
              <a:rPr lang="cs-CZ" dirty="0" smtClean="0"/>
              <a:t>Není nadřazeno k právu autora na opatření technickými prostředky k ochraně práv</a:t>
            </a:r>
          </a:p>
          <a:p>
            <a:pPr lvl="2"/>
            <a:r>
              <a:rPr lang="cs-CZ" dirty="0" smtClean="0"/>
              <a:t>Nemůže dojít k prolomení ochrany (i pro zhotovení kopie pro vlastní potřebu) – DRM – Digital </a:t>
            </a:r>
            <a:r>
              <a:rPr lang="cs-CZ" dirty="0" err="1" smtClean="0"/>
              <a:t>Rights</a:t>
            </a:r>
            <a:r>
              <a:rPr lang="cs-CZ" dirty="0" smtClean="0"/>
              <a:t> Management</a:t>
            </a:r>
          </a:p>
          <a:p>
            <a:r>
              <a:rPr lang="cs-CZ" dirty="0" smtClean="0"/>
              <a:t>Nevztahuje se na (§ 30):</a:t>
            </a:r>
          </a:p>
          <a:p>
            <a:pPr lvl="1"/>
            <a:r>
              <a:rPr lang="cs-CZ" b="1" dirty="0" smtClean="0"/>
              <a:t>Počítačový program</a:t>
            </a:r>
            <a:r>
              <a:rPr lang="cs-CZ" dirty="0" smtClean="0"/>
              <a:t>, el. databázi, arch. stavbu, záznam z kina, …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55002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/>
          <a:lstStyle/>
          <a:p>
            <a:r>
              <a:rPr lang="cs-CZ" dirty="0" smtClean="0"/>
              <a:t>Ale…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§ 29 AZ existuje „bernský třístupňový test“ pro volné použití díla (splnění všech podmínek):</a:t>
            </a:r>
          </a:p>
          <a:p>
            <a:pPr lvl="1"/>
            <a:r>
              <a:rPr lang="cs-CZ" dirty="0" smtClean="0"/>
              <a:t>Jen ve zvláštních případech stanovených autorským zákonem</a:t>
            </a:r>
          </a:p>
          <a:p>
            <a:pPr lvl="1"/>
            <a:r>
              <a:rPr lang="cs-CZ" dirty="0" smtClean="0"/>
              <a:t>Užití není v rozporu s běžným užitím díla</a:t>
            </a:r>
          </a:p>
          <a:p>
            <a:pPr lvl="1"/>
            <a:r>
              <a:rPr lang="cs-CZ" dirty="0" smtClean="0"/>
              <a:t>Nejsou nepřiměřeně dotčeny oprávněné zájmy autora</a:t>
            </a:r>
          </a:p>
          <a:p>
            <a:endParaRPr lang="cs-CZ" dirty="0" smtClean="0"/>
          </a:p>
          <a:p>
            <a:r>
              <a:rPr lang="cs-CZ" dirty="0" smtClean="0"/>
              <a:t>Výklad bodů je poměrně sporný!</a:t>
            </a:r>
          </a:p>
          <a:p>
            <a:pPr lvl="1"/>
            <a:r>
              <a:rPr lang="cs-CZ" dirty="0" smtClean="0"/>
              <a:t>Soudy v ČR rozhodly u trestní odpovědnosti, že uživatel nemusí zkoumat zdroj odkud film pochází (tj. jak se na internet dostal) -</a:t>
            </a:r>
            <a:r>
              <a:rPr lang="en-US" dirty="0" smtClean="0"/>
              <a:t>&gt; </a:t>
            </a:r>
            <a:r>
              <a:rPr lang="cs-CZ" dirty="0" smtClean="0"/>
              <a:t>lze stahovat i z nelegálního zdroje?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Konečný výrok má případný soud!</a:t>
            </a:r>
          </a:p>
          <a:p>
            <a:r>
              <a:rPr lang="cs-CZ" dirty="0" smtClean="0"/>
              <a:t>Žalobce musí prokazovat!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cs-CZ" dirty="0" smtClean="0"/>
              <a:t>Bezúplatné zákonné licence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Neporušení AZ v případě specifických užití definovaných zákonem v § 30 a dále..</a:t>
            </a:r>
          </a:p>
          <a:p>
            <a:pPr lvl="1"/>
            <a:r>
              <a:rPr lang="cs-CZ" dirty="0" smtClean="0"/>
              <a:t>Rozmnožování na papír</a:t>
            </a:r>
          </a:p>
          <a:p>
            <a:pPr lvl="1"/>
            <a:r>
              <a:rPr lang="cs-CZ" dirty="0" smtClean="0"/>
              <a:t>Předvedení či oprava přístroje zákazníkovi</a:t>
            </a:r>
          </a:p>
          <a:p>
            <a:pPr lvl="1"/>
            <a:r>
              <a:rPr lang="cs-CZ" b="1" dirty="0" smtClean="0"/>
              <a:t>Citace – „odůvodněná míra“, vyučování, vědecký výzkum, … (nutnost uvedení autora)</a:t>
            </a:r>
          </a:p>
          <a:p>
            <a:pPr lvl="1"/>
            <a:r>
              <a:rPr lang="cs-CZ" dirty="0" smtClean="0"/>
              <a:t>Propagace výstavy uměleckých děl</a:t>
            </a:r>
          </a:p>
          <a:p>
            <a:pPr lvl="1"/>
            <a:r>
              <a:rPr lang="cs-CZ" dirty="0" smtClean="0"/>
              <a:t>Užití díla umístěného na veřejném prostranství</a:t>
            </a:r>
          </a:p>
          <a:p>
            <a:pPr lvl="1"/>
            <a:r>
              <a:rPr lang="cs-CZ" dirty="0" smtClean="0"/>
              <a:t>Úřední a zpravodajská licence</a:t>
            </a:r>
          </a:p>
          <a:p>
            <a:pPr lvl="1"/>
            <a:r>
              <a:rPr lang="cs-CZ" dirty="0" smtClean="0"/>
              <a:t>Občanské, náboženské obřady, úřední akce, školní představení, …</a:t>
            </a:r>
          </a:p>
          <a:p>
            <a:pPr lvl="1"/>
            <a:r>
              <a:rPr lang="cs-CZ" dirty="0" smtClean="0"/>
              <a:t>Dílo souborné</a:t>
            </a:r>
          </a:p>
          <a:p>
            <a:pPr lvl="1"/>
            <a:r>
              <a:rPr lang="cs-CZ" dirty="0" smtClean="0"/>
              <a:t>Knihovní licence</a:t>
            </a:r>
          </a:p>
          <a:p>
            <a:pPr lvl="1"/>
            <a:r>
              <a:rPr lang="cs-CZ" dirty="0" smtClean="0"/>
              <a:t>Licence pro zdravotně postižené</a:t>
            </a:r>
          </a:p>
          <a:p>
            <a:pPr lvl="1"/>
            <a:r>
              <a:rPr lang="cs-CZ" dirty="0" smtClean="0"/>
              <a:t>Dočasné rozmnoženiny</a:t>
            </a:r>
          </a:p>
          <a:p>
            <a:pPr lvl="1"/>
            <a:r>
              <a:rPr lang="cs-CZ" dirty="0" smtClean="0"/>
              <a:t>Fotografická podobizna</a:t>
            </a:r>
          </a:p>
          <a:p>
            <a:pPr lvl="1"/>
            <a:r>
              <a:rPr lang="cs-CZ" dirty="0" smtClean="0"/>
              <a:t>… a dále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45007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cs-CZ" dirty="0" smtClean="0"/>
              <a:t>Porušování autorského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/>
          <a:lstStyle/>
          <a:p>
            <a:r>
              <a:rPr lang="cs-CZ" dirty="0" smtClean="0"/>
              <a:t>Jakýkoliv neoprávněný zásah do autorských práv nebo vědomé jednání toto umožňující</a:t>
            </a:r>
          </a:p>
          <a:p>
            <a:r>
              <a:rPr lang="cs-CZ" dirty="0" smtClean="0"/>
              <a:t>Využití pojmu „pirátství“</a:t>
            </a:r>
          </a:p>
          <a:p>
            <a:pPr lvl="1"/>
            <a:r>
              <a:rPr lang="cs-CZ" dirty="0" smtClean="0"/>
              <a:t>Vznik z rozhlasového vysílání z lodí kotvících v mezinárodních vodách (rádio Merkur – 1958)</a:t>
            </a:r>
          </a:p>
          <a:p>
            <a:pPr lvl="1"/>
            <a:r>
              <a:rPr lang="cs-CZ" dirty="0" smtClean="0"/>
              <a:t>Filmové, hudební, softwarové, …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Vypalování, kopírování, internetové pirátství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12657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cs-CZ" dirty="0" smtClean="0"/>
              <a:t>Internetové pirátství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/>
          <a:lstStyle/>
          <a:p>
            <a:r>
              <a:rPr lang="cs-CZ" dirty="0" smtClean="0"/>
              <a:t>Zisk většinou jen provozovatelé pirátských serverů (reklama)</a:t>
            </a:r>
          </a:p>
          <a:p>
            <a:endParaRPr lang="cs-CZ" dirty="0" smtClean="0"/>
          </a:p>
          <a:p>
            <a:r>
              <a:rPr lang="cs-CZ" dirty="0" smtClean="0"/>
              <a:t>Peer-to-peer sítě (</a:t>
            </a:r>
            <a:r>
              <a:rPr lang="cs-CZ" dirty="0" err="1" smtClean="0"/>
              <a:t>BitTorrent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Upload</a:t>
            </a:r>
            <a:r>
              <a:rPr lang="cs-CZ" dirty="0" smtClean="0"/>
              <a:t> – </a:t>
            </a:r>
            <a:r>
              <a:rPr lang="cs-CZ" dirty="0" err="1" smtClean="0"/>
              <a:t>download</a:t>
            </a:r>
            <a:r>
              <a:rPr lang="cs-CZ" dirty="0" smtClean="0"/>
              <a:t> služby (</a:t>
            </a:r>
            <a:r>
              <a:rPr lang="cs-CZ" dirty="0" err="1" smtClean="0"/>
              <a:t>filehosting</a:t>
            </a:r>
            <a:r>
              <a:rPr lang="cs-CZ" dirty="0" smtClean="0"/>
              <a:t>, např. </a:t>
            </a:r>
            <a:r>
              <a:rPr lang="cs-CZ" dirty="0" err="1" smtClean="0"/>
              <a:t>uloz.to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Soukromé </a:t>
            </a:r>
            <a:r>
              <a:rPr lang="cs-CZ" dirty="0" err="1" smtClean="0"/>
              <a:t>ftp</a:t>
            </a:r>
            <a:r>
              <a:rPr lang="cs-CZ" dirty="0" smtClean="0"/>
              <a:t> servery</a:t>
            </a:r>
          </a:p>
          <a:p>
            <a:r>
              <a:rPr lang="cs-CZ" dirty="0" err="1" smtClean="0"/>
              <a:t>Streaming</a:t>
            </a:r>
            <a:r>
              <a:rPr lang="cs-CZ" dirty="0" smtClean="0"/>
              <a:t> online</a:t>
            </a:r>
          </a:p>
          <a:p>
            <a:r>
              <a:rPr lang="cs-CZ" dirty="0" smtClean="0"/>
              <a:t>Linky na nelegální obsah</a:t>
            </a:r>
          </a:p>
          <a:p>
            <a:pPr lvl="1"/>
            <a:r>
              <a:rPr lang="cs-CZ" dirty="0" smtClean="0"/>
              <a:t>Rozlišení aktivních a neaktivních a </a:t>
            </a:r>
            <a:r>
              <a:rPr lang="cs-CZ" dirty="0" err="1" smtClean="0"/>
              <a:t>embedded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„Spoluodpovědnost“ za škodu</a:t>
            </a:r>
          </a:p>
          <a:p>
            <a:r>
              <a:rPr lang="cs-CZ" dirty="0" smtClean="0"/>
              <a:t>Prodej na nosičích, …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38373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 err="1" smtClean="0"/>
              <a:t>Upload</a:t>
            </a:r>
            <a:r>
              <a:rPr lang="cs-CZ" dirty="0" smtClean="0"/>
              <a:t> a sdílení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/>
          <a:lstStyle/>
          <a:p>
            <a:r>
              <a:rPr lang="cs-CZ" dirty="0" smtClean="0"/>
              <a:t>Protiprávní bez souhlasu autora díla (veřejně přístupné)</a:t>
            </a:r>
          </a:p>
          <a:p>
            <a:r>
              <a:rPr lang="cs-CZ" dirty="0" smtClean="0"/>
              <a:t>Zveřejňování odkazů také protiprávní</a:t>
            </a:r>
          </a:p>
          <a:p>
            <a:r>
              <a:rPr lang="cs-CZ" dirty="0" smtClean="0"/>
              <a:t>P2P (peer to peer) sdílení je také protiprávní</a:t>
            </a:r>
          </a:p>
          <a:p>
            <a:pPr lvl="1"/>
            <a:r>
              <a:rPr lang="cs-CZ" dirty="0" err="1" smtClean="0"/>
              <a:t>BitTorrent</a:t>
            </a:r>
            <a:r>
              <a:rPr lang="cs-CZ" dirty="0" smtClean="0"/>
              <a:t> (a podobné) sítě, nezávislé servery s „</a:t>
            </a:r>
            <a:r>
              <a:rPr lang="cs-CZ" dirty="0" err="1" smtClean="0"/>
              <a:t>trackery</a:t>
            </a:r>
            <a:r>
              <a:rPr lang="cs-CZ" dirty="0" smtClean="0"/>
              <a:t>“ (</a:t>
            </a:r>
            <a:r>
              <a:rPr lang="cs-CZ" dirty="0" err="1" smtClean="0">
                <a:hlinkClick r:id="rId2"/>
              </a:rPr>
              <a:t>piratebay</a:t>
            </a:r>
            <a:r>
              <a:rPr lang="cs-CZ" dirty="0" smtClean="0"/>
              <a:t>, </a:t>
            </a:r>
            <a:r>
              <a:rPr lang="cs-CZ" dirty="0" err="1" smtClean="0">
                <a:hlinkClick r:id="rId3"/>
              </a:rPr>
              <a:t>isohunt</a:t>
            </a:r>
            <a:r>
              <a:rPr lang="cs-CZ" dirty="0" smtClean="0"/>
              <a:t>, …). .</a:t>
            </a:r>
            <a:r>
              <a:rPr lang="cs-CZ" dirty="0" err="1" smtClean="0"/>
              <a:t>torrent</a:t>
            </a:r>
            <a:r>
              <a:rPr lang="cs-CZ" dirty="0" smtClean="0"/>
              <a:t> soubory stažené do klienta (např. </a:t>
            </a:r>
            <a:r>
              <a:rPr lang="cs-CZ" dirty="0" err="1" smtClean="0">
                <a:hlinkClick r:id="rId4"/>
              </a:rPr>
              <a:t>uTorrent</a:t>
            </a:r>
            <a:r>
              <a:rPr lang="cs-CZ" dirty="0" smtClean="0"/>
              <a:t> a umožňující přímé stahování a sdílení s dalšími uživateli.</a:t>
            </a:r>
          </a:p>
          <a:p>
            <a:pPr lvl="1"/>
            <a:r>
              <a:rPr lang="cs-CZ" dirty="0" smtClean="0"/>
              <a:t>Jsou využívány i k legálnímu šíření (GNU software, apod.)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57017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066800"/>
          </a:xfrm>
        </p:spPr>
        <p:txBody>
          <a:bodyPr/>
          <a:lstStyle/>
          <a:p>
            <a:r>
              <a:rPr lang="cs-CZ" dirty="0" err="1" smtClean="0"/>
              <a:t>Download</a:t>
            </a:r>
            <a:r>
              <a:rPr lang="cs-CZ" dirty="0" smtClean="0"/>
              <a:t> z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/>
          <a:lstStyle/>
          <a:p>
            <a:r>
              <a:rPr lang="cs-CZ" dirty="0" smtClean="0"/>
              <a:t>Není nutně protiprávní – vztahuje se na něj volné využití pro osobní potřebu a bezúplatné zákonné licence</a:t>
            </a:r>
          </a:p>
          <a:p>
            <a:r>
              <a:rPr lang="cs-CZ" dirty="0" smtClean="0"/>
              <a:t>Záleží tedy na konkrétním využití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50530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cs-CZ" dirty="0" smtClean="0"/>
              <a:t>Počítačové programy - software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r>
              <a:rPr lang="cs-CZ" dirty="0" smtClean="0"/>
              <a:t>Legální je takové využívání, které je v souladu s licencí programu</a:t>
            </a:r>
          </a:p>
          <a:p>
            <a:endParaRPr lang="cs-CZ" dirty="0" smtClean="0"/>
          </a:p>
          <a:p>
            <a:r>
              <a:rPr lang="cs-CZ" dirty="0" smtClean="0"/>
              <a:t>Komerční licence – individuální pro konkrétní firmu/produkt</a:t>
            </a:r>
          </a:p>
          <a:p>
            <a:pPr lvl="1"/>
            <a:r>
              <a:rPr lang="cs-CZ" dirty="0" smtClean="0"/>
              <a:t>EULA – </a:t>
            </a:r>
            <a:r>
              <a:rPr lang="cs-CZ" dirty="0" err="1" smtClean="0"/>
              <a:t>End</a:t>
            </a:r>
            <a:r>
              <a:rPr lang="cs-CZ" dirty="0" smtClean="0"/>
              <a:t> User Licence </a:t>
            </a:r>
            <a:r>
              <a:rPr lang="cs-CZ" dirty="0" err="1" smtClean="0"/>
              <a:t>Agreement</a:t>
            </a:r>
            <a:endParaRPr lang="cs-CZ" dirty="0" smtClean="0"/>
          </a:p>
          <a:p>
            <a:r>
              <a:rPr lang="cs-CZ" dirty="0" smtClean="0"/>
              <a:t>Distribuce</a:t>
            </a:r>
          </a:p>
          <a:p>
            <a:pPr lvl="1"/>
            <a:r>
              <a:rPr lang="cs-CZ" dirty="0" smtClean="0"/>
              <a:t>Freeware</a:t>
            </a:r>
          </a:p>
          <a:p>
            <a:pPr lvl="1"/>
            <a:r>
              <a:rPr lang="cs-CZ" dirty="0" smtClean="0"/>
              <a:t>Demo, Shareware, trial verze, …</a:t>
            </a:r>
          </a:p>
          <a:p>
            <a:pPr lvl="1"/>
            <a:r>
              <a:rPr lang="cs-CZ" dirty="0" smtClean="0"/>
              <a:t>Open </a:t>
            </a:r>
            <a:r>
              <a:rPr lang="cs-CZ" dirty="0" err="1" smtClean="0"/>
              <a:t>source</a:t>
            </a:r>
            <a:r>
              <a:rPr lang="cs-CZ" dirty="0" smtClean="0"/>
              <a:t> licence a licence pro svobodný software</a:t>
            </a:r>
          </a:p>
          <a:p>
            <a:pPr lvl="2"/>
            <a:r>
              <a:rPr lang="cs-CZ" dirty="0" smtClean="0"/>
              <a:t>GNU GPL (</a:t>
            </a:r>
            <a:r>
              <a:rPr lang="cs-CZ" dirty="0" err="1" smtClean="0"/>
              <a:t>General</a:t>
            </a:r>
            <a:r>
              <a:rPr lang="cs-CZ" dirty="0" smtClean="0"/>
              <a:t> Public Licence)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Protipirátská</a:t>
            </a:r>
            <a:r>
              <a:rPr lang="cs-CZ" dirty="0" smtClean="0"/>
              <a:t> legislativní opatření - návrhy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r>
              <a:rPr lang="cs-CZ" dirty="0" smtClean="0"/>
              <a:t>HADOPI (Fr.) – „</a:t>
            </a:r>
            <a:r>
              <a:rPr lang="pl-PL" dirty="0" smtClean="0"/>
              <a:t>Zákon na ochranu tvůrčí práce na internetu” </a:t>
            </a:r>
            <a:r>
              <a:rPr lang="cs-CZ" dirty="0" smtClean="0"/>
              <a:t>třikrát a dost </a:t>
            </a:r>
          </a:p>
          <a:p>
            <a:r>
              <a:rPr lang="cs-CZ" dirty="0" smtClean="0"/>
              <a:t>ACTA – „Obchodní dohoda proti padělatelství“</a:t>
            </a:r>
          </a:p>
          <a:p>
            <a:r>
              <a:rPr lang="cs-CZ" dirty="0" smtClean="0"/>
              <a:t>Zatčení „</a:t>
            </a:r>
            <a:r>
              <a:rPr lang="cs-CZ" dirty="0" err="1" smtClean="0"/>
              <a:t>Kim</a:t>
            </a:r>
            <a:r>
              <a:rPr lang="cs-CZ" dirty="0" smtClean="0"/>
              <a:t> </a:t>
            </a:r>
            <a:r>
              <a:rPr lang="cs-CZ" dirty="0" err="1" smtClean="0"/>
              <a:t>Dotcoma</a:t>
            </a:r>
            <a:r>
              <a:rPr lang="cs-CZ" dirty="0" smtClean="0"/>
              <a:t>“ – </a:t>
            </a:r>
            <a:r>
              <a:rPr lang="cs-CZ" dirty="0" err="1" smtClean="0"/>
              <a:t>Megaupload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Ochrana osobních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/>
          <a:lstStyle/>
          <a:p>
            <a:r>
              <a:rPr lang="cs-CZ" dirty="0" smtClean="0"/>
              <a:t>informace, které lze využít k úplné, či částečné identifikaci, kontaktování nebo lokaci fyzické osoby – citlivost</a:t>
            </a:r>
          </a:p>
          <a:p>
            <a:r>
              <a:rPr lang="cs-CZ" dirty="0" smtClean="0"/>
              <a:t>jméno, bydliště, čísla kreditních karet a dokladů, data narození a dalších je dnes nutné uvažovat i o emailu, IP adrese, historii webové aktivity, záznamu polohy mobilního telefonu a jiných technologických údajích</a:t>
            </a:r>
          </a:p>
          <a:p>
            <a:r>
              <a:rPr lang="cs-CZ" dirty="0" smtClean="0"/>
              <a:t>Získané osobní údaje lze v dnešní technologické realitě buď přímo zpeněžit (např. cílená reklama, prodej emailových adres), či využít k vyvíjení nátlaku.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60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cs-CZ" dirty="0" smtClean="0"/>
              <a:t>Informační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r>
              <a:rPr lang="cs-CZ" dirty="0" smtClean="0"/>
              <a:t>význam sběru informací, jejich zpracování a distribuce</a:t>
            </a:r>
          </a:p>
          <a:p>
            <a:r>
              <a:rPr lang="cs-CZ" dirty="0" smtClean="0"/>
              <a:t>Šíření informací je dnes oproti době před nástupem IT velmi snadné</a:t>
            </a:r>
          </a:p>
          <a:p>
            <a:r>
              <a:rPr lang="cs-CZ" dirty="0" smtClean="0"/>
              <a:t>Cena šíření je nezávislá a zpravidla zanedbatelná vzhledem k hodnotě informace</a:t>
            </a:r>
          </a:p>
          <a:p>
            <a:r>
              <a:rPr lang="cs-CZ" dirty="0" smtClean="0"/>
              <a:t>pojem znalosti — zpracovaného souboru informací — který v přináší v nové ekonomice přidanou hodnotu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36096" y="5805264"/>
            <a:ext cx="266429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Co to jsou informace?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cs-CZ" dirty="0" smtClean="0"/>
              <a:t>Sociální média a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/>
          <a:lstStyle/>
          <a:p>
            <a:r>
              <a:rPr lang="cs-CZ" dirty="0" smtClean="0"/>
              <a:t>Dynamický web (web 2.0) – tvorba obsahu uživateli</a:t>
            </a:r>
          </a:p>
          <a:p>
            <a:r>
              <a:rPr lang="cs-CZ" dirty="0" smtClean="0"/>
              <a:t>Blogy, fóra, diskuze, chaty, </a:t>
            </a:r>
            <a:r>
              <a:rPr lang="cs-CZ" dirty="0" err="1" smtClean="0"/>
              <a:t>mikroblogy</a:t>
            </a:r>
            <a:r>
              <a:rPr lang="cs-CZ" dirty="0" smtClean="0"/>
              <a:t>, komunitní weby, sociální sítě, ….</a:t>
            </a:r>
          </a:p>
          <a:p>
            <a:r>
              <a:rPr lang="cs-CZ" dirty="0" smtClean="0"/>
              <a:t>navazování a udržování kontaktů a vytváření prostoru k vyjádření a vytváření konverzací</a:t>
            </a:r>
          </a:p>
          <a:p>
            <a:r>
              <a:rPr lang="cs-CZ" dirty="0" smtClean="0"/>
              <a:t>Problémy s kontrolou obsahu – rasová nesnášenlivost, pornografie, </a:t>
            </a:r>
            <a:r>
              <a:rPr lang="cs-CZ" dirty="0" err="1" smtClean="0"/>
              <a:t>kyberšikana</a:t>
            </a:r>
            <a:r>
              <a:rPr lang="cs-CZ" dirty="0" smtClean="0"/>
              <a:t>, falešná identita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moderov</a:t>
            </a:r>
            <a:r>
              <a:rPr lang="cs-CZ" dirty="0" err="1" smtClean="0">
                <a:sym typeface="Wingdings" pitchFamily="2" charset="2"/>
              </a:rPr>
              <a:t>ání</a:t>
            </a:r>
            <a:r>
              <a:rPr lang="cs-CZ" dirty="0" smtClean="0">
                <a:sym typeface="Wingdings" pitchFamily="2" charset="2"/>
              </a:rPr>
              <a:t>, cenzura, …</a:t>
            </a:r>
          </a:p>
          <a:p>
            <a:r>
              <a:rPr lang="cs-CZ" dirty="0" smtClean="0">
                <a:sym typeface="Wingdings" pitchFamily="2" charset="2"/>
              </a:rPr>
              <a:t>Ztráta kontroly nad informacemi online  zneužití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/>
          <a:lstStyle/>
          <a:p>
            <a:r>
              <a:rPr lang="cs-CZ" dirty="0" smtClean="0"/>
              <a:t>Vyhledávání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Klíčová dovednost </a:t>
            </a:r>
            <a:r>
              <a:rPr lang="cs-CZ" dirty="0" smtClean="0">
                <a:sym typeface="Wingdings" pitchFamily="2" charset="2"/>
              </a:rPr>
              <a:t> mnoho nástrojů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Odborné databáze – licencovaný, omezený obsah, úzce zaměřené, neviditelné z fulltextového vyhledavače…</a:t>
            </a:r>
          </a:p>
          <a:p>
            <a:pPr lvl="2"/>
            <a:r>
              <a:rPr lang="cs-CZ" dirty="0" smtClean="0">
                <a:sym typeface="Wingdings" pitchFamily="2" charset="2"/>
                <a:hlinkClick r:id="rId2"/>
              </a:rPr>
              <a:t>http://ezdroje.muni.cz/prehled/abecedne.php</a:t>
            </a:r>
            <a:endParaRPr lang="cs-CZ" dirty="0" smtClean="0">
              <a:sym typeface="Wingdings" pitchFamily="2" charset="2"/>
            </a:endParaRPr>
          </a:p>
          <a:p>
            <a:pPr lvl="2"/>
            <a:r>
              <a:rPr lang="cs-CZ" dirty="0" smtClean="0">
                <a:sym typeface="Wingdings" pitchFamily="2" charset="2"/>
                <a:hlinkClick r:id="rId3"/>
              </a:rPr>
              <a:t>http://www.</a:t>
            </a:r>
            <a:r>
              <a:rPr lang="cs-CZ" dirty="0" err="1" smtClean="0">
                <a:sym typeface="Wingdings" pitchFamily="2" charset="2"/>
                <a:hlinkClick r:id="rId3"/>
              </a:rPr>
              <a:t>ped.muni.cz</a:t>
            </a:r>
            <a:r>
              <a:rPr lang="cs-CZ" dirty="0" smtClean="0">
                <a:sym typeface="Wingdings" pitchFamily="2" charset="2"/>
                <a:hlinkClick r:id="rId3"/>
              </a:rPr>
              <a:t>/</a:t>
            </a:r>
            <a:r>
              <a:rPr lang="cs-CZ" dirty="0" err="1" smtClean="0">
                <a:sym typeface="Wingdings" pitchFamily="2" charset="2"/>
                <a:hlinkClick r:id="rId3"/>
              </a:rPr>
              <a:t>wlib</a:t>
            </a:r>
            <a:r>
              <a:rPr lang="cs-CZ" dirty="0" smtClean="0">
                <a:sym typeface="Wingdings" pitchFamily="2" charset="2"/>
                <a:hlinkClick r:id="rId3"/>
              </a:rPr>
              <a:t>/</a:t>
            </a:r>
            <a:r>
              <a:rPr lang="cs-CZ" dirty="0" err="1" smtClean="0">
                <a:sym typeface="Wingdings" pitchFamily="2" charset="2"/>
                <a:hlinkClick r:id="rId3"/>
              </a:rPr>
              <a:t>neweb</a:t>
            </a:r>
            <a:r>
              <a:rPr lang="cs-CZ" dirty="0" smtClean="0">
                <a:sym typeface="Wingdings" pitchFamily="2" charset="2"/>
                <a:hlinkClick r:id="rId3"/>
              </a:rPr>
              <a:t>/index.</a:t>
            </a:r>
            <a:r>
              <a:rPr lang="cs-CZ" dirty="0" err="1" smtClean="0">
                <a:sym typeface="Wingdings" pitchFamily="2" charset="2"/>
                <a:hlinkClick r:id="rId3"/>
              </a:rPr>
              <a:t>php</a:t>
            </a:r>
            <a:r>
              <a:rPr lang="cs-CZ" dirty="0" smtClean="0">
                <a:sym typeface="Wingdings" pitchFamily="2" charset="2"/>
                <a:hlinkClick r:id="rId3"/>
              </a:rPr>
              <a:t>?sekce=3</a:t>
            </a:r>
            <a:endParaRPr lang="cs-CZ" dirty="0" smtClean="0">
              <a:sym typeface="Wingdings" pitchFamily="2" charset="2"/>
            </a:endParaRPr>
          </a:p>
          <a:p>
            <a:pPr lvl="1"/>
            <a:r>
              <a:rPr lang="cs-CZ" dirty="0" smtClean="0">
                <a:sym typeface="Wingdings" pitchFamily="2" charset="2"/>
              </a:rPr>
              <a:t>Automatické vyhledavače – většinou fulltextové</a:t>
            </a:r>
          </a:p>
          <a:p>
            <a:pPr lvl="2"/>
            <a:r>
              <a:rPr lang="cs-CZ" dirty="0" err="1" smtClean="0">
                <a:sym typeface="Wingdings" pitchFamily="2" charset="2"/>
              </a:rPr>
              <a:t>Google</a:t>
            </a:r>
            <a:r>
              <a:rPr lang="cs-CZ" dirty="0" smtClean="0">
                <a:sym typeface="Wingdings" pitchFamily="2" charset="2"/>
              </a:rPr>
              <a:t> – </a:t>
            </a:r>
            <a:r>
              <a:rPr lang="cs-CZ" dirty="0" err="1" smtClean="0">
                <a:sym typeface="Wingdings" pitchFamily="2" charset="2"/>
              </a:rPr>
              <a:t>PageRank</a:t>
            </a:r>
            <a:endParaRPr lang="cs-CZ" dirty="0" smtClean="0">
              <a:sym typeface="Wingdings" pitchFamily="2" charset="2"/>
            </a:endParaRPr>
          </a:p>
          <a:p>
            <a:pPr lvl="2"/>
            <a:r>
              <a:rPr lang="cs-CZ" dirty="0" smtClean="0">
                <a:sym typeface="Wingdings" pitchFamily="2" charset="2"/>
              </a:rPr>
              <a:t>Složení ze 3 částí:</a:t>
            </a:r>
          </a:p>
          <a:p>
            <a:pPr lvl="3"/>
            <a:r>
              <a:rPr lang="cs-CZ" dirty="0" smtClean="0"/>
              <a:t>automatického robota (software) procházejícího webový obsah (cestuje po odkazech), </a:t>
            </a:r>
          </a:p>
          <a:p>
            <a:pPr lvl="3"/>
            <a:r>
              <a:rPr lang="cs-CZ" dirty="0" smtClean="0"/>
              <a:t>indexování (extrakce klíčových slov, nadpisů, ...) a </a:t>
            </a:r>
          </a:p>
          <a:p>
            <a:pPr lvl="3"/>
            <a:r>
              <a:rPr lang="cs-CZ" dirty="0" smtClean="0"/>
              <a:t>vyhledávání (nalezení nejvíce relevantní stránky vůči zadanému dotazu)</a:t>
            </a:r>
            <a:endParaRPr lang="cs-CZ" dirty="0" smtClean="0">
              <a:sym typeface="Wingdings" pitchFamily="2" charset="2"/>
            </a:endParaRPr>
          </a:p>
          <a:p>
            <a:r>
              <a:rPr lang="cs-CZ" dirty="0" smtClean="0"/>
              <a:t>vyhledávače snaží na základě dalších informacích o uživateli (geologické polohy, historie vyhledávání, </a:t>
            </a:r>
            <a:r>
              <a:rPr lang="cs-CZ" dirty="0" err="1" smtClean="0"/>
              <a:t>rozkliknutých</a:t>
            </a:r>
            <a:r>
              <a:rPr lang="cs-CZ" dirty="0" smtClean="0"/>
              <a:t> výsledků atp.) vybírat co nejvhodnější sadu výsledků tak, aby uživatel dostal odpověď na svůj dotaz. </a:t>
            </a:r>
          </a:p>
          <a:p>
            <a:pPr lvl="1"/>
            <a:r>
              <a:rPr lang="cs-CZ" dirty="0" smtClean="0">
                <a:hlinkClick r:id="rId4"/>
              </a:rPr>
              <a:t>https://history.google.com/history/</a:t>
            </a:r>
            <a:endParaRPr lang="cs-CZ" dirty="0" smtClean="0"/>
          </a:p>
          <a:p>
            <a:pPr lvl="1"/>
            <a:r>
              <a:rPr lang="cs-CZ" dirty="0" smtClean="0"/>
              <a:t>RIZIKA?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cs-CZ" dirty="0" smtClean="0"/>
              <a:t>Data vs.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Množství </a:t>
            </a:r>
            <a:r>
              <a:rPr lang="cs-CZ" b="1" dirty="0" err="1" smtClean="0"/>
              <a:t>cloudových</a:t>
            </a:r>
            <a:r>
              <a:rPr lang="cs-CZ" dirty="0" smtClean="0"/>
              <a:t> služeb je v dnešní době nabízeno pro osobní využití zdarma. Ačkoliv uživatel neplatí přímo penězi, provoz služeb není levný a poskytovatel této služby musí přijít se způsobem </a:t>
            </a:r>
            <a:r>
              <a:rPr lang="cs-CZ" dirty="0" err="1" smtClean="0"/>
              <a:t>monetarizace</a:t>
            </a:r>
            <a:r>
              <a:rPr lang="cs-CZ" dirty="0" smtClean="0"/>
              <a:t>. Kromě variant prémiových předplatných (např. více </a:t>
            </a:r>
            <a:r>
              <a:rPr lang="cs-CZ" dirty="0" err="1" smtClean="0"/>
              <a:t>fcí</a:t>
            </a:r>
            <a:r>
              <a:rPr lang="cs-CZ" dirty="0" smtClean="0"/>
              <a:t>) a placených variant pro firemní a </a:t>
            </a:r>
            <a:r>
              <a:rPr lang="cs-CZ" dirty="0" err="1" smtClean="0"/>
              <a:t>korporátní</a:t>
            </a:r>
            <a:r>
              <a:rPr lang="cs-CZ" dirty="0" smtClean="0"/>
              <a:t> uživatele získávají poskytovatelé kontrolu nad uživatelskými daty. Je často velmi těžké službu opustit a přejít ke konkurenci, málokterý poskytovatel umožňuje přenést snadno uživatelská data jinam. Je třeba mít na paměti, že libovolná služba může být kompromitována a útočník může získat přístup k uloženým datům. Je tedy například třeba uvažovat, jaké dokumenty uchovávat v online dostupné emailové schránce, nebo na </a:t>
            </a:r>
            <a:r>
              <a:rPr lang="cs-CZ" dirty="0" err="1" smtClean="0"/>
              <a:t>cloudových</a:t>
            </a:r>
            <a:r>
              <a:rPr lang="cs-CZ" dirty="0" smtClean="0"/>
              <a:t> úložištích (např. </a:t>
            </a:r>
            <a:r>
              <a:rPr lang="cs-CZ" dirty="0" err="1" smtClean="0"/>
              <a:t>Dropbox</a:t>
            </a:r>
            <a:r>
              <a:rPr lang="cs-CZ" dirty="0" smtClean="0"/>
              <a:t>). 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/>
          <a:lstStyle/>
          <a:p>
            <a:r>
              <a:rPr lang="cs-CZ" dirty="0" smtClean="0"/>
              <a:t>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661248"/>
            <a:ext cx="8229600" cy="913288"/>
          </a:xfrm>
        </p:spPr>
        <p:txBody>
          <a:bodyPr/>
          <a:lstStyle/>
          <a:p>
            <a:pPr marL="109728" indent="0" algn="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11266" name="Picture 2" descr="http://www.servitokss.com/wp-content/uploads/2009/07/man_question_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916832"/>
            <a:ext cx="27241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8779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cs-CZ" dirty="0" smtClean="0"/>
              <a:t>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/>
          <a:lstStyle/>
          <a:p>
            <a:r>
              <a:rPr lang="cs-CZ" dirty="0" smtClean="0"/>
              <a:t>Něco co má pro nás informační hodnotu (na rozdíl od náhodného šumu)</a:t>
            </a:r>
          </a:p>
          <a:p>
            <a:r>
              <a:rPr lang="cs-CZ" dirty="0" smtClean="0"/>
              <a:t>Něco co je ukládáno v podobně kódovaných dat</a:t>
            </a:r>
          </a:p>
          <a:p>
            <a:r>
              <a:rPr lang="cs-CZ" dirty="0" smtClean="0"/>
              <a:t>Informace lze ukládat, vysílat, přijímat, komprimovat, šifrovat, kódovat</a:t>
            </a:r>
          </a:p>
          <a:p>
            <a:r>
              <a:rPr lang="cs-CZ" dirty="0" smtClean="0"/>
              <a:t>Na počítačích jsou v dnešní době informace ukládány v podobě 0 a 1 – binárně, digitálně, …</a:t>
            </a:r>
          </a:p>
          <a:p>
            <a:r>
              <a:rPr lang="cs-CZ" dirty="0" smtClean="0"/>
              <a:t>Velikost dat (ve kterých jsou informace) udáváme v bitech/Bytech (b, </a:t>
            </a:r>
            <a:r>
              <a:rPr lang="cs-CZ" dirty="0" err="1" smtClean="0"/>
              <a:t>B</a:t>
            </a:r>
            <a:r>
              <a:rPr lang="cs-CZ" dirty="0" smtClean="0"/>
              <a:t>) a jejich násobcích…</a:t>
            </a:r>
          </a:p>
          <a:p>
            <a:r>
              <a:rPr lang="cs-CZ" dirty="0" smtClean="0"/>
              <a:t>Měříme velikost informací i rychlost jejich přenosu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cs-CZ" dirty="0" smtClean="0"/>
              <a:t>Ekonomika a informační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nárůste podílu služeb na celkové ekonomické produkci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dirty="0" smtClean="0"/>
              <a:t>z</a:t>
            </a:r>
            <a:r>
              <a:rPr lang="en-US" dirty="0" err="1" smtClean="0"/>
              <a:t>i</a:t>
            </a:r>
            <a:r>
              <a:rPr lang="cs-CZ" dirty="0" err="1" smtClean="0"/>
              <a:t>sk</a:t>
            </a:r>
            <a:r>
              <a:rPr lang="cs-CZ" dirty="0" smtClean="0"/>
              <a:t> na významnosti technologií zefektivňující kancelářskou práci</a:t>
            </a:r>
          </a:p>
          <a:p>
            <a:r>
              <a:rPr lang="cs-CZ" dirty="0" smtClean="0"/>
              <a:t>Systémy pro zpracování pošty, textů, databází a informační systémy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b="1" dirty="0" smtClean="0">
                <a:sym typeface="Wingdings" pitchFamily="2" charset="2"/>
              </a:rPr>
              <a:t>redukce počtu pracovníků</a:t>
            </a:r>
            <a:r>
              <a:rPr lang="cs-CZ" dirty="0" smtClean="0">
                <a:sym typeface="Wingdings" pitchFamily="2" charset="2"/>
              </a:rPr>
              <a:t>?</a:t>
            </a:r>
          </a:p>
          <a:p>
            <a:r>
              <a:rPr lang="cs-CZ" dirty="0" smtClean="0"/>
              <a:t>Přesun znalostí a informace do centra pozornosti vzniklo celé nové odvětví zabývající se jejich akumulací a zpracováním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b="1" dirty="0" smtClean="0">
                <a:sym typeface="Wingdings" pitchFamily="2" charset="2"/>
              </a:rPr>
              <a:t>nárůst počtu pracovníků</a:t>
            </a:r>
            <a:r>
              <a:rPr lang="cs-CZ" dirty="0" smtClean="0">
                <a:sym typeface="Wingdings" pitchFamily="2" charset="2"/>
              </a:rPr>
              <a:t>!</a:t>
            </a:r>
          </a:p>
          <a:p>
            <a:r>
              <a:rPr lang="cs-CZ" dirty="0" smtClean="0">
                <a:sym typeface="Wingdings" pitchFamily="2" charset="2"/>
              </a:rPr>
              <a:t>Snadnost a rychlost výměny informací, porovnávání nabídek, prodej, distribuce, komunikace, globální trh a </a:t>
            </a:r>
            <a:r>
              <a:rPr lang="cs-CZ" dirty="0" err="1" smtClean="0">
                <a:sym typeface="Wingdings" pitchFamily="2" charset="2"/>
              </a:rPr>
              <a:t>ikonomiky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e-</a:t>
            </a:r>
            <a:r>
              <a:rPr lang="cs-CZ" dirty="0" err="1" smtClean="0"/>
              <a:t>Government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/>
          <a:lstStyle/>
          <a:p>
            <a:r>
              <a:rPr lang="cs-CZ" dirty="0" smtClean="0"/>
              <a:t>Účast IT na demokratických volbách – infrastrukturní a mobilizační</a:t>
            </a:r>
          </a:p>
          <a:p>
            <a:r>
              <a:rPr lang="cs-CZ" dirty="0" smtClean="0"/>
              <a:t>Elektronické volby – čipové občanské průkazy – zajištění bezpečnosti</a:t>
            </a:r>
          </a:p>
          <a:p>
            <a:r>
              <a:rPr lang="cs-CZ" dirty="0" smtClean="0"/>
              <a:t>Náhrady vertikálního toku informací za horizontální – nová média pro komunikaci a šíření informací</a:t>
            </a:r>
          </a:p>
          <a:p>
            <a:r>
              <a:rPr lang="cs-CZ" dirty="0" smtClean="0"/>
              <a:t>Digitální ověřování identity, elektronický podpis a uznávané elektronické značky (právnické osoby) (zákon č. 227/2000 Sb.)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cs-CZ" dirty="0" smtClean="0"/>
              <a:t>Duševní 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/>
          <a:lstStyle/>
          <a:p>
            <a:r>
              <a:rPr lang="cs-CZ" dirty="0" smtClean="0"/>
              <a:t>Majetek nehmotné povahy – výsledek tvůrčí činnosti lidí a jejich intelektu (díla literární, umělecká, vědecká, …)</a:t>
            </a:r>
          </a:p>
          <a:p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393544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Autorské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161760"/>
          </a:xfrm>
        </p:spPr>
        <p:txBody>
          <a:bodyPr>
            <a:normAutofit/>
          </a:bodyPr>
          <a:lstStyle/>
          <a:p>
            <a:r>
              <a:rPr lang="cs-CZ" dirty="0" smtClean="0"/>
              <a:t>Zákon č. 121/2000 Sb., o právu autorském, o právech souvisejících s právem autorským, a o změně některých zákonů (AZ)</a:t>
            </a:r>
          </a:p>
          <a:p>
            <a:pPr lvl="1"/>
            <a:r>
              <a:rPr lang="cs-CZ" dirty="0" smtClean="0"/>
              <a:t>Několik novelizací:</a:t>
            </a:r>
          </a:p>
          <a:p>
            <a:pPr lvl="2"/>
            <a:r>
              <a:rPr lang="cs-CZ" dirty="0" smtClean="0"/>
              <a:t>496/2012 Sb., 168/2008 Sb., 216/2006 Sb., …</a:t>
            </a:r>
          </a:p>
          <a:p>
            <a:pPr lvl="2"/>
            <a:r>
              <a:rPr lang="cs-CZ" dirty="0">
                <a:hlinkClick r:id="rId3"/>
              </a:rPr>
              <a:t>http://business.center.cz/business/pravo/zakony/autorsky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Co není upraveno v AZ, řeší obecné úpravy v zákonu č. 40/1964 Sb. – občanský zákoník (OZ)</a:t>
            </a:r>
          </a:p>
          <a:p>
            <a:r>
              <a:rPr lang="cs-CZ" dirty="0" smtClean="0"/>
              <a:t>Mezinárodní smlouvy (nadřazené dle ústavy před zákony ČR)</a:t>
            </a:r>
          </a:p>
          <a:p>
            <a:r>
              <a:rPr lang="cs-CZ" dirty="0" smtClean="0"/>
              <a:t>Právní předpisy Evropských společenství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11794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Autorské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/>
          <a:lstStyle/>
          <a:p>
            <a:r>
              <a:rPr lang="cs-CZ" dirty="0" smtClean="0"/>
              <a:t>Dílo </a:t>
            </a:r>
            <a:r>
              <a:rPr lang="cs-CZ" dirty="0"/>
              <a:t>literární a jiné dílo umělecké a dílo vědecké, které je </a:t>
            </a:r>
            <a:r>
              <a:rPr lang="cs-CZ" dirty="0" smtClean="0"/>
              <a:t>jedinečným výsledkem </a:t>
            </a:r>
            <a:r>
              <a:rPr lang="cs-CZ" dirty="0"/>
              <a:t>tvůrčí činnosti autora a je vyjádřeno v jakékoli objektivně vnímatelné podobě </a:t>
            </a:r>
            <a:r>
              <a:rPr lang="cs-CZ" dirty="0" smtClean="0"/>
              <a:t>včetně podoby </a:t>
            </a:r>
            <a:r>
              <a:rPr lang="cs-CZ" dirty="0"/>
              <a:t>elektronické, trvale nebo dočasně, bez ohledu na jeho rozsah, účel nebo význam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Zákon (§ 2) uvádí demonstrativní výčet, co je a není považováno za autorské dílo z hlediska zákona</a:t>
            </a:r>
          </a:p>
          <a:p>
            <a:r>
              <a:rPr lang="cs-CZ" dirty="0" smtClean="0"/>
              <a:t>Předmětem ochrany je duševní vlastnictví - ne hmotná věc (např. DVD)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09070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/>
          <a:lstStyle/>
          <a:p>
            <a:r>
              <a:rPr lang="cs-CZ" dirty="0" smtClean="0"/>
              <a:t>Licenční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/>
          <a:lstStyle/>
          <a:p>
            <a:r>
              <a:rPr lang="cs-CZ" dirty="0" smtClean="0"/>
              <a:t>Je třeba k užití díla – souhlas autora</a:t>
            </a:r>
          </a:p>
          <a:p>
            <a:r>
              <a:rPr lang="cs-CZ" dirty="0" smtClean="0"/>
              <a:t>Mimo volného využití díla pro osobní potřebu a tzv. zákonných licencí</a:t>
            </a:r>
          </a:p>
          <a:p>
            <a:r>
              <a:rPr lang="cs-CZ" dirty="0" smtClean="0"/>
              <a:t>Zákonná opatření platí tehdy, není-li smluvními stranami sjednáno jinak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69088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nformační společnost&amp;quot;&quot;/&gt;&lt;property id=&quot;20307&quot; value=&quot;256&quot;/&gt;&lt;/object&gt;&lt;object type=&quot;3&quot; unique_id=&quot;10014&quot;&gt;&lt;property id=&quot;20148&quot; value=&quot;5&quot;/&gt;&lt;property id=&quot;20300&quot; value=&quot;Slide 6 - &amp;quot;Duševní vlastnictví&amp;quot;&quot;/&gt;&lt;property id=&quot;20307&quot; value=&quot;277&quot;/&gt;&lt;/object&gt;&lt;object type=&quot;3&quot; unique_id=&quot;10015&quot;&gt;&lt;property id=&quot;20148&quot; value=&quot;5&quot;/&gt;&lt;property id=&quot;20300&quot; value=&quot;Slide 7 - &amp;quot;Autorské právo&amp;quot;&quot;/&gt;&lt;property id=&quot;20307&quot; value=&quot;278&quot;/&gt;&lt;/object&gt;&lt;object type=&quot;3&quot; unique_id=&quot;10016&quot;&gt;&lt;property id=&quot;20148&quot; value=&quot;5&quot;/&gt;&lt;property id=&quot;20300&quot; value=&quot;Slide 8 - &amp;quot;Autorské dílo&amp;quot;&quot;/&gt;&lt;property id=&quot;20307&quot; value=&quot;279&quot;/&gt;&lt;/object&gt;&lt;object type=&quot;3&quot; unique_id=&quot;10017&quot;&gt;&lt;property id=&quot;20148&quot; value=&quot;5&quot;/&gt;&lt;property id=&quot;20300&quot; value=&quot;Slide 9 - &amp;quot;Licenční smlouva&amp;quot;&quot;/&gt;&lt;property id=&quot;20307&quot; value=&quot;280&quot;/&gt;&lt;/object&gt;&lt;object type=&quot;3&quot; unique_id=&quot;10018&quot;&gt;&lt;property id=&quot;20148&quot; value=&quot;5&quot;/&gt;&lt;property id=&quot;20300&quot; value=&quot;Slide 10 - &amp;quot;Volné užití&amp;quot;&quot;/&gt;&lt;property id=&quot;20307&quot; value=&quot;281&quot;/&gt;&lt;/object&gt;&lt;object type=&quot;3&quot; unique_id=&quot;10019&quot;&gt;&lt;property id=&quot;20148&quot; value=&quot;5&quot;/&gt;&lt;property id=&quot;20300&quot; value=&quot;Slide 11 - &amp;quot;Ale…&amp;quot;&quot;/&gt;&lt;property id=&quot;20307&quot; value=&quot;289&quot;/&gt;&lt;/object&gt;&lt;object type=&quot;3&quot; unique_id=&quot;10020&quot;&gt;&lt;property id=&quot;20148&quot; value=&quot;5&quot;/&gt;&lt;property id=&quot;20300&quot; value=&quot;Slide 12 - &amp;quot;Bezúplatné zákonné licence&amp;quot;&quot;/&gt;&lt;property id=&quot;20307&quot; value=&quot;282&quot;/&gt;&lt;/object&gt;&lt;object type=&quot;3&quot; unique_id=&quot;10021&quot;&gt;&lt;property id=&quot;20148&quot; value=&quot;5&quot;/&gt;&lt;property id=&quot;20300&quot; value=&quot;Slide 13 - &amp;quot;Porušování autorského práva&amp;quot;&quot;/&gt;&lt;property id=&quot;20307&quot; value=&quot;283&quot;/&gt;&lt;/object&gt;&lt;object type=&quot;3&quot; unique_id=&quot;10022&quot;&gt;&lt;property id=&quot;20148&quot; value=&quot;5&quot;/&gt;&lt;property id=&quot;20300&quot; value=&quot;Slide 14 - &amp;quot;Internetové pirátství&amp;quot;&quot;/&gt;&lt;property id=&quot;20307&quot; value=&quot;284&quot;/&gt;&lt;/object&gt;&lt;object type=&quot;3&quot; unique_id=&quot;10023&quot;&gt;&lt;property id=&quot;20148&quot; value=&quot;5&quot;/&gt;&lt;property id=&quot;20300&quot; value=&quot;Slide 15 - &amp;quot;Upload a sdílení na internetu&amp;quot;&quot;/&gt;&lt;property id=&quot;20307&quot; value=&quot;285&quot;/&gt;&lt;/object&gt;&lt;object type=&quot;3&quot; unique_id=&quot;10024&quot;&gt;&lt;property id=&quot;20148&quot; value=&quot;5&quot;/&gt;&lt;property id=&quot;20300&quot; value=&quot;Slide 16 - &amp;quot;Download z internetu&amp;quot;&quot;/&gt;&lt;property id=&quot;20307&quot; value=&quot;286&quot;/&gt;&lt;/object&gt;&lt;object type=&quot;3&quot; unique_id=&quot;10025&quot;&gt;&lt;property id=&quot;20148&quot; value=&quot;5&quot;/&gt;&lt;property id=&quot;20300&quot; value=&quot;Slide 18 - &amp;quot;Protipirátská legislativní opatření - návrhy&amp;quot;&quot;/&gt;&lt;property id=&quot;20307&quot; value=&quot;288&quot;/&gt;&lt;/object&gt;&lt;object type=&quot;3&quot; unique_id=&quot;10026&quot;&gt;&lt;property id=&quot;20148&quot; value=&quot;5&quot;/&gt;&lt;property id=&quot;20300&quot; value=&quot;Slide 19 - &amp;quot;Ochrana osobních údajů&amp;quot;&quot;/&gt;&lt;property id=&quot;20307&quot; value=&quot;287&quot;/&gt;&lt;/object&gt;&lt;object type=&quot;3&quot; unique_id=&quot;10027&quot;&gt;&lt;property id=&quot;20148&quot; value=&quot;5&quot;/&gt;&lt;property id=&quot;20300&quot; value=&quot;Slide 23 - &amp;quot;Dotazy&amp;quot;&quot;/&gt;&lt;property id=&quot;20307&quot; value=&quot;276&quot;/&gt;&lt;/object&gt;&lt;object type=&quot;3&quot; unique_id=&quot;10045&quot;&gt;&lt;property id=&quot;20148&quot; value=&quot;5&quot;/&gt;&lt;property id=&quot;20300&quot; value=&quot;Slide 17 - &amp;quot;Počítačové programy - software&amp;quot;&quot;/&gt;&lt;property id=&quot;20307&quot; value=&quot;290&quot;/&gt;&lt;/object&gt;&lt;object type=&quot;3&quot; unique_id=&quot;10064&quot;&gt;&lt;property id=&quot;20148&quot; value=&quot;5&quot;/&gt;&lt;property id=&quot;20300&quot; value=&quot;Slide 2 - &amp;quot;Informační společnost&amp;quot;&quot;/&gt;&lt;property id=&quot;20307&quot; value=&quot;291&quot;/&gt;&lt;/object&gt;&lt;object type=&quot;3&quot; unique_id=&quot;10160&quot;&gt;&lt;property id=&quot;20148&quot; value=&quot;5&quot;/&gt;&lt;property id=&quot;20300&quot; value=&quot;Slide 3 - &amp;quot;Informace&amp;quot;&quot;/&gt;&lt;property id=&quot;20307&quot; value=&quot;292&quot;/&gt;&lt;/object&gt;&lt;object type=&quot;3&quot; unique_id=&quot;10161&quot;&gt;&lt;property id=&quot;20148&quot; value=&quot;5&quot;/&gt;&lt;property id=&quot;20300&quot; value=&quot;Slide 4 - &amp;quot;Ekonomika a informační společnost&amp;quot;&quot;/&gt;&lt;property id=&quot;20307&quot; value=&quot;293&quot;/&gt;&lt;/object&gt;&lt;object type=&quot;3&quot; unique_id=&quot;10225&quot;&gt;&lt;property id=&quot;20148&quot; value=&quot;5&quot;/&gt;&lt;property id=&quot;20300&quot; value=&quot;Slide 5 - &amp;quot;e-Government&amp;quot;&quot;/&gt;&lt;property id=&quot;20307&quot; value=&quot;294&quot;/&gt;&lt;/object&gt;&lt;object type=&quot;3&quot; unique_id=&quot;10512&quot;&gt;&lt;property id=&quot;20148&quot; value=&quot;5&quot;/&gt;&lt;property id=&quot;20300&quot; value=&quot;Slide 20 - &amp;quot;Sociální média a sítě&amp;quot;&quot;/&gt;&lt;property id=&quot;20307&quot; value=&quot;295&quot;/&gt;&lt;/object&gt;&lt;object type=&quot;3&quot; unique_id=&quot;10513&quot;&gt;&lt;property id=&quot;20148&quot; value=&quot;5&quot;/&gt;&lt;property id=&quot;20300&quot; value=&quot;Slide 21 - &amp;quot;Vyhledávání informací&amp;quot;&quot;/&gt;&lt;property id=&quot;20307&quot; value=&quot;296&quot;/&gt;&lt;/object&gt;&lt;object type=&quot;3&quot; unique_id=&quot;10778&quot;&gt;&lt;property id=&quot;20148&quot; value=&quot;5&quot;/&gt;&lt;property id=&quot;20300&quot; value=&quot;Slide 22 - &amp;quot;Data vs. služby&amp;quot;&quot;/&gt;&lt;property id=&quot;20307&quot; value=&quot;29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729</TotalTime>
  <Words>1451</Words>
  <Application>Microsoft Office PowerPoint</Application>
  <PresentationFormat>Předvádění na obrazovce (4:3)</PresentationFormat>
  <Paragraphs>151</Paragraphs>
  <Slides>23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Urbanistický</vt:lpstr>
      <vt:lpstr>Informační společnost</vt:lpstr>
      <vt:lpstr>Informační společnost</vt:lpstr>
      <vt:lpstr>Informace</vt:lpstr>
      <vt:lpstr>Ekonomika a informační společnost</vt:lpstr>
      <vt:lpstr>e-Government</vt:lpstr>
      <vt:lpstr>Duševní vlastnictví</vt:lpstr>
      <vt:lpstr>Autorské právo</vt:lpstr>
      <vt:lpstr>Autorské dílo</vt:lpstr>
      <vt:lpstr>Licenční smlouva</vt:lpstr>
      <vt:lpstr>Volné užití</vt:lpstr>
      <vt:lpstr>Ale…</vt:lpstr>
      <vt:lpstr>Bezúplatné zákonné licence</vt:lpstr>
      <vt:lpstr>Porušování autorského práva</vt:lpstr>
      <vt:lpstr>Internetové pirátství</vt:lpstr>
      <vt:lpstr>Upload a sdílení na internetu</vt:lpstr>
      <vt:lpstr>Download z internetu</vt:lpstr>
      <vt:lpstr>Počítačové programy - software</vt:lpstr>
      <vt:lpstr>Protipirátská legislativní opatření - návrhy</vt:lpstr>
      <vt:lpstr>Ochrana osobních údajů</vt:lpstr>
      <vt:lpstr>Sociální média a sítě</vt:lpstr>
      <vt:lpstr>Vyhledávání informací</vt:lpstr>
      <vt:lpstr>Data vs. služby</vt:lpstr>
      <vt:lpstr>Dotazy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bezpečnosti PC a na internetu</dc:title>
  <dc:creator>Dosedla</dc:creator>
  <cp:lastModifiedBy>student</cp:lastModifiedBy>
  <cp:revision>91</cp:revision>
  <dcterms:created xsi:type="dcterms:W3CDTF">2013-05-02T06:42:35Z</dcterms:created>
  <dcterms:modified xsi:type="dcterms:W3CDTF">2016-02-17T12:52:08Z</dcterms:modified>
</cp:coreProperties>
</file>