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1" r:id="rId1"/>
  </p:sldMasterIdLst>
  <p:notesMasterIdLst>
    <p:notesMasterId r:id="rId14"/>
  </p:notesMasterIdLst>
  <p:sldIdLst>
    <p:sldId id="256" r:id="rId2"/>
    <p:sldId id="258" r:id="rId3"/>
    <p:sldId id="260" r:id="rId4"/>
    <p:sldId id="261" r:id="rId5"/>
    <p:sldId id="271" r:id="rId6"/>
    <p:sldId id="272" r:id="rId7"/>
    <p:sldId id="262" r:id="rId8"/>
    <p:sldId id="263" r:id="rId9"/>
    <p:sldId id="264" r:id="rId10"/>
    <p:sldId id="265" r:id="rId11"/>
    <p:sldId id="270" r:id="rId12"/>
    <p:sldId id="268" r:id="rId13"/>
  </p:sldIdLst>
  <p:sldSz cx="9144000" cy="6858000" type="screen4x3"/>
  <p:notesSz cx="6858000" cy="9144000"/>
  <p:defaultTextStyle>
    <a:defPPr>
      <a:defRPr lang="cs-CZ"/>
    </a:defPPr>
    <a:lvl1pPr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>
        <p:scale>
          <a:sx n="91" d="100"/>
          <a:sy n="91" d="100"/>
        </p:scale>
        <p:origin x="-1158" y="3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7208FFE4-1B36-4E86-97C9-8FE7C9B6E20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200805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208FFE4-1B36-4E86-97C9-8FE7C9B6E206}" type="slidenum">
              <a:rPr lang="cs-CZ" smtClean="0"/>
              <a:pPr>
                <a:defRPr/>
              </a:pPr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52372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3A434A0D-5632-4E68-9CA5-7CAFED4C1871}" type="slidenum">
              <a:rPr lang="cs-CZ" altLang="cs-CZ" smtClean="0"/>
              <a:pPr/>
              <a:t>2</a:t>
            </a:fld>
            <a:endParaRPr lang="cs-CZ" altLang="cs-CZ" smtClean="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altLang="cs-CZ" dirty="0" smtClean="0">
                <a:cs typeface="Times New Roman" charset="0"/>
              </a:rPr>
              <a:t>Žák nepřichází do školy nevědomý, prázdný jako čistý list papíru, který učitelé teprve odshora dolů popíší pravdivým a objektivním vědění o světě. Každé dítě už světu kolem sebe nějak rozumí, má o něm své představy. Učební proces je pak vždy střetáváním jeho prvotních představ s novými informacemi.</a:t>
            </a:r>
            <a:br>
              <a:rPr lang="cs-CZ" altLang="cs-CZ" dirty="0" smtClean="0">
                <a:cs typeface="Times New Roman" charset="0"/>
              </a:rPr>
            </a:br>
            <a:r>
              <a:rPr lang="cs-CZ" altLang="cs-CZ" dirty="0" smtClean="0">
                <a:cs typeface="Times New Roman" charset="0"/>
              </a:rPr>
              <a:t/>
            </a:r>
            <a:br>
              <a:rPr lang="cs-CZ" altLang="cs-CZ" dirty="0" smtClean="0">
                <a:cs typeface="Times New Roman" charset="0"/>
              </a:rPr>
            </a:br>
            <a:endParaRPr lang="cs-CZ" altLang="cs-CZ" dirty="0" smtClean="0">
              <a:cs typeface="Times New Roman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0AF7466C-C2FF-4877-9EEF-DC8B33594F1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9D9735-0EFE-4B91-9989-CE29C6CCB6E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Obdélník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pPr>
              <a:defRPr/>
            </a:pPr>
            <a:fld id="{B332187E-9877-4800-AEDC-E5CF1BF44B3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C4686E85-86D7-4FEC-9BB5-A0C20B90014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Obdélník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3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4E6C0B66-74E0-4EE5-9991-E6B24154EEB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pPr>
              <a:defRPr/>
            </a:pPr>
            <a:endParaRPr lang="en-US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>
              <a:defRPr/>
            </a:pPr>
            <a:fld id="{43B4E74C-207E-45C6-BD70-5DD3EE3452C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2" name="Zástupný symbol pro zápatí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pPr>
              <a:defRPr/>
            </a:pPr>
            <a:endParaRPr lang="en-US"/>
          </a:p>
        </p:txBody>
      </p:sp>
      <p:sp>
        <p:nvSpPr>
          <p:cNvPr id="12" name="Zástupný symbol pro číslo snímku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>
              <a:defRPr/>
            </a:pPr>
            <a:fld id="{95E6AE3C-1887-491A-ABE4-DFB54DC7D37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pPr>
              <a:defRPr/>
            </a:pPr>
            <a:endParaRPr lang="en-US"/>
          </a:p>
        </p:txBody>
      </p:sp>
      <p:sp>
        <p:nvSpPr>
          <p:cNvPr id="16" name="Zástupný symbol pro text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193D7B80-DC91-4103-B06E-69F91EBA69B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6B0E88A5-F3C3-4073-8CB9-8DBE31441D6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637F5DF8-3145-4DBB-B5BA-3ED06362E03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1" name="Obdélník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pPr>
              <a:defRPr/>
            </a:pPr>
            <a:endParaRPr lang="en-US"/>
          </a:p>
        </p:txBody>
      </p:sp>
      <p:sp>
        <p:nvSpPr>
          <p:cNvPr id="13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pPr>
              <a:defRPr/>
            </a:pPr>
            <a:fld id="{1ADC5ABB-BBFC-4175-864F-5B2BCFC2BB4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pPr>
              <a:defRPr/>
            </a:pP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Obdélník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C5BBC459-BE97-4AD1-BD68-06E3C664C43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2" r:id="rId1"/>
    <p:sldLayoutId id="2147483843" r:id="rId2"/>
    <p:sldLayoutId id="2147483844" r:id="rId3"/>
    <p:sldLayoutId id="2147483845" r:id="rId4"/>
    <p:sldLayoutId id="2147483846" r:id="rId5"/>
    <p:sldLayoutId id="2147483847" r:id="rId6"/>
    <p:sldLayoutId id="2147483848" r:id="rId7"/>
    <p:sldLayoutId id="2147483849" r:id="rId8"/>
    <p:sldLayoutId id="2147483850" r:id="rId9"/>
    <p:sldLayoutId id="2147483851" r:id="rId10"/>
    <p:sldLayoutId id="2147483852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cs-CZ" smtClean="0">
                <a:cs typeface="Times New Roman" charset="0"/>
              </a:rPr>
              <a:t/>
            </a:r>
            <a:br>
              <a:rPr lang="cs-CZ" smtClean="0">
                <a:cs typeface="Times New Roman" charset="0"/>
              </a:rPr>
            </a:br>
            <a:r>
              <a:rPr lang="cs-CZ" b="1" smtClean="0">
                <a:cs typeface="Times New Roman" charset="0"/>
              </a:rPr>
              <a:t>Dětský svět</a:t>
            </a:r>
            <a:r>
              <a:rPr lang="cs-CZ" b="1" smtClean="0"/>
              <a:t/>
            </a:r>
            <a:br>
              <a:rPr lang="cs-CZ" b="1" smtClean="0"/>
            </a:br>
            <a:r>
              <a:rPr lang="cs-CZ" b="1" smtClean="0">
                <a:cs typeface="Times New Roman" charset="0"/>
              </a:rPr>
              <a:t>Dětské naivní teorie</a:t>
            </a:r>
            <a:r>
              <a:rPr lang="cs-CZ" smtClean="0">
                <a:cs typeface="Times New Roman" charset="0"/>
              </a:rPr>
              <a:t/>
            </a:r>
            <a:br>
              <a:rPr lang="cs-CZ" smtClean="0">
                <a:cs typeface="Times New Roman" charset="0"/>
              </a:rPr>
            </a:br>
            <a:endParaRPr lang="cs-CZ" smtClean="0">
              <a:cs typeface="Times New Roman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sz="2800" b="1" dirty="0" smtClean="0"/>
              <a:t>Epistemologická východiska vyučování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sz="3200" b="1" dirty="0" smtClean="0">
                <a:cs typeface="Times New Roman" charset="0"/>
              </a:rPr>
              <a:t>Konstruktivistický přístup ke školní výuce</a:t>
            </a:r>
            <a:endParaRPr lang="cs-CZ" sz="3200" i="1" dirty="0" smtClean="0">
              <a:cs typeface="Times New Roman" charset="0"/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eaLnBrk="1" hangingPunct="1">
              <a:buNone/>
              <a:defRPr/>
            </a:pPr>
            <a:r>
              <a:rPr lang="cs-CZ" sz="2800" dirty="0" smtClean="0">
                <a:cs typeface="Times New Roman" charset="0"/>
              </a:rPr>
              <a:t>Předpokládá:</a:t>
            </a:r>
          </a:p>
          <a:p>
            <a:pPr marL="0" indent="0" eaLnBrk="1" hangingPunct="1">
              <a:buNone/>
              <a:defRPr/>
            </a:pPr>
            <a:endParaRPr lang="cs-CZ" sz="1000" dirty="0" smtClean="0">
              <a:cs typeface="Times New Roman" charset="0"/>
            </a:endParaRPr>
          </a:p>
          <a:p>
            <a:pPr eaLnBrk="1" hangingPunct="1">
              <a:buFont typeface="Wingdings" panose="05000000000000000000" pitchFamily="2" charset="2"/>
              <a:buChar char="Ø"/>
              <a:defRPr/>
            </a:pPr>
            <a:r>
              <a:rPr lang="cs-CZ" sz="2800" dirty="0" smtClean="0">
                <a:cs typeface="Times New Roman" charset="0"/>
              </a:rPr>
              <a:t>opírat se o dětské prekoncepce (vycházet vždy z toho, co už dítě ví – případně pomoci mu objevit samostatně chybu – AHA!);</a:t>
            </a:r>
            <a:endParaRPr lang="cs-CZ" sz="2800" dirty="0" smtClean="0"/>
          </a:p>
          <a:p>
            <a:pPr eaLnBrk="1" hangingPunct="1">
              <a:buFont typeface="Wingdings" panose="05000000000000000000" pitchFamily="2" charset="2"/>
              <a:buChar char="Ø"/>
              <a:defRPr/>
            </a:pPr>
            <a:r>
              <a:rPr lang="cs-CZ" sz="2800" dirty="0" smtClean="0">
                <a:cs typeface="Times New Roman" charset="0"/>
              </a:rPr>
              <a:t>umět dětské prekoncepce (</a:t>
            </a:r>
            <a:r>
              <a:rPr lang="cs-CZ" sz="2800" dirty="0" err="1" smtClean="0">
                <a:cs typeface="Times New Roman" charset="0"/>
              </a:rPr>
              <a:t>miskoncepce</a:t>
            </a:r>
            <a:r>
              <a:rPr lang="cs-CZ" sz="2800" dirty="0" smtClean="0">
                <a:cs typeface="Times New Roman" charset="0"/>
              </a:rPr>
              <a:t>) diagnostikovat;</a:t>
            </a:r>
            <a:endParaRPr lang="cs-CZ" sz="2800" dirty="0" smtClean="0"/>
          </a:p>
          <a:p>
            <a:pPr eaLnBrk="1" hangingPunct="1">
              <a:buFont typeface="Wingdings" panose="05000000000000000000" pitchFamily="2" charset="2"/>
              <a:buChar char="Ø"/>
              <a:defRPr/>
            </a:pPr>
            <a:r>
              <a:rPr lang="cs-CZ" sz="2800" dirty="0" smtClean="0">
                <a:cs typeface="Times New Roman" charset="0"/>
              </a:rPr>
              <a:t>navodit ve skupině kooperativní vyučování a učení (“zdolávání” chybných koncepcí v sociální korekci).</a:t>
            </a:r>
          </a:p>
          <a:p>
            <a:pPr eaLnBrk="1" hangingPunct="1">
              <a:defRPr/>
            </a:pPr>
            <a:endParaRPr lang="cs-CZ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536575" indent="-536575">
              <a:buNone/>
            </a:pPr>
            <a:endParaRPr lang="cs-CZ" sz="1400" dirty="0" smtClean="0"/>
          </a:p>
          <a:p>
            <a:pPr marL="536575" indent="-536575">
              <a:buNone/>
            </a:pPr>
            <a:r>
              <a:rPr lang="cs-CZ" dirty="0" err="1" smtClean="0"/>
              <a:t>Fisher</a:t>
            </a:r>
            <a:r>
              <a:rPr lang="cs-CZ" dirty="0" smtClean="0"/>
              <a:t>, </a:t>
            </a:r>
            <a:r>
              <a:rPr lang="cs-CZ" dirty="0"/>
              <a:t>R. </a:t>
            </a:r>
            <a:r>
              <a:rPr lang="cs-CZ" dirty="0" smtClean="0"/>
              <a:t>(1997). </a:t>
            </a:r>
            <a:r>
              <a:rPr lang="cs-CZ" i="1" dirty="0" smtClean="0"/>
              <a:t>Učíme </a:t>
            </a:r>
            <a:r>
              <a:rPr lang="cs-CZ" i="1" dirty="0"/>
              <a:t>děti myslet a učit se.</a:t>
            </a:r>
            <a:r>
              <a:rPr lang="cs-CZ" dirty="0"/>
              <a:t> </a:t>
            </a:r>
            <a:r>
              <a:rPr lang="cs-CZ" dirty="0" smtClean="0"/>
              <a:t>Praha: Portál.</a:t>
            </a:r>
            <a:r>
              <a:rPr lang="cs-CZ" i="1" dirty="0" smtClean="0"/>
              <a:t> </a:t>
            </a:r>
          </a:p>
          <a:p>
            <a:pPr marL="536575" indent="-536575">
              <a:buNone/>
            </a:pPr>
            <a:r>
              <a:rPr lang="cs-CZ" dirty="0" smtClean="0"/>
              <a:t>Holt, </a:t>
            </a:r>
            <a:r>
              <a:rPr lang="cs-CZ" dirty="0"/>
              <a:t>J. </a:t>
            </a:r>
            <a:r>
              <a:rPr lang="cs-CZ" dirty="0" smtClean="0"/>
              <a:t>(1995). </a:t>
            </a:r>
            <a:r>
              <a:rPr lang="cs-CZ" i="1" dirty="0" smtClean="0"/>
              <a:t>Jak </a:t>
            </a:r>
            <a:r>
              <a:rPr lang="cs-CZ" i="1" dirty="0"/>
              <a:t>se děti učí.</a:t>
            </a:r>
            <a:r>
              <a:rPr lang="cs-CZ" dirty="0"/>
              <a:t> Praha: Agentura </a:t>
            </a:r>
            <a:r>
              <a:rPr lang="cs-CZ" dirty="0" smtClean="0"/>
              <a:t>STROM.</a:t>
            </a:r>
            <a:endParaRPr lang="cs-CZ" dirty="0"/>
          </a:p>
          <a:p>
            <a:pPr marL="536575" indent="-536575">
              <a:buNone/>
            </a:pPr>
            <a:r>
              <a:rPr lang="cs-CZ" dirty="0" err="1" smtClean="0"/>
              <a:t>Kolláriková</a:t>
            </a:r>
            <a:r>
              <a:rPr lang="cs-CZ" dirty="0" smtClean="0"/>
              <a:t>, </a:t>
            </a:r>
            <a:r>
              <a:rPr lang="cs-CZ" dirty="0"/>
              <a:t>Z</a:t>
            </a:r>
            <a:r>
              <a:rPr lang="cs-CZ" dirty="0" smtClean="0"/>
              <a:t>., &amp; </a:t>
            </a:r>
            <a:r>
              <a:rPr lang="cs-CZ" dirty="0" err="1" smtClean="0"/>
              <a:t>Pupala,B</a:t>
            </a:r>
            <a:r>
              <a:rPr lang="cs-CZ" dirty="0" smtClean="0"/>
              <a:t>. (2001). </a:t>
            </a:r>
            <a:r>
              <a:rPr lang="cs-CZ" i="1" dirty="0"/>
              <a:t>Předškolní a primární pedagogika.</a:t>
            </a:r>
            <a:r>
              <a:rPr lang="cs-CZ" dirty="0"/>
              <a:t> Praha: </a:t>
            </a:r>
            <a:r>
              <a:rPr lang="cs-CZ" dirty="0" smtClean="0"/>
              <a:t>Portál.  </a:t>
            </a:r>
            <a:endParaRPr lang="cs-CZ" dirty="0"/>
          </a:p>
          <a:p>
            <a:pPr marL="536575" indent="-536575">
              <a:buNone/>
            </a:pPr>
            <a:r>
              <a:rPr lang="cs-CZ" dirty="0" err="1" smtClean="0"/>
              <a:t>Piaget</a:t>
            </a:r>
            <a:r>
              <a:rPr lang="cs-CZ" dirty="0" smtClean="0"/>
              <a:t>, </a:t>
            </a:r>
            <a:r>
              <a:rPr lang="cs-CZ" dirty="0"/>
              <a:t>J. </a:t>
            </a:r>
            <a:r>
              <a:rPr lang="cs-CZ" dirty="0" smtClean="0"/>
              <a:t>(1970). </a:t>
            </a:r>
            <a:r>
              <a:rPr lang="cs-CZ" i="1" dirty="0" smtClean="0"/>
              <a:t>Psychologie </a:t>
            </a:r>
            <a:r>
              <a:rPr lang="cs-CZ" i="1" dirty="0"/>
              <a:t>inteligence</a:t>
            </a:r>
            <a:r>
              <a:rPr lang="cs-CZ" dirty="0"/>
              <a:t>. Praha: </a:t>
            </a:r>
            <a:r>
              <a:rPr lang="cs-CZ" dirty="0" smtClean="0"/>
              <a:t>SPN</a:t>
            </a:r>
            <a:r>
              <a:rPr lang="cs-CZ" i="1" dirty="0" smtClean="0"/>
              <a:t>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84828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cs-CZ" dirty="0" smtClean="0"/>
              <a:t>A TEĎ…</a:t>
            </a:r>
            <a:br>
              <a:rPr lang="cs-CZ" dirty="0" smtClean="0"/>
            </a:br>
            <a:r>
              <a:rPr lang="cs-CZ" dirty="0" smtClean="0"/>
              <a:t>…Co si s tím má počít učitel primární školy?</a:t>
            </a:r>
            <a:endParaRPr lang="cs-CZ" sz="3600" i="1" dirty="0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r" eaLnBrk="1" hangingPunct="1">
              <a:defRPr/>
            </a:pPr>
            <a:r>
              <a:rPr lang="cs-CZ" dirty="0" smtClean="0"/>
              <a:t>jaro 2016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sz="3200" b="1" dirty="0" smtClean="0">
                <a:cs typeface="Times New Roman" charset="0"/>
              </a:rPr>
              <a:t>VSTUPNÍ OTÁZKY:</a:t>
            </a:r>
            <a:endParaRPr lang="cs-CZ" sz="3200" dirty="0" smtClean="0">
              <a:cs typeface="Times New Roman" charset="0"/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cs-CZ" b="1" dirty="0" smtClean="0">
                <a:cs typeface="Times New Roman" charset="0"/>
              </a:rPr>
              <a:t>1.</a:t>
            </a:r>
            <a:r>
              <a:rPr lang="cs-CZ" b="1" dirty="0" smtClean="0">
                <a:latin typeface="Times New Roman" charset="0"/>
                <a:cs typeface="Times New Roman" charset="0"/>
              </a:rPr>
              <a:t>    </a:t>
            </a:r>
            <a:r>
              <a:rPr lang="cs-CZ" b="1" dirty="0" smtClean="0">
                <a:cs typeface="Times New Roman" charset="0"/>
              </a:rPr>
              <a:t>Jak dítě rozumí světu, ve kterém žije? Jaké     </a:t>
            </a: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cs-CZ" b="1" dirty="0" smtClean="0">
                <a:cs typeface="Times New Roman" charset="0"/>
              </a:rPr>
              <a:t>       jsou jeho představy o světě a proč?</a:t>
            </a: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endParaRPr lang="cs-CZ" dirty="0" smtClean="0">
              <a:cs typeface="Times New Roman" charset="0"/>
            </a:endParaRP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cs-CZ" b="1" dirty="0" smtClean="0">
                <a:cs typeface="Times New Roman" charset="0"/>
              </a:rPr>
              <a:t>2.</a:t>
            </a:r>
            <a:r>
              <a:rPr lang="cs-CZ" b="1" dirty="0" smtClean="0">
                <a:latin typeface="Times New Roman" charset="0"/>
                <a:cs typeface="Times New Roman" charset="0"/>
              </a:rPr>
              <a:t>    </a:t>
            </a:r>
            <a:r>
              <a:rPr lang="cs-CZ" b="1" dirty="0" smtClean="0">
                <a:cs typeface="Times New Roman" charset="0"/>
              </a:rPr>
              <a:t>Můžeme jako dospělí zprostředkovat dítěti </a:t>
            </a: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cs-CZ" b="1" dirty="0">
                <a:cs typeface="Times New Roman" charset="0"/>
              </a:rPr>
              <a:t> </a:t>
            </a:r>
            <a:r>
              <a:rPr lang="cs-CZ" b="1" dirty="0" smtClean="0">
                <a:cs typeface="Times New Roman" charset="0"/>
              </a:rPr>
              <a:t>      skutečné poznání?</a:t>
            </a: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endParaRPr lang="cs-CZ" dirty="0" smtClean="0">
              <a:cs typeface="Times New Roman" charset="0"/>
            </a:endParaRP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cs-CZ" b="1" dirty="0" smtClean="0">
                <a:cs typeface="Times New Roman" charset="0"/>
              </a:rPr>
              <a:t>3.</a:t>
            </a:r>
            <a:r>
              <a:rPr lang="cs-CZ" b="1" dirty="0" smtClean="0">
                <a:latin typeface="Times New Roman" charset="0"/>
                <a:cs typeface="Times New Roman" charset="0"/>
              </a:rPr>
              <a:t>    </a:t>
            </a:r>
            <a:r>
              <a:rPr lang="cs-CZ" b="1" dirty="0" smtClean="0">
                <a:cs typeface="Times New Roman" charset="0"/>
              </a:rPr>
              <a:t>Jaké to bude mít komplikace? S čím je nutno </a:t>
            </a: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cs-CZ" b="1" dirty="0">
                <a:cs typeface="Times New Roman" charset="0"/>
              </a:rPr>
              <a:t> </a:t>
            </a:r>
            <a:r>
              <a:rPr lang="cs-CZ" b="1" dirty="0" smtClean="0">
                <a:cs typeface="Times New Roman" charset="0"/>
              </a:rPr>
              <a:t>      počítat?</a:t>
            </a:r>
            <a:endParaRPr lang="cs-CZ" dirty="0" smtClean="0">
              <a:cs typeface="Times New Roman" charset="0"/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cs-CZ" dirty="0" smtClean="0">
              <a:cs typeface="Times New Roman" charset="0"/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sz="3200" b="1" dirty="0" smtClean="0">
                <a:cs typeface="Times New Roman" charset="0"/>
              </a:rPr>
              <a:t>Tradiční pojetí školy a vyučování </a:t>
            </a:r>
            <a:r>
              <a:rPr lang="cs-CZ" sz="3200" b="1" i="1" dirty="0" smtClean="0">
                <a:cs typeface="Times New Roman" charset="0"/>
              </a:rPr>
              <a:t>(</a:t>
            </a:r>
            <a:r>
              <a:rPr lang="cs-CZ" sz="3200" b="1" i="1" dirty="0" err="1" smtClean="0">
                <a:cs typeface="Times New Roman" charset="0"/>
              </a:rPr>
              <a:t>transmisivní</a:t>
            </a:r>
            <a:r>
              <a:rPr lang="cs-CZ" sz="3200" b="1" i="1" dirty="0" smtClean="0">
                <a:cs typeface="Times New Roman" charset="0"/>
              </a:rPr>
              <a:t>)</a:t>
            </a:r>
            <a:endParaRPr lang="cs-CZ" sz="3200" i="1" dirty="0" smtClean="0">
              <a:cs typeface="Times New Roman" charset="0"/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marL="0" indent="0" eaLnBrk="1" hangingPunct="1">
              <a:buNone/>
              <a:defRPr/>
            </a:pPr>
            <a:r>
              <a:rPr lang="cs-CZ" sz="3200" dirty="0" smtClean="0">
                <a:cs typeface="Times New Roman" charset="0"/>
              </a:rPr>
              <a:t>Východiska:</a:t>
            </a:r>
          </a:p>
          <a:p>
            <a:pPr marL="0" indent="0" eaLnBrk="1" hangingPunct="1">
              <a:buNone/>
              <a:defRPr/>
            </a:pPr>
            <a:endParaRPr lang="cs-CZ" sz="1400" dirty="0">
              <a:cs typeface="Times New Roman" charset="0"/>
            </a:endParaRPr>
          </a:p>
          <a:p>
            <a:pPr marL="0" indent="0" eaLnBrk="1" hangingPunct="1">
              <a:buNone/>
              <a:defRPr/>
            </a:pPr>
            <a:r>
              <a:rPr lang="cs-CZ" dirty="0" smtClean="0">
                <a:cs typeface="Times New Roman" charset="0"/>
              </a:rPr>
              <a:t>1.</a:t>
            </a:r>
            <a:r>
              <a:rPr lang="cs-CZ" dirty="0" smtClean="0">
                <a:latin typeface="Times New Roman" charset="0"/>
                <a:cs typeface="Times New Roman" charset="0"/>
              </a:rPr>
              <a:t>    </a:t>
            </a:r>
            <a:r>
              <a:rPr lang="cs-CZ" dirty="0" smtClean="0">
                <a:cs typeface="Times New Roman" charset="0"/>
              </a:rPr>
              <a:t>Dítě přichází do školy a nic neví.</a:t>
            </a:r>
            <a:endParaRPr lang="cs-CZ" i="1" dirty="0" smtClean="0">
              <a:cs typeface="Times New Roman" charset="0"/>
            </a:endParaRPr>
          </a:p>
          <a:p>
            <a:pPr marL="0" indent="0" eaLnBrk="1" hangingPunct="1">
              <a:buNone/>
              <a:defRPr/>
            </a:pPr>
            <a:r>
              <a:rPr lang="cs-CZ" dirty="0" smtClean="0">
                <a:cs typeface="Times New Roman" charset="0"/>
              </a:rPr>
              <a:t>2.</a:t>
            </a:r>
            <a:r>
              <a:rPr lang="cs-CZ" dirty="0" smtClean="0">
                <a:latin typeface="Times New Roman" charset="0"/>
                <a:cs typeface="Times New Roman" charset="0"/>
              </a:rPr>
              <a:t>    </a:t>
            </a:r>
            <a:r>
              <a:rPr lang="cs-CZ" dirty="0" smtClean="0">
                <a:cs typeface="Times New Roman" charset="0"/>
              </a:rPr>
              <a:t>Úkolem učitele je všechno je naučit.</a:t>
            </a:r>
            <a:endParaRPr lang="cs-CZ" i="1" dirty="0" smtClean="0">
              <a:cs typeface="Times New Roman" charset="0"/>
            </a:endParaRPr>
          </a:p>
          <a:p>
            <a:pPr marL="0" indent="0" eaLnBrk="1" hangingPunct="1">
              <a:buNone/>
              <a:defRPr/>
            </a:pPr>
            <a:r>
              <a:rPr lang="cs-CZ" dirty="0" smtClean="0">
                <a:cs typeface="Times New Roman" charset="0"/>
              </a:rPr>
              <a:t>3.</a:t>
            </a:r>
            <a:r>
              <a:rPr lang="cs-CZ" dirty="0" smtClean="0">
                <a:latin typeface="Times New Roman" charset="0"/>
                <a:cs typeface="Times New Roman" charset="0"/>
              </a:rPr>
              <a:t>    </a:t>
            </a:r>
            <a:r>
              <a:rPr lang="cs-CZ" dirty="0" smtClean="0">
                <a:cs typeface="Times New Roman" charset="0"/>
              </a:rPr>
              <a:t>Inteligence je chápána jako suma vědomostí, </a:t>
            </a:r>
          </a:p>
          <a:p>
            <a:pPr marL="0" indent="0" eaLnBrk="1" hangingPunct="1">
              <a:buNone/>
              <a:defRPr/>
            </a:pPr>
            <a:r>
              <a:rPr lang="cs-CZ" dirty="0">
                <a:cs typeface="Times New Roman" charset="0"/>
              </a:rPr>
              <a:t> </a:t>
            </a:r>
            <a:r>
              <a:rPr lang="cs-CZ" dirty="0" smtClean="0">
                <a:cs typeface="Times New Roman" charset="0"/>
              </a:rPr>
              <a:t>      které si dítě osvojí v průběhu školní docházky.</a:t>
            </a:r>
            <a:endParaRPr lang="cs-CZ" i="1" dirty="0" smtClean="0">
              <a:cs typeface="Times New Roman" charset="0"/>
            </a:endParaRPr>
          </a:p>
          <a:p>
            <a:pPr eaLnBrk="1" hangingPunct="1">
              <a:buFontTx/>
              <a:buNone/>
              <a:defRPr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cs-CZ" sz="3600" b="1" dirty="0" smtClean="0">
                <a:cs typeface="Times New Roman" charset="0"/>
              </a:rPr>
              <a:t>Konstruktivistické pojetí školy a vyučování</a:t>
            </a:r>
            <a:br>
              <a:rPr lang="cs-CZ" sz="3600" b="1" dirty="0" smtClean="0">
                <a:cs typeface="Times New Roman" charset="0"/>
              </a:rPr>
            </a:br>
            <a:r>
              <a:rPr lang="cs-CZ" sz="3600" b="1" dirty="0" smtClean="0">
                <a:cs typeface="Times New Roman" charset="0"/>
              </a:rPr>
              <a:t>                                                     </a:t>
            </a:r>
            <a:r>
              <a:rPr lang="cs-CZ" sz="3600" b="1" i="1" dirty="0" smtClean="0">
                <a:cs typeface="Times New Roman" charset="0"/>
              </a:rPr>
              <a:t>(humanistické)</a:t>
            </a:r>
            <a:endParaRPr lang="cs-CZ" sz="3600" i="1" dirty="0" smtClean="0">
              <a:cs typeface="Times New Roman" charset="0"/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eaLnBrk="1" hangingPunct="1">
              <a:buNone/>
              <a:defRPr/>
            </a:pPr>
            <a:r>
              <a:rPr lang="cs-CZ" sz="3200" dirty="0" smtClean="0">
                <a:cs typeface="Times New Roman" charset="0"/>
              </a:rPr>
              <a:t>Východiska:</a:t>
            </a:r>
          </a:p>
          <a:p>
            <a:pPr marL="0" indent="0" eaLnBrk="1" hangingPunct="1">
              <a:buNone/>
              <a:defRPr/>
            </a:pPr>
            <a:endParaRPr lang="cs-CZ" sz="1000" dirty="0">
              <a:cs typeface="Times New Roman" charset="0"/>
            </a:endParaRPr>
          </a:p>
          <a:p>
            <a:pPr marL="0" indent="0" eaLnBrk="1" hangingPunct="1">
              <a:buNone/>
              <a:defRPr/>
            </a:pPr>
            <a:r>
              <a:rPr lang="cs-CZ" sz="2800" dirty="0" smtClean="0">
                <a:cs typeface="Times New Roman" charset="0"/>
              </a:rPr>
              <a:t>1.</a:t>
            </a:r>
            <a:r>
              <a:rPr lang="cs-CZ" sz="2800" dirty="0" smtClean="0">
                <a:latin typeface="Times New Roman" charset="0"/>
                <a:cs typeface="Times New Roman" charset="0"/>
              </a:rPr>
              <a:t>   </a:t>
            </a:r>
            <a:r>
              <a:rPr lang="cs-CZ" sz="2800" dirty="0" smtClean="0">
                <a:cs typeface="Times New Roman" charset="0"/>
              </a:rPr>
              <a:t>Dítě přichází do školy a o světě ví spoustu věcí. </a:t>
            </a:r>
            <a:endParaRPr lang="cs-CZ" sz="2800" i="1" dirty="0" smtClean="0">
              <a:cs typeface="Times New Roman" charset="0"/>
            </a:endParaRPr>
          </a:p>
          <a:p>
            <a:pPr marL="536575" indent="-536575" eaLnBrk="1" hangingPunct="1">
              <a:buNone/>
              <a:defRPr/>
            </a:pPr>
            <a:r>
              <a:rPr lang="cs-CZ" sz="2800" dirty="0" smtClean="0">
                <a:cs typeface="Times New Roman" charset="0"/>
              </a:rPr>
              <a:t>2.</a:t>
            </a:r>
            <a:r>
              <a:rPr lang="cs-CZ" sz="2800" dirty="0" smtClean="0">
                <a:latin typeface="Times New Roman" charset="0"/>
                <a:cs typeface="Times New Roman" charset="0"/>
              </a:rPr>
              <a:t>   </a:t>
            </a:r>
            <a:r>
              <a:rPr lang="cs-CZ" sz="2800" dirty="0" smtClean="0">
                <a:cs typeface="Times New Roman" charset="0"/>
              </a:rPr>
              <a:t>Úkolem učitele je vytvořit při učení takové podmínky, aby si dítě svoje poznatky pod jeho vedením utřídilo a (re)konstruovalo ve spolupráci s ostatními dětmi do reálného obrazu světa.</a:t>
            </a:r>
            <a:endParaRPr lang="cs-CZ" sz="2800" i="1" dirty="0" smtClean="0">
              <a:cs typeface="Times New Roman" charset="0"/>
            </a:endParaRPr>
          </a:p>
          <a:p>
            <a:pPr marL="536575" indent="-536575" eaLnBrk="1" hangingPunct="1">
              <a:buNone/>
              <a:defRPr/>
            </a:pPr>
            <a:r>
              <a:rPr lang="cs-CZ" sz="2800" dirty="0" smtClean="0">
                <a:cs typeface="Times New Roman" charset="0"/>
              </a:rPr>
              <a:t>3.</a:t>
            </a:r>
            <a:r>
              <a:rPr lang="cs-CZ" sz="2800" dirty="0" smtClean="0">
                <a:latin typeface="Times New Roman" charset="0"/>
                <a:cs typeface="Times New Roman" charset="0"/>
              </a:rPr>
              <a:t>   </a:t>
            </a:r>
            <a:r>
              <a:rPr lang="cs-CZ" sz="2800" dirty="0" smtClean="0">
                <a:cs typeface="Times New Roman" charset="0"/>
              </a:rPr>
              <a:t>Inteligence se rozvíjí v aktivní myšlenkové činnosti při učení.</a:t>
            </a:r>
            <a:endParaRPr lang="cs-CZ" sz="2800" i="1" dirty="0" smtClean="0">
              <a:cs typeface="Times New Roman" charset="0"/>
            </a:endParaRPr>
          </a:p>
          <a:p>
            <a:pPr eaLnBrk="1" hangingPunct="1">
              <a:defRPr/>
            </a:pPr>
            <a:endParaRPr lang="cs-CZ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/>
              <a:t>DĚTSKÝ SVĚT = svět „tady a teď“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  <a:defRPr/>
            </a:pPr>
            <a:r>
              <a:rPr lang="cs-CZ" dirty="0"/>
              <a:t>Podmínkou  jeho  poznávání  dítětem mladšího školního věku je proto „být při tom“.</a:t>
            </a:r>
          </a:p>
          <a:p>
            <a:pPr>
              <a:buNone/>
              <a:defRPr/>
            </a:pPr>
            <a:endParaRPr lang="cs-CZ" sz="2000" dirty="0"/>
          </a:p>
          <a:p>
            <a:pPr marL="1619250" indent="0">
              <a:buNone/>
              <a:defRPr/>
            </a:pPr>
            <a:endParaRPr lang="cs-CZ" dirty="0"/>
          </a:p>
          <a:p>
            <a:pPr marL="2333625" indent="0">
              <a:buNone/>
              <a:defRPr/>
            </a:pPr>
            <a:r>
              <a:rPr lang="cs-CZ" dirty="0"/>
              <a:t>Efektivní učení je proto vždy:</a:t>
            </a:r>
          </a:p>
          <a:p>
            <a:pPr marL="2333625" indent="0">
              <a:defRPr/>
            </a:pPr>
            <a:r>
              <a:rPr lang="cs-CZ" dirty="0"/>
              <a:t> konkrétní</a:t>
            </a:r>
          </a:p>
          <a:p>
            <a:pPr marL="2333625" indent="0">
              <a:defRPr/>
            </a:pPr>
            <a:r>
              <a:rPr lang="cs-CZ" dirty="0"/>
              <a:t> situační</a:t>
            </a:r>
          </a:p>
          <a:p>
            <a:pPr marL="2333625" indent="0">
              <a:defRPr/>
            </a:pPr>
            <a:r>
              <a:rPr lang="cs-CZ" dirty="0"/>
              <a:t> vázáno na osobní zkušenost</a:t>
            </a:r>
          </a:p>
          <a:p>
            <a:endParaRPr lang="cs-CZ" dirty="0"/>
          </a:p>
        </p:txBody>
      </p:sp>
      <p:sp>
        <p:nvSpPr>
          <p:cNvPr id="4" name="Šipka dolů 3"/>
          <p:cNvSpPr/>
          <p:nvPr/>
        </p:nvSpPr>
        <p:spPr>
          <a:xfrm>
            <a:off x="6372200" y="2276872"/>
            <a:ext cx="1512168" cy="122413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19524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/>
              <a:t>Základní paradigma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  <a:defRPr/>
            </a:pPr>
            <a:endParaRPr lang="cs-CZ" sz="1000" dirty="0" smtClean="0">
              <a:cs typeface="Times New Roman" charset="0"/>
            </a:endParaRPr>
          </a:p>
          <a:p>
            <a:pPr>
              <a:buNone/>
              <a:defRPr/>
            </a:pPr>
            <a:r>
              <a:rPr lang="cs-CZ" dirty="0" smtClean="0">
                <a:cs typeface="Times New Roman" charset="0"/>
              </a:rPr>
              <a:t>Žák </a:t>
            </a:r>
            <a:r>
              <a:rPr lang="cs-CZ" dirty="0">
                <a:cs typeface="Times New Roman" charset="0"/>
              </a:rPr>
              <a:t>nepřichází do školy nevědomý, prázdný jako čistý list papíru, který učitelé teprve odshora dolů popíší pravdivým a objektivním vědění</a:t>
            </a:r>
            <a:r>
              <a:rPr lang="cs-CZ" dirty="0"/>
              <a:t>m</a:t>
            </a:r>
            <a:r>
              <a:rPr lang="cs-CZ" dirty="0">
                <a:cs typeface="Times New Roman" charset="0"/>
              </a:rPr>
              <a:t> o světě. Každé dítě už světu kolem sebe nějak rozumí, má o něm své představy. </a:t>
            </a:r>
            <a:endParaRPr lang="cs-CZ" dirty="0"/>
          </a:p>
          <a:p>
            <a:pPr>
              <a:buNone/>
              <a:defRPr/>
            </a:pPr>
            <a:endParaRPr lang="cs-CZ" sz="1000" dirty="0">
              <a:cs typeface="Times New Roman" charset="0"/>
            </a:endParaRPr>
          </a:p>
          <a:p>
            <a:pPr>
              <a:buNone/>
              <a:defRPr/>
            </a:pPr>
            <a:r>
              <a:rPr lang="cs-CZ" dirty="0">
                <a:cs typeface="Times New Roman" charset="0"/>
              </a:rPr>
              <a:t>Učební proces je pak vždy střetáváním jeho prvotních představ s novými informacemi.</a:t>
            </a:r>
            <a:r>
              <a:rPr lang="cs-CZ" dirty="0"/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886582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cs-CZ" sz="3200" b="1" dirty="0" smtClean="0">
                <a:cs typeface="Times New Roman" charset="0"/>
              </a:rPr>
              <a:t>Dětské poznávání světa začíná od prvních   </a:t>
            </a:r>
            <a:br>
              <a:rPr lang="cs-CZ" sz="3200" b="1" dirty="0" smtClean="0">
                <a:cs typeface="Times New Roman" charset="0"/>
              </a:rPr>
            </a:br>
            <a:r>
              <a:rPr lang="cs-CZ" sz="3200" b="1" dirty="0">
                <a:cs typeface="Times New Roman" charset="0"/>
              </a:rPr>
              <a:t> </a:t>
            </a:r>
            <a:r>
              <a:rPr lang="cs-CZ" sz="3200" b="1" dirty="0" smtClean="0">
                <a:cs typeface="Times New Roman" charset="0"/>
              </a:rPr>
              <a:t>                                              okamžiků jeho života</a:t>
            </a:r>
            <a:endParaRPr lang="cs-CZ" sz="2800" i="1" dirty="0" smtClean="0">
              <a:cs typeface="Times New Roman" charset="0"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905000"/>
            <a:ext cx="8229600" cy="4595813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cs-CZ" sz="3200" i="1" dirty="0" smtClean="0">
                <a:cs typeface="Times New Roman" charset="0"/>
              </a:rPr>
              <a:t>Zdroje:</a:t>
            </a:r>
          </a:p>
          <a:p>
            <a:pPr eaLnBrk="1" hangingPunct="1">
              <a:buFontTx/>
              <a:buNone/>
              <a:defRPr/>
            </a:pPr>
            <a:endParaRPr lang="cs-CZ" sz="800" i="1" dirty="0" smtClean="0">
              <a:cs typeface="Times New Roman" charset="0"/>
            </a:endParaRPr>
          </a:p>
          <a:p>
            <a:pPr eaLnBrk="1" hangingPunct="1">
              <a:buFont typeface="Wingdings" pitchFamily="2" charset="2"/>
              <a:buChar char="Ø"/>
              <a:defRPr/>
            </a:pPr>
            <a:r>
              <a:rPr lang="cs-CZ" dirty="0" smtClean="0">
                <a:cs typeface="Times New Roman" charset="0"/>
              </a:rPr>
              <a:t>subjektivní zkušenost, </a:t>
            </a:r>
            <a:endParaRPr lang="cs-CZ" dirty="0" smtClean="0"/>
          </a:p>
          <a:p>
            <a:pPr eaLnBrk="1" hangingPunct="1">
              <a:buFont typeface="Wingdings" pitchFamily="2" charset="2"/>
              <a:buChar char="Ø"/>
              <a:defRPr/>
            </a:pPr>
            <a:r>
              <a:rPr lang="cs-CZ" dirty="0" smtClean="0">
                <a:cs typeface="Times New Roman" charset="0"/>
              </a:rPr>
              <a:t>přebrané interpretace (od dospělých – “takhle to je” – prostřednictvím řeči, jazyka),</a:t>
            </a:r>
            <a:endParaRPr lang="cs-CZ" dirty="0" smtClean="0"/>
          </a:p>
          <a:p>
            <a:pPr eaLnBrk="1" hangingPunct="1">
              <a:buFont typeface="Wingdings" pitchFamily="2" charset="2"/>
              <a:buChar char="Ø"/>
              <a:defRPr/>
            </a:pPr>
            <a:r>
              <a:rPr lang="cs-CZ" dirty="0" err="1" smtClean="0">
                <a:cs typeface="Times New Roman" charset="0"/>
              </a:rPr>
              <a:t>sociokulturně</a:t>
            </a:r>
            <a:r>
              <a:rPr lang="cs-CZ" dirty="0" smtClean="0">
                <a:cs typeface="Times New Roman" charset="0"/>
              </a:rPr>
              <a:t> zprostředkovaná zkušenost (kulturní reprezentace),</a:t>
            </a:r>
            <a:endParaRPr lang="cs-CZ" dirty="0" smtClean="0"/>
          </a:p>
          <a:p>
            <a:pPr eaLnBrk="1" hangingPunct="1">
              <a:buFont typeface="Wingdings" pitchFamily="2" charset="2"/>
              <a:buChar char="Ø"/>
              <a:defRPr/>
            </a:pPr>
            <a:r>
              <a:rPr lang="cs-CZ" dirty="0" smtClean="0">
                <a:cs typeface="Times New Roman" charset="0"/>
              </a:rPr>
              <a:t>vědecké poznání (škola).</a:t>
            </a:r>
          </a:p>
          <a:p>
            <a:pPr eaLnBrk="1" hangingPunct="1">
              <a:defRPr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sz="2800" b="1" dirty="0">
                <a:cs typeface="Times New Roman" charset="0"/>
              </a:rPr>
              <a:t>D</a:t>
            </a:r>
            <a:r>
              <a:rPr lang="cs-CZ" sz="2800" b="1" dirty="0" smtClean="0">
                <a:cs typeface="Times New Roman" charset="0"/>
              </a:rPr>
              <a:t>ětské poznání </a:t>
            </a:r>
            <a:r>
              <a:rPr lang="cs-CZ" sz="2800" b="1" dirty="0">
                <a:cs typeface="Times New Roman" charset="0"/>
              </a:rPr>
              <a:t>se formuje </a:t>
            </a:r>
            <a:r>
              <a:rPr lang="cs-CZ" sz="2800" b="1" dirty="0" smtClean="0">
                <a:cs typeface="Times New Roman" charset="0"/>
              </a:rPr>
              <a:t>jako tzv. prekoncepce, </a:t>
            </a:r>
            <a:br>
              <a:rPr lang="cs-CZ" sz="2800" b="1" dirty="0" smtClean="0">
                <a:cs typeface="Times New Roman" charset="0"/>
              </a:rPr>
            </a:br>
            <a:r>
              <a:rPr lang="cs-CZ" sz="2800" b="1" dirty="0">
                <a:cs typeface="Times New Roman" charset="0"/>
              </a:rPr>
              <a:t> </a:t>
            </a:r>
            <a:r>
              <a:rPr lang="cs-CZ" sz="2800" b="1" dirty="0" smtClean="0">
                <a:cs typeface="Times New Roman" charset="0"/>
              </a:rPr>
              <a:t>                                            příp. dětské naivní teorie </a:t>
            </a:r>
            <a:endParaRPr lang="cs-CZ" sz="2800" i="1" dirty="0" smtClean="0">
              <a:cs typeface="Times New Roman" charset="0"/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556792"/>
            <a:ext cx="8229600" cy="4463008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cs-CZ" sz="3200" dirty="0" smtClean="0">
                <a:cs typeface="Times New Roman" charset="0"/>
              </a:rPr>
              <a:t>Terminologie</a:t>
            </a:r>
            <a:r>
              <a:rPr lang="cs-CZ" sz="3200" dirty="0" smtClean="0"/>
              <a:t>: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cs-CZ" sz="1000" i="1" dirty="0" smtClean="0"/>
          </a:p>
          <a:p>
            <a:pPr>
              <a:lnSpc>
                <a:spcPct val="90000"/>
              </a:lnSpc>
              <a:defRPr/>
            </a:pPr>
            <a:r>
              <a:rPr lang="cs-CZ" sz="2800" u="sng" dirty="0">
                <a:cs typeface="Times New Roman" charset="0"/>
              </a:rPr>
              <a:t>P</a:t>
            </a:r>
            <a:r>
              <a:rPr lang="cs-CZ" sz="2800" u="sng" dirty="0" smtClean="0">
                <a:cs typeface="Times New Roman" charset="0"/>
              </a:rPr>
              <a:t>rekoncepce</a:t>
            </a:r>
            <a:r>
              <a:rPr lang="cs-CZ" sz="2800" dirty="0" smtClean="0">
                <a:cs typeface="Times New Roman" charset="0"/>
              </a:rPr>
              <a:t> </a:t>
            </a:r>
            <a:r>
              <a:rPr lang="cs-CZ" sz="2800" dirty="0">
                <a:cs typeface="Times New Roman" charset="0"/>
              </a:rPr>
              <a:t>= </a:t>
            </a:r>
            <a:r>
              <a:rPr lang="cs-CZ" sz="2800" dirty="0" smtClean="0">
                <a:cs typeface="Times New Roman" charset="0"/>
              </a:rPr>
              <a:t>osobní </a:t>
            </a:r>
            <a:r>
              <a:rPr lang="cs-CZ" sz="2800" dirty="0">
                <a:cs typeface="Times New Roman" charset="0"/>
              </a:rPr>
              <a:t>pojetí, individuální a specifická představa o urč</a:t>
            </a:r>
            <a:r>
              <a:rPr lang="cs-CZ" sz="2800" dirty="0"/>
              <a:t>itých</a:t>
            </a:r>
            <a:r>
              <a:rPr lang="cs-CZ" sz="2800" dirty="0">
                <a:cs typeface="Times New Roman" charset="0"/>
              </a:rPr>
              <a:t> věcech a jevech</a:t>
            </a:r>
            <a:r>
              <a:rPr lang="cs-CZ" sz="2800" dirty="0"/>
              <a:t> – předtím, než děti projdou  specifickou přípravou, </a:t>
            </a:r>
            <a:r>
              <a:rPr lang="cs-CZ" sz="2800" dirty="0" smtClean="0"/>
              <a:t>výukou.</a:t>
            </a:r>
            <a:endParaRPr lang="cs-CZ" sz="2800" i="1" dirty="0"/>
          </a:p>
          <a:p>
            <a:pPr eaLnBrk="1" hangingPunct="1">
              <a:lnSpc>
                <a:spcPct val="90000"/>
              </a:lnSpc>
              <a:defRPr/>
            </a:pPr>
            <a:r>
              <a:rPr lang="cs-CZ" sz="2800" u="sng" dirty="0">
                <a:cs typeface="Times New Roman" charset="0"/>
              </a:rPr>
              <a:t>D</a:t>
            </a:r>
            <a:r>
              <a:rPr lang="cs-CZ" sz="2800" u="sng" dirty="0" smtClean="0">
                <a:cs typeface="Times New Roman" charset="0"/>
              </a:rPr>
              <a:t>ětské naivní teorie</a:t>
            </a:r>
            <a:r>
              <a:rPr lang="cs-CZ" sz="2800" dirty="0" smtClean="0">
                <a:cs typeface="Times New Roman" charset="0"/>
              </a:rPr>
              <a:t> = složitější konstrukty</a:t>
            </a:r>
            <a:r>
              <a:rPr lang="cs-CZ" sz="2800" dirty="0" smtClean="0"/>
              <a:t>, kterými si děti vysvětlují skutečnost</a:t>
            </a:r>
            <a:r>
              <a:rPr lang="cs-CZ" sz="2800" dirty="0" smtClean="0">
                <a:cs typeface="Times New Roman" charset="0"/>
              </a:rPr>
              <a:t> (obsahují odpovědi na otázky co – proč – jak - s jakým výsledkem – k čemu to slouží).</a:t>
            </a:r>
            <a:endParaRPr lang="cs-CZ" sz="28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cs-CZ" sz="2800" u="sng" dirty="0" err="1" smtClean="0">
                <a:cs typeface="Times New Roman" charset="0"/>
              </a:rPr>
              <a:t>Miskoncepce</a:t>
            </a:r>
            <a:r>
              <a:rPr lang="cs-CZ" sz="2800" dirty="0">
                <a:cs typeface="Times New Roman" charset="0"/>
              </a:rPr>
              <a:t> </a:t>
            </a:r>
            <a:r>
              <a:rPr lang="cs-CZ" sz="2800" dirty="0" smtClean="0">
                <a:cs typeface="Times New Roman" charset="0"/>
              </a:rPr>
              <a:t>= chybné pojetí.</a:t>
            </a:r>
            <a:endParaRPr lang="cs-CZ" sz="2800" i="1" dirty="0" smtClean="0">
              <a:cs typeface="Times New Roman" charset="0"/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cs-CZ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0648"/>
            <a:ext cx="8229600" cy="936104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sz="3200" b="1" dirty="0" smtClean="0">
                <a:cs typeface="Times New Roman" charset="0"/>
              </a:rPr>
              <a:t>Dětské prekoncepce</a:t>
            </a:r>
            <a:endParaRPr lang="cs-CZ" sz="3200" i="1" dirty="0" smtClean="0">
              <a:cs typeface="Times New Roman" charset="0"/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916832"/>
            <a:ext cx="8229600" cy="4102968"/>
          </a:xfrm>
        </p:spPr>
        <p:txBody>
          <a:bodyPr>
            <a:normAutofit fontScale="92500" lnSpcReduction="10000"/>
          </a:bodyPr>
          <a:lstStyle/>
          <a:p>
            <a:pPr>
              <a:buNone/>
              <a:defRPr/>
            </a:pPr>
            <a:r>
              <a:rPr lang="cs-CZ" sz="3000" dirty="0" smtClean="0">
                <a:cs typeface="Times New Roman" charset="0"/>
              </a:rPr>
              <a:t>…představují </a:t>
            </a:r>
            <a:r>
              <a:rPr lang="cs-CZ" sz="3000" dirty="0">
                <a:cs typeface="Times New Roman" charset="0"/>
              </a:rPr>
              <a:t>úhel pohledu </a:t>
            </a:r>
            <a:r>
              <a:rPr lang="cs-CZ" sz="3000" dirty="0" smtClean="0">
                <a:cs typeface="Times New Roman" charset="0"/>
              </a:rPr>
              <a:t>dětí </a:t>
            </a:r>
            <a:r>
              <a:rPr lang="cs-CZ" sz="3000" dirty="0">
                <a:cs typeface="Times New Roman" charset="0"/>
              </a:rPr>
              <a:t>na svět, přes který tento svět “čtou” a vysvětlují si jej pro </a:t>
            </a:r>
            <a:r>
              <a:rPr lang="cs-CZ" sz="3000" dirty="0" smtClean="0">
                <a:cs typeface="Times New Roman" charset="0"/>
              </a:rPr>
              <a:t>sebe. </a:t>
            </a:r>
          </a:p>
          <a:p>
            <a:pPr>
              <a:buNone/>
              <a:defRPr/>
            </a:pPr>
            <a:r>
              <a:rPr lang="cs-CZ" sz="2800" dirty="0" smtClean="0">
                <a:cs typeface="Times New Roman" charset="0"/>
              </a:rPr>
              <a:t>                                                                        </a:t>
            </a:r>
            <a:r>
              <a:rPr lang="cs-CZ" sz="2000" dirty="0" smtClean="0">
                <a:cs typeface="Times New Roman" charset="0"/>
              </a:rPr>
              <a:t>(</a:t>
            </a:r>
            <a:r>
              <a:rPr lang="cs-CZ" sz="2000" dirty="0" err="1" smtClean="0">
                <a:cs typeface="Times New Roman" charset="0"/>
              </a:rPr>
              <a:t>Pupala</a:t>
            </a:r>
            <a:r>
              <a:rPr lang="cs-CZ" sz="2000" dirty="0" smtClean="0">
                <a:cs typeface="Times New Roman" charset="0"/>
              </a:rPr>
              <a:t>, 2001)</a:t>
            </a:r>
            <a:endParaRPr lang="cs-CZ" sz="2000" i="1" dirty="0" smtClean="0">
              <a:cs typeface="Times New Roman" charset="0"/>
            </a:endParaRPr>
          </a:p>
          <a:p>
            <a:pPr eaLnBrk="1" hangingPunct="1">
              <a:buFontTx/>
              <a:buNone/>
              <a:defRPr/>
            </a:pPr>
            <a:endParaRPr lang="cs-CZ" sz="1100" i="1" dirty="0">
              <a:cs typeface="Times New Roman" charset="0"/>
            </a:endParaRPr>
          </a:p>
          <a:p>
            <a:pPr eaLnBrk="1" hangingPunct="1">
              <a:buFontTx/>
              <a:buNone/>
              <a:defRPr/>
            </a:pPr>
            <a:r>
              <a:rPr lang="cs-CZ" sz="3000" i="1" dirty="0" smtClean="0">
                <a:cs typeface="Times New Roman" charset="0"/>
              </a:rPr>
              <a:t>Dětské znalosti o světě mají podobu velmi stabilních kognitivních struktur, které se poměrně obtížně mění; </a:t>
            </a:r>
            <a:endParaRPr lang="cs-CZ" sz="3000" i="1" dirty="0" smtClean="0"/>
          </a:p>
          <a:p>
            <a:pPr eaLnBrk="1" hangingPunct="1">
              <a:buFontTx/>
              <a:buNone/>
              <a:defRPr/>
            </a:pPr>
            <a:r>
              <a:rPr lang="cs-CZ" sz="3000" i="1" dirty="0" smtClean="0">
                <a:cs typeface="Times New Roman" charset="0"/>
              </a:rPr>
              <a:t>pokud  je chceme dítěti pomoci nahradit dokonalejším schématem, musíme navodit tzv. kognitivní zlom – AHA!!! zážitek.</a:t>
            </a:r>
          </a:p>
          <a:p>
            <a:pPr>
              <a:buNone/>
              <a:defRPr/>
            </a:pPr>
            <a:r>
              <a:rPr lang="cs-CZ" sz="2200" i="1" dirty="0" smtClean="0">
                <a:cs typeface="Times New Roman" charset="0"/>
              </a:rPr>
              <a:t>                                                                                             (</a:t>
            </a:r>
            <a:r>
              <a:rPr lang="cs-CZ" sz="2200" i="1" dirty="0" err="1" smtClean="0">
                <a:cs typeface="Times New Roman" charset="0"/>
              </a:rPr>
              <a:t>Piaget</a:t>
            </a:r>
            <a:r>
              <a:rPr lang="cs-CZ" sz="2200" i="1" dirty="0" smtClean="0">
                <a:cs typeface="Times New Roman" charset="0"/>
              </a:rPr>
              <a:t>, 1970)</a:t>
            </a:r>
          </a:p>
          <a:p>
            <a:pPr eaLnBrk="1" hangingPunct="1">
              <a:defRPr/>
            </a:pPr>
            <a:endParaRPr lang="cs-CZ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án">
  <a:themeElements>
    <a:clrScheme name="Mediá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á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á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261</TotalTime>
  <Words>444</Words>
  <Application>Microsoft Office PowerPoint</Application>
  <PresentationFormat>Předvádění na obrazovce (4:3)</PresentationFormat>
  <Paragraphs>74</Paragraphs>
  <Slides>12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Medián</vt:lpstr>
      <vt:lpstr> Dětský svět Dětské naivní teorie </vt:lpstr>
      <vt:lpstr>VSTUPNÍ OTÁZKY:</vt:lpstr>
      <vt:lpstr>Tradiční pojetí školy a vyučování (transmisivní)</vt:lpstr>
      <vt:lpstr>Konstruktivistické pojetí školy a vyučování                                                      (humanistické)</vt:lpstr>
      <vt:lpstr>DĚTSKÝ SVĚT = svět „tady a teď“</vt:lpstr>
      <vt:lpstr>Základní paradigma</vt:lpstr>
      <vt:lpstr>Dětské poznávání světa začíná od prvních                                                   okamžiků jeho života</vt:lpstr>
      <vt:lpstr>Dětské poznání se formuje jako tzv. prekoncepce,                                               příp. dětské naivní teorie </vt:lpstr>
      <vt:lpstr>Dětské prekoncepce</vt:lpstr>
      <vt:lpstr>Konstruktivistický přístup ke školní výuce</vt:lpstr>
      <vt:lpstr>Literatura</vt:lpstr>
      <vt:lpstr>A TEĎ… …Co si s tím má počít učitel primární školy?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Dětský svět.  Dětské naivní teorie</dc:title>
  <dc:creator>Hana</dc:creator>
  <cp:lastModifiedBy>Havel</cp:lastModifiedBy>
  <cp:revision>56</cp:revision>
  <dcterms:created xsi:type="dcterms:W3CDTF">2006-02-26T23:34:08Z</dcterms:created>
  <dcterms:modified xsi:type="dcterms:W3CDTF">2016-02-25T14:15:14Z</dcterms:modified>
</cp:coreProperties>
</file>