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71" r:id="rId6"/>
    <p:sldId id="272" r:id="rId7"/>
    <p:sldId id="262" r:id="rId8"/>
    <p:sldId id="263" r:id="rId9"/>
    <p:sldId id="264" r:id="rId10"/>
    <p:sldId id="265" r:id="rId11"/>
    <p:sldId id="270" r:id="rId12"/>
    <p:sldId id="268" r:id="rId13"/>
  </p:sldIdLst>
  <p:sldSz cx="9144000" cy="6858000" type="screen4x3"/>
  <p:notesSz cx="6858000" cy="9144000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91" d="100"/>
          <a:sy n="91" d="100"/>
        </p:scale>
        <p:origin x="-1158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08FFE4-1B36-4E86-97C9-8FE7C9B6E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008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8FFE4-1B36-4E86-97C9-8FE7C9B6E20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23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434A0D-5632-4E68-9CA5-7CAFED4C1871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>
                <a:cs typeface="Times New Roman" charset="0"/>
              </a:rPr>
              <a:t>Žák nepřichází do školy nevědomý, prázdný jako čistý list papíru, který učitelé teprve odshora dolů popíší pravdivým a objektivním vědění o světě. Každé dítě už světu kolem sebe nějak rozumí, má o něm své představy. Učební proces je pak vždy střetáváním jeho prvotních představ s novými informacemi.</a:t>
            </a:r>
            <a:br>
              <a:rPr lang="cs-CZ" altLang="cs-CZ" dirty="0" smtClean="0">
                <a:cs typeface="Times New Roman" charset="0"/>
              </a:rPr>
            </a:br>
            <a:r>
              <a:rPr lang="cs-CZ" altLang="cs-CZ" dirty="0" smtClean="0">
                <a:cs typeface="Times New Roman" charset="0"/>
              </a:rPr>
              <a:t/>
            </a:r>
            <a:br>
              <a:rPr lang="cs-CZ" altLang="cs-CZ" dirty="0" smtClean="0">
                <a:cs typeface="Times New Roman" charset="0"/>
              </a:rPr>
            </a:br>
            <a:endParaRPr lang="cs-CZ" altLang="cs-CZ" dirty="0" smtClean="0"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F7466C-C2FF-4877-9EEF-DC8B33594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D9735-0EFE-4B91-9989-CE29C6CCB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332187E-9877-4800-AEDC-E5CF1BF44B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686E85-86D7-4FEC-9BB5-A0C20B9001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6C0B66-74E0-4EE5-9991-E6B24154E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3B4E74C-207E-45C6-BD70-5DD3EE3452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5E6AE3C-1887-491A-ABE4-DFB54DC7D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D7B80-DC91-4103-B06E-69F91EBA6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0E88A5-F3C3-4073-8CB9-8DBE31441D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7F5DF8-3145-4DBB-B5BA-3ED06362E0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ADC5ABB-BBFC-4175-864F-5B2BCFC2BB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BBC459-BE97-4AD1-BD68-06E3C664C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mtClean="0">
                <a:cs typeface="Times New Roman" charset="0"/>
              </a:rPr>
              <a:t/>
            </a:r>
            <a:br>
              <a:rPr lang="cs-CZ" smtClean="0">
                <a:cs typeface="Times New Roman" charset="0"/>
              </a:rPr>
            </a:br>
            <a:r>
              <a:rPr lang="cs-CZ" b="1" smtClean="0">
                <a:cs typeface="Times New Roman" charset="0"/>
              </a:rPr>
              <a:t>Dětský svět</a:t>
            </a:r>
            <a:r>
              <a:rPr lang="cs-CZ" b="1" smtClean="0"/>
              <a:t/>
            </a:r>
            <a:br>
              <a:rPr lang="cs-CZ" b="1" smtClean="0"/>
            </a:br>
            <a:r>
              <a:rPr lang="cs-CZ" b="1" smtClean="0">
                <a:cs typeface="Times New Roman" charset="0"/>
              </a:rPr>
              <a:t>Dětské naivní teorie</a:t>
            </a:r>
            <a:r>
              <a:rPr lang="cs-CZ" smtClean="0">
                <a:cs typeface="Times New Roman" charset="0"/>
              </a:rPr>
              <a:t/>
            </a:r>
            <a:br>
              <a:rPr lang="cs-CZ" smtClean="0">
                <a:cs typeface="Times New Roman" charset="0"/>
              </a:rPr>
            </a:br>
            <a:endParaRPr lang="cs-CZ" smtClean="0">
              <a:cs typeface="Times New Roman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Epistemologická východiska vyučování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Konstruktivistický přístup ke školní výuce</a:t>
            </a:r>
            <a:endParaRPr lang="cs-CZ" sz="3200" i="1" dirty="0" smtClean="0">
              <a:cs typeface="Times New Roman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Předpokládá:</a:t>
            </a:r>
          </a:p>
          <a:p>
            <a:pPr marL="0" indent="0" eaLnBrk="1" hangingPunct="1">
              <a:buNone/>
              <a:defRPr/>
            </a:pPr>
            <a:endParaRPr lang="cs-CZ" sz="1000" dirty="0" smtClean="0">
              <a:cs typeface="Times New Roman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cs typeface="Times New Roman" charset="0"/>
              </a:rPr>
              <a:t>opírat se o dětské prekoncepce (vycházet vždy z toho, co už dítě ví – případně pomoci mu objevit samostatně chybu – AHA!);</a:t>
            </a:r>
            <a:endParaRPr lang="cs-CZ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cs typeface="Times New Roman" charset="0"/>
              </a:rPr>
              <a:t>umět dětské prekoncepce (</a:t>
            </a:r>
            <a:r>
              <a:rPr lang="cs-CZ" sz="2800" dirty="0" err="1" smtClean="0">
                <a:cs typeface="Times New Roman" charset="0"/>
              </a:rPr>
              <a:t>miskoncepce</a:t>
            </a:r>
            <a:r>
              <a:rPr lang="cs-CZ" sz="2800" dirty="0" smtClean="0">
                <a:cs typeface="Times New Roman" charset="0"/>
              </a:rPr>
              <a:t>) diagnostikovat;</a:t>
            </a:r>
            <a:endParaRPr lang="cs-CZ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cs typeface="Times New Roman" charset="0"/>
              </a:rPr>
              <a:t>navodit ve skupině kooperativní vyučování a učení (“zdolávání” chybných koncepcí v sociální korekci).</a:t>
            </a: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6575" indent="-536575">
              <a:buNone/>
            </a:pPr>
            <a:endParaRPr lang="cs-CZ" sz="1400" dirty="0" smtClean="0"/>
          </a:p>
          <a:p>
            <a:pPr marL="536575" indent="-536575">
              <a:buNone/>
            </a:pPr>
            <a:r>
              <a:rPr lang="cs-CZ" dirty="0" err="1" smtClean="0"/>
              <a:t>Fisher</a:t>
            </a:r>
            <a:r>
              <a:rPr lang="cs-CZ" dirty="0" smtClean="0"/>
              <a:t>, </a:t>
            </a:r>
            <a:r>
              <a:rPr lang="cs-CZ" dirty="0"/>
              <a:t>R. </a:t>
            </a:r>
            <a:r>
              <a:rPr lang="cs-CZ" dirty="0" smtClean="0"/>
              <a:t>(1997). </a:t>
            </a:r>
            <a:r>
              <a:rPr lang="cs-CZ" i="1" dirty="0" smtClean="0"/>
              <a:t>Učíme </a:t>
            </a:r>
            <a:r>
              <a:rPr lang="cs-CZ" i="1" dirty="0"/>
              <a:t>děti myslet a učit se.</a:t>
            </a:r>
            <a:r>
              <a:rPr lang="cs-CZ" dirty="0"/>
              <a:t> </a:t>
            </a:r>
            <a:r>
              <a:rPr lang="cs-CZ" dirty="0" smtClean="0"/>
              <a:t>Praha: Portál.</a:t>
            </a:r>
            <a:r>
              <a:rPr lang="cs-CZ" i="1" dirty="0" smtClean="0"/>
              <a:t> </a:t>
            </a:r>
          </a:p>
          <a:p>
            <a:pPr marL="536575" indent="-536575">
              <a:buNone/>
            </a:pPr>
            <a:r>
              <a:rPr lang="cs-CZ" dirty="0" smtClean="0"/>
              <a:t>Holt, </a:t>
            </a:r>
            <a:r>
              <a:rPr lang="cs-CZ" dirty="0"/>
              <a:t>J. </a:t>
            </a:r>
            <a:r>
              <a:rPr lang="cs-CZ" dirty="0" smtClean="0"/>
              <a:t>(1995). </a:t>
            </a:r>
            <a:r>
              <a:rPr lang="cs-CZ" i="1" dirty="0" smtClean="0"/>
              <a:t>Jak </a:t>
            </a:r>
            <a:r>
              <a:rPr lang="cs-CZ" i="1" dirty="0"/>
              <a:t>se děti učí.</a:t>
            </a:r>
            <a:r>
              <a:rPr lang="cs-CZ" dirty="0"/>
              <a:t> Praha: Agentura </a:t>
            </a:r>
            <a:r>
              <a:rPr lang="cs-CZ" dirty="0" smtClean="0"/>
              <a:t>STROM.</a:t>
            </a:r>
            <a:endParaRPr lang="cs-CZ" dirty="0"/>
          </a:p>
          <a:p>
            <a:pPr marL="536575" indent="-536575">
              <a:buNone/>
            </a:pPr>
            <a:r>
              <a:rPr lang="cs-CZ" dirty="0" err="1" smtClean="0"/>
              <a:t>Kolláriková</a:t>
            </a:r>
            <a:r>
              <a:rPr lang="cs-CZ" dirty="0" smtClean="0"/>
              <a:t>, </a:t>
            </a:r>
            <a:r>
              <a:rPr lang="cs-CZ" dirty="0"/>
              <a:t>Z</a:t>
            </a:r>
            <a:r>
              <a:rPr lang="cs-CZ" dirty="0" smtClean="0"/>
              <a:t>., &amp; </a:t>
            </a:r>
            <a:r>
              <a:rPr lang="cs-CZ" dirty="0" err="1" smtClean="0"/>
              <a:t>Pupala,B</a:t>
            </a:r>
            <a:r>
              <a:rPr lang="cs-CZ" dirty="0" smtClean="0"/>
              <a:t>. (2001). </a:t>
            </a:r>
            <a:r>
              <a:rPr lang="cs-CZ" i="1" dirty="0"/>
              <a:t>Předškolní a primární pedagogika.</a:t>
            </a:r>
            <a:r>
              <a:rPr lang="cs-CZ" dirty="0"/>
              <a:t> Praha: </a:t>
            </a:r>
            <a:r>
              <a:rPr lang="cs-CZ" dirty="0" smtClean="0"/>
              <a:t>Portál.  </a:t>
            </a:r>
            <a:endParaRPr lang="cs-CZ" dirty="0"/>
          </a:p>
          <a:p>
            <a:pPr marL="536575" indent="-536575">
              <a:buNone/>
            </a:pPr>
            <a:r>
              <a:rPr lang="cs-CZ" dirty="0" err="1" smtClean="0"/>
              <a:t>Piaget</a:t>
            </a:r>
            <a:r>
              <a:rPr lang="cs-CZ" dirty="0" smtClean="0"/>
              <a:t>, </a:t>
            </a:r>
            <a:r>
              <a:rPr lang="cs-CZ" dirty="0"/>
              <a:t>J. </a:t>
            </a:r>
            <a:r>
              <a:rPr lang="cs-CZ" dirty="0" smtClean="0"/>
              <a:t>(1970). </a:t>
            </a:r>
            <a:r>
              <a:rPr lang="cs-CZ" i="1" dirty="0" smtClean="0"/>
              <a:t>Psychologie </a:t>
            </a:r>
            <a:r>
              <a:rPr lang="cs-CZ" i="1" dirty="0"/>
              <a:t>inteligence</a:t>
            </a:r>
            <a:r>
              <a:rPr lang="cs-CZ" dirty="0"/>
              <a:t>. Praha: </a:t>
            </a:r>
            <a:r>
              <a:rPr lang="cs-CZ" dirty="0" smtClean="0"/>
              <a:t>SPN</a:t>
            </a:r>
            <a:r>
              <a:rPr lang="cs-CZ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8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dirty="0" smtClean="0"/>
              <a:t>A TEĎ…</a:t>
            </a:r>
            <a:br>
              <a:rPr lang="cs-CZ" dirty="0" smtClean="0"/>
            </a:br>
            <a:r>
              <a:rPr lang="cs-CZ" dirty="0" smtClean="0"/>
              <a:t>…Co si s tím má počít učitel primární školy?</a:t>
            </a:r>
            <a:endParaRPr lang="cs-CZ" sz="3600" i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cs-CZ" dirty="0" smtClean="0"/>
              <a:t>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VSTUPNÍ OTÁZKY:</a:t>
            </a:r>
            <a:endParaRPr lang="cs-CZ" sz="3200" dirty="0" smtClean="0">
              <a:cs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1.</a:t>
            </a:r>
            <a:r>
              <a:rPr lang="cs-CZ" b="1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b="1" dirty="0" smtClean="0">
                <a:cs typeface="Times New Roman" charset="0"/>
              </a:rPr>
              <a:t>Jak dítě rozumí světu, ve kterém žije? Jaké    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       jsou jeho představy o světě a proč?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dirty="0" smtClean="0"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2.</a:t>
            </a:r>
            <a:r>
              <a:rPr lang="cs-CZ" b="1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b="1" dirty="0" smtClean="0">
                <a:cs typeface="Times New Roman" charset="0"/>
              </a:rPr>
              <a:t>Můžeme jako dospělí zprostředkovat dítěti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>
                <a:cs typeface="Times New Roman" charset="0"/>
              </a:rPr>
              <a:t> </a:t>
            </a:r>
            <a:r>
              <a:rPr lang="cs-CZ" b="1" dirty="0" smtClean="0">
                <a:cs typeface="Times New Roman" charset="0"/>
              </a:rPr>
              <a:t>      skutečné poznání?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dirty="0" smtClean="0"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3.</a:t>
            </a:r>
            <a:r>
              <a:rPr lang="cs-CZ" b="1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b="1" dirty="0" smtClean="0">
                <a:cs typeface="Times New Roman" charset="0"/>
              </a:rPr>
              <a:t>Jaké to bude mít komplikace? S čím je nutno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>
                <a:cs typeface="Times New Roman" charset="0"/>
              </a:rPr>
              <a:t> </a:t>
            </a:r>
            <a:r>
              <a:rPr lang="cs-CZ" b="1" dirty="0" smtClean="0">
                <a:cs typeface="Times New Roman" charset="0"/>
              </a:rPr>
              <a:t>      počítat?</a:t>
            </a:r>
            <a:endParaRPr lang="cs-CZ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Tradiční pojetí školy a vyučování </a:t>
            </a:r>
            <a:r>
              <a:rPr lang="cs-CZ" sz="3200" b="1" i="1" dirty="0" smtClean="0">
                <a:cs typeface="Times New Roman" charset="0"/>
              </a:rPr>
              <a:t>(</a:t>
            </a:r>
            <a:r>
              <a:rPr lang="cs-CZ" sz="3200" b="1" i="1" dirty="0" err="1" smtClean="0">
                <a:cs typeface="Times New Roman" charset="0"/>
              </a:rPr>
              <a:t>transmisivní</a:t>
            </a:r>
            <a:r>
              <a:rPr lang="cs-CZ" sz="3200" b="1" i="1" dirty="0" smtClean="0">
                <a:cs typeface="Times New Roman" charset="0"/>
              </a:rPr>
              <a:t>)</a:t>
            </a:r>
            <a:endParaRPr lang="cs-CZ" sz="3200" i="1" dirty="0" smtClean="0">
              <a:cs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3200" dirty="0" smtClean="0">
                <a:cs typeface="Times New Roman" charset="0"/>
              </a:rPr>
              <a:t>Východiska:</a:t>
            </a:r>
          </a:p>
          <a:p>
            <a:pPr marL="0" indent="0" eaLnBrk="1" hangingPunct="1">
              <a:buNone/>
              <a:defRPr/>
            </a:pPr>
            <a:endParaRPr lang="cs-CZ" sz="1400" dirty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cs typeface="Times New Roman" charset="0"/>
              </a:rPr>
              <a:t>1.</a:t>
            </a:r>
            <a:r>
              <a:rPr lang="cs-CZ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dirty="0" smtClean="0">
                <a:cs typeface="Times New Roman" charset="0"/>
              </a:rPr>
              <a:t>Dítě přichází do školy a nic neví.</a:t>
            </a:r>
            <a:endParaRPr lang="cs-CZ" i="1" dirty="0" smtClean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cs typeface="Times New Roman" charset="0"/>
              </a:rPr>
              <a:t>2.</a:t>
            </a:r>
            <a:r>
              <a:rPr lang="cs-CZ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dirty="0" smtClean="0">
                <a:cs typeface="Times New Roman" charset="0"/>
              </a:rPr>
              <a:t>Úkolem učitele je všechno je naučit.</a:t>
            </a:r>
            <a:endParaRPr lang="cs-CZ" i="1" dirty="0" smtClean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cs typeface="Times New Roman" charset="0"/>
              </a:rPr>
              <a:t>3.</a:t>
            </a:r>
            <a:r>
              <a:rPr lang="cs-CZ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dirty="0" smtClean="0">
                <a:cs typeface="Times New Roman" charset="0"/>
              </a:rPr>
              <a:t>Inteligence je chápána jako suma vědomostí, </a:t>
            </a:r>
          </a:p>
          <a:p>
            <a:pPr marL="0" indent="0" eaLnBrk="1" hangingPunct="1">
              <a:buNone/>
              <a:defRPr/>
            </a:pPr>
            <a:r>
              <a:rPr lang="cs-CZ" dirty="0">
                <a:cs typeface="Times New Roman" charset="0"/>
              </a:rPr>
              <a:t> </a:t>
            </a:r>
            <a:r>
              <a:rPr lang="cs-CZ" dirty="0" smtClean="0">
                <a:cs typeface="Times New Roman" charset="0"/>
              </a:rPr>
              <a:t>      které si dítě osvojí v průběhu školní docházky.</a:t>
            </a:r>
            <a:endParaRPr lang="cs-CZ" i="1" dirty="0" smtClean="0"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cs typeface="Times New Roman" charset="0"/>
              </a:rPr>
              <a:t>Konstruktivistické pojetí školy a vyučování</a:t>
            </a:r>
            <a:br>
              <a:rPr lang="cs-CZ" sz="3600" b="1" dirty="0" smtClean="0">
                <a:cs typeface="Times New Roman" charset="0"/>
              </a:rPr>
            </a:br>
            <a:r>
              <a:rPr lang="cs-CZ" sz="3600" b="1" dirty="0" smtClean="0">
                <a:cs typeface="Times New Roman" charset="0"/>
              </a:rPr>
              <a:t>                                                     </a:t>
            </a:r>
            <a:r>
              <a:rPr lang="cs-CZ" sz="3600" b="1" i="1" dirty="0" smtClean="0">
                <a:cs typeface="Times New Roman" charset="0"/>
              </a:rPr>
              <a:t>(humanistické)</a:t>
            </a:r>
            <a:endParaRPr lang="cs-CZ" sz="3600" i="1" dirty="0" smtClean="0">
              <a:cs typeface="Times New Roman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sz="3200" dirty="0" smtClean="0">
                <a:cs typeface="Times New Roman" charset="0"/>
              </a:rPr>
              <a:t>Východiska:</a:t>
            </a:r>
          </a:p>
          <a:p>
            <a:pPr marL="0" indent="0" eaLnBrk="1" hangingPunct="1">
              <a:buNone/>
              <a:defRPr/>
            </a:pPr>
            <a:endParaRPr lang="cs-CZ" sz="1000" dirty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1.</a:t>
            </a:r>
            <a:r>
              <a:rPr lang="cs-CZ" sz="2800" dirty="0" smtClean="0">
                <a:latin typeface="Times New Roman" charset="0"/>
                <a:cs typeface="Times New Roman" charset="0"/>
              </a:rPr>
              <a:t>   </a:t>
            </a:r>
            <a:r>
              <a:rPr lang="cs-CZ" sz="2800" dirty="0" smtClean="0">
                <a:cs typeface="Times New Roman" charset="0"/>
              </a:rPr>
              <a:t>Dítě přichází do školy a o světě ví spoustu věcí. </a:t>
            </a:r>
            <a:endParaRPr lang="cs-CZ" sz="2800" i="1" dirty="0" smtClean="0">
              <a:cs typeface="Times New Roman" charset="0"/>
            </a:endParaRPr>
          </a:p>
          <a:p>
            <a:pPr marL="536575" indent="-536575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2.</a:t>
            </a:r>
            <a:r>
              <a:rPr lang="cs-CZ" sz="2800" dirty="0" smtClean="0">
                <a:latin typeface="Times New Roman" charset="0"/>
                <a:cs typeface="Times New Roman" charset="0"/>
              </a:rPr>
              <a:t>   </a:t>
            </a:r>
            <a:r>
              <a:rPr lang="cs-CZ" sz="2800" dirty="0" smtClean="0">
                <a:cs typeface="Times New Roman" charset="0"/>
              </a:rPr>
              <a:t>Úkolem učitele je vytvořit při učení takové podmínky, aby si dítě svoje poznatky pod jeho vedením utřídilo a (re)konstruovalo ve spolupráci s ostatními dětmi do reálného obrazu světa.</a:t>
            </a:r>
            <a:endParaRPr lang="cs-CZ" sz="2800" i="1" dirty="0" smtClean="0">
              <a:cs typeface="Times New Roman" charset="0"/>
            </a:endParaRPr>
          </a:p>
          <a:p>
            <a:pPr marL="536575" indent="-536575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3.</a:t>
            </a:r>
            <a:r>
              <a:rPr lang="cs-CZ" sz="2800" dirty="0" smtClean="0">
                <a:latin typeface="Times New Roman" charset="0"/>
                <a:cs typeface="Times New Roman" charset="0"/>
              </a:rPr>
              <a:t>   </a:t>
            </a:r>
            <a:r>
              <a:rPr lang="cs-CZ" sz="2800" dirty="0" smtClean="0">
                <a:cs typeface="Times New Roman" charset="0"/>
              </a:rPr>
              <a:t>Inteligence se rozvíjí v aktivní myšlenkové činnosti při učení.</a:t>
            </a:r>
            <a:endParaRPr lang="cs-CZ" sz="2800" i="1" dirty="0" smtClean="0">
              <a:cs typeface="Times New Roman" charset="0"/>
            </a:endParaRP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DĚTSKÝ SVĚT = svět „tady a teď“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/>
              <a:t>Podmínkou  jeho  poznávání  dítětem mladšího školního věku je proto „být při tom“.</a:t>
            </a:r>
          </a:p>
          <a:p>
            <a:pPr>
              <a:buNone/>
              <a:defRPr/>
            </a:pPr>
            <a:endParaRPr lang="cs-CZ" sz="2000" dirty="0"/>
          </a:p>
          <a:p>
            <a:pPr marL="1619250" indent="0">
              <a:buNone/>
              <a:defRPr/>
            </a:pPr>
            <a:endParaRPr lang="cs-CZ" dirty="0"/>
          </a:p>
          <a:p>
            <a:pPr marL="2333625" indent="0">
              <a:buNone/>
              <a:defRPr/>
            </a:pPr>
            <a:r>
              <a:rPr lang="cs-CZ" dirty="0"/>
              <a:t>Efektivní učení je proto vždy:</a:t>
            </a:r>
          </a:p>
          <a:p>
            <a:pPr marL="2333625" indent="0">
              <a:defRPr/>
            </a:pPr>
            <a:r>
              <a:rPr lang="cs-CZ" dirty="0"/>
              <a:t> konkrétní</a:t>
            </a:r>
          </a:p>
          <a:p>
            <a:pPr marL="2333625" indent="0">
              <a:defRPr/>
            </a:pPr>
            <a:r>
              <a:rPr lang="cs-CZ" dirty="0"/>
              <a:t> situační</a:t>
            </a:r>
          </a:p>
          <a:p>
            <a:pPr marL="2333625" indent="0">
              <a:defRPr/>
            </a:pPr>
            <a:r>
              <a:rPr lang="cs-CZ" dirty="0"/>
              <a:t> vázáno na osobní zkušenost</a:t>
            </a:r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6372200" y="2276872"/>
            <a:ext cx="151216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95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paradigma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endParaRPr lang="cs-CZ" sz="1000" dirty="0" smtClean="0">
              <a:cs typeface="Times New Roman" charset="0"/>
            </a:endParaRPr>
          </a:p>
          <a:p>
            <a:pPr>
              <a:buNone/>
              <a:defRPr/>
            </a:pPr>
            <a:r>
              <a:rPr lang="cs-CZ" dirty="0" smtClean="0">
                <a:cs typeface="Times New Roman" charset="0"/>
              </a:rPr>
              <a:t>Žák </a:t>
            </a:r>
            <a:r>
              <a:rPr lang="cs-CZ" dirty="0">
                <a:cs typeface="Times New Roman" charset="0"/>
              </a:rPr>
              <a:t>nepřichází do školy nevědomý, prázdný jako čistý list papíru, který učitelé teprve odshora dolů popíší pravdivým a objektivním vědění</a:t>
            </a:r>
            <a:r>
              <a:rPr lang="cs-CZ" dirty="0"/>
              <a:t>m</a:t>
            </a:r>
            <a:r>
              <a:rPr lang="cs-CZ" dirty="0">
                <a:cs typeface="Times New Roman" charset="0"/>
              </a:rPr>
              <a:t> o světě. Každé dítě už světu kolem sebe nějak rozumí, má o něm své představy. </a:t>
            </a:r>
            <a:endParaRPr lang="cs-CZ" dirty="0"/>
          </a:p>
          <a:p>
            <a:pPr>
              <a:buNone/>
              <a:defRPr/>
            </a:pPr>
            <a:endParaRPr lang="cs-CZ" sz="1000" dirty="0">
              <a:cs typeface="Times New Roman" charset="0"/>
            </a:endParaRPr>
          </a:p>
          <a:p>
            <a:pPr>
              <a:buNone/>
              <a:defRPr/>
            </a:pPr>
            <a:r>
              <a:rPr lang="cs-CZ" dirty="0">
                <a:cs typeface="Times New Roman" charset="0"/>
              </a:rPr>
              <a:t>Učební proces je pak vždy střetáváním jeho prvotních představ s novými informacemi.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65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Dětské poznávání světa začíná od prvních   </a:t>
            </a:r>
            <a:br>
              <a:rPr lang="cs-CZ" sz="3200" b="1" dirty="0" smtClean="0">
                <a:cs typeface="Times New Roman" charset="0"/>
              </a:rPr>
            </a:br>
            <a:r>
              <a:rPr lang="cs-CZ" sz="3200" b="1" dirty="0">
                <a:cs typeface="Times New Roman" charset="0"/>
              </a:rPr>
              <a:t> </a:t>
            </a:r>
            <a:r>
              <a:rPr lang="cs-CZ" sz="3200" b="1" dirty="0" smtClean="0">
                <a:cs typeface="Times New Roman" charset="0"/>
              </a:rPr>
              <a:t>                                              okamžiků jeho života</a:t>
            </a:r>
            <a:endParaRPr lang="cs-CZ" sz="2800" i="1" dirty="0" smtClean="0">
              <a:cs typeface="Times New Roman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595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3200" i="1" dirty="0" smtClean="0">
                <a:cs typeface="Times New Roman" charset="0"/>
              </a:rPr>
              <a:t>Zdroje:</a:t>
            </a:r>
          </a:p>
          <a:p>
            <a:pPr eaLnBrk="1" hangingPunct="1">
              <a:buFontTx/>
              <a:buNone/>
              <a:defRPr/>
            </a:pPr>
            <a:endParaRPr lang="cs-CZ" sz="800" i="1" dirty="0" smtClean="0">
              <a:cs typeface="Times New Roman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cs typeface="Times New Roman" charset="0"/>
              </a:rPr>
              <a:t>subjektivní zkušenost, </a:t>
            </a:r>
            <a:endParaRPr lang="cs-CZ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cs typeface="Times New Roman" charset="0"/>
              </a:rPr>
              <a:t>přebrané interpretace (od dospělých – “takhle to je” – prostřednictvím řeči, jazyka),</a:t>
            </a:r>
            <a:endParaRPr lang="cs-CZ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err="1" smtClean="0">
                <a:cs typeface="Times New Roman" charset="0"/>
              </a:rPr>
              <a:t>sociokulturně</a:t>
            </a:r>
            <a:r>
              <a:rPr lang="cs-CZ" dirty="0" smtClean="0">
                <a:cs typeface="Times New Roman" charset="0"/>
              </a:rPr>
              <a:t> zprostředkovaná zkušenost (kulturní reprezentace),</a:t>
            </a:r>
            <a:endParaRPr lang="cs-CZ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cs typeface="Times New Roman" charset="0"/>
              </a:rPr>
              <a:t>vědecké poznání (škola).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cs typeface="Times New Roman" charset="0"/>
              </a:rPr>
              <a:t>D</a:t>
            </a:r>
            <a:r>
              <a:rPr lang="cs-CZ" sz="2800" b="1" dirty="0" smtClean="0">
                <a:cs typeface="Times New Roman" charset="0"/>
              </a:rPr>
              <a:t>ětské poznání </a:t>
            </a:r>
            <a:r>
              <a:rPr lang="cs-CZ" sz="2800" b="1" dirty="0">
                <a:cs typeface="Times New Roman" charset="0"/>
              </a:rPr>
              <a:t>se formuje </a:t>
            </a:r>
            <a:r>
              <a:rPr lang="cs-CZ" sz="2800" b="1" dirty="0" smtClean="0">
                <a:cs typeface="Times New Roman" charset="0"/>
              </a:rPr>
              <a:t>jako tzv. prekoncepce, </a:t>
            </a:r>
            <a:br>
              <a:rPr lang="cs-CZ" sz="2800" b="1" dirty="0" smtClean="0">
                <a:cs typeface="Times New Roman" charset="0"/>
              </a:rPr>
            </a:br>
            <a:r>
              <a:rPr lang="cs-CZ" sz="2800" b="1" dirty="0">
                <a:cs typeface="Times New Roman" charset="0"/>
              </a:rPr>
              <a:t> </a:t>
            </a:r>
            <a:r>
              <a:rPr lang="cs-CZ" sz="2800" b="1" dirty="0" smtClean="0">
                <a:cs typeface="Times New Roman" charset="0"/>
              </a:rPr>
              <a:t>                                            příp. dětské naivní teorie </a:t>
            </a:r>
            <a:endParaRPr lang="cs-CZ" sz="2800" i="1" dirty="0" smtClean="0">
              <a:cs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6792"/>
            <a:ext cx="8229600" cy="44630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3200" dirty="0" smtClean="0">
                <a:cs typeface="Times New Roman" charset="0"/>
              </a:rPr>
              <a:t>Terminologie</a:t>
            </a:r>
            <a:r>
              <a:rPr lang="cs-CZ" sz="3200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1000" i="1" dirty="0" smtClean="0"/>
          </a:p>
          <a:p>
            <a:pPr>
              <a:lnSpc>
                <a:spcPct val="90000"/>
              </a:lnSpc>
              <a:defRPr/>
            </a:pPr>
            <a:r>
              <a:rPr lang="cs-CZ" sz="2800" u="sng" dirty="0">
                <a:cs typeface="Times New Roman" charset="0"/>
              </a:rPr>
              <a:t>P</a:t>
            </a:r>
            <a:r>
              <a:rPr lang="cs-CZ" sz="2800" u="sng" dirty="0" smtClean="0">
                <a:cs typeface="Times New Roman" charset="0"/>
              </a:rPr>
              <a:t>rekoncepce</a:t>
            </a:r>
            <a:r>
              <a:rPr lang="cs-CZ" sz="2800" dirty="0" smtClean="0">
                <a:cs typeface="Times New Roman" charset="0"/>
              </a:rPr>
              <a:t> </a:t>
            </a:r>
            <a:r>
              <a:rPr lang="cs-CZ" sz="2800" dirty="0">
                <a:cs typeface="Times New Roman" charset="0"/>
              </a:rPr>
              <a:t>= </a:t>
            </a:r>
            <a:r>
              <a:rPr lang="cs-CZ" sz="2800" dirty="0" smtClean="0">
                <a:cs typeface="Times New Roman" charset="0"/>
              </a:rPr>
              <a:t>osobní </a:t>
            </a:r>
            <a:r>
              <a:rPr lang="cs-CZ" sz="2800" dirty="0">
                <a:cs typeface="Times New Roman" charset="0"/>
              </a:rPr>
              <a:t>pojetí, individuální a specifická představa o urč</a:t>
            </a:r>
            <a:r>
              <a:rPr lang="cs-CZ" sz="2800" dirty="0"/>
              <a:t>itých</a:t>
            </a:r>
            <a:r>
              <a:rPr lang="cs-CZ" sz="2800" dirty="0">
                <a:cs typeface="Times New Roman" charset="0"/>
              </a:rPr>
              <a:t> věcech a jevech</a:t>
            </a:r>
            <a:r>
              <a:rPr lang="cs-CZ" sz="2800" dirty="0"/>
              <a:t> – předtím, než děti projdou  specifickou přípravou, </a:t>
            </a:r>
            <a:r>
              <a:rPr lang="cs-CZ" sz="2800" dirty="0" smtClean="0"/>
              <a:t>výukou.</a:t>
            </a:r>
            <a:endParaRPr lang="cs-CZ" sz="28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u="sng" dirty="0">
                <a:cs typeface="Times New Roman" charset="0"/>
              </a:rPr>
              <a:t>D</a:t>
            </a:r>
            <a:r>
              <a:rPr lang="cs-CZ" sz="2800" u="sng" dirty="0" smtClean="0">
                <a:cs typeface="Times New Roman" charset="0"/>
              </a:rPr>
              <a:t>ětské naivní teorie</a:t>
            </a:r>
            <a:r>
              <a:rPr lang="cs-CZ" sz="2800" dirty="0" smtClean="0">
                <a:cs typeface="Times New Roman" charset="0"/>
              </a:rPr>
              <a:t> = složitější konstrukty</a:t>
            </a:r>
            <a:r>
              <a:rPr lang="cs-CZ" sz="2800" dirty="0" smtClean="0"/>
              <a:t>, kterými si děti vysvětlují skutečnost</a:t>
            </a:r>
            <a:r>
              <a:rPr lang="cs-CZ" sz="2800" dirty="0" smtClean="0">
                <a:cs typeface="Times New Roman" charset="0"/>
              </a:rPr>
              <a:t> (obsahují odpovědi na otázky co – proč – jak - s jakým výsledkem – k čemu to slouží).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u="sng" dirty="0" err="1" smtClean="0">
                <a:cs typeface="Times New Roman" charset="0"/>
              </a:rPr>
              <a:t>Miskoncepce</a:t>
            </a:r>
            <a:r>
              <a:rPr lang="cs-CZ" sz="2800" dirty="0">
                <a:cs typeface="Times New Roman" charset="0"/>
              </a:rPr>
              <a:t> </a:t>
            </a:r>
            <a:r>
              <a:rPr lang="cs-CZ" sz="2800" dirty="0" smtClean="0">
                <a:cs typeface="Times New Roman" charset="0"/>
              </a:rPr>
              <a:t>= chybné pojetí.</a:t>
            </a:r>
            <a:endParaRPr lang="cs-CZ" sz="2800" i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Dětské prekoncepce</a:t>
            </a:r>
            <a:endParaRPr lang="cs-CZ" sz="3200" i="1" dirty="0" smtClean="0">
              <a:cs typeface="Times New Roman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16832"/>
            <a:ext cx="8229600" cy="4102968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cs-CZ" sz="3000" dirty="0" smtClean="0">
                <a:cs typeface="Times New Roman" charset="0"/>
              </a:rPr>
              <a:t>…představují </a:t>
            </a:r>
            <a:r>
              <a:rPr lang="cs-CZ" sz="3000" dirty="0">
                <a:cs typeface="Times New Roman" charset="0"/>
              </a:rPr>
              <a:t>úhel pohledu </a:t>
            </a:r>
            <a:r>
              <a:rPr lang="cs-CZ" sz="3000" dirty="0" smtClean="0">
                <a:cs typeface="Times New Roman" charset="0"/>
              </a:rPr>
              <a:t>dětí </a:t>
            </a:r>
            <a:r>
              <a:rPr lang="cs-CZ" sz="3000" dirty="0">
                <a:cs typeface="Times New Roman" charset="0"/>
              </a:rPr>
              <a:t>na svět, přes který tento svět “čtou” a vysvětlují si jej pro </a:t>
            </a:r>
            <a:r>
              <a:rPr lang="cs-CZ" sz="3000" dirty="0" smtClean="0">
                <a:cs typeface="Times New Roman" charset="0"/>
              </a:rPr>
              <a:t>sebe. </a:t>
            </a:r>
          </a:p>
          <a:p>
            <a:pPr>
              <a:buNone/>
              <a:defRPr/>
            </a:pPr>
            <a:r>
              <a:rPr lang="cs-CZ" sz="2800" dirty="0" smtClean="0">
                <a:cs typeface="Times New Roman" charset="0"/>
              </a:rPr>
              <a:t>                                                                        </a:t>
            </a:r>
            <a:r>
              <a:rPr lang="cs-CZ" sz="2000" dirty="0" smtClean="0">
                <a:cs typeface="Times New Roman" charset="0"/>
              </a:rPr>
              <a:t>(</a:t>
            </a:r>
            <a:r>
              <a:rPr lang="cs-CZ" sz="2000" dirty="0" err="1" smtClean="0">
                <a:cs typeface="Times New Roman" charset="0"/>
              </a:rPr>
              <a:t>Pupala</a:t>
            </a:r>
            <a:r>
              <a:rPr lang="cs-CZ" sz="2000" dirty="0" smtClean="0">
                <a:cs typeface="Times New Roman" charset="0"/>
              </a:rPr>
              <a:t>, 2001)</a:t>
            </a:r>
            <a:endParaRPr lang="cs-CZ" sz="2000" i="1" dirty="0" smtClean="0"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endParaRPr lang="cs-CZ" sz="1100" i="1" dirty="0"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3000" i="1" dirty="0" smtClean="0">
                <a:cs typeface="Times New Roman" charset="0"/>
              </a:rPr>
              <a:t>Dětské znalosti o světě mají podobu velmi stabilních kognitivních struktur, které se poměrně obtížně mění; </a:t>
            </a:r>
            <a:endParaRPr lang="cs-CZ" sz="3000" i="1" dirty="0" smtClean="0"/>
          </a:p>
          <a:p>
            <a:pPr eaLnBrk="1" hangingPunct="1">
              <a:buFontTx/>
              <a:buNone/>
              <a:defRPr/>
            </a:pPr>
            <a:r>
              <a:rPr lang="cs-CZ" sz="3000" i="1" dirty="0" smtClean="0">
                <a:cs typeface="Times New Roman" charset="0"/>
              </a:rPr>
              <a:t>pokud  je chceme dítěti pomoci nahradit dokonalejším schématem, musíme navodit tzv. kognitivní zlom – AHA!!! zážitek.</a:t>
            </a:r>
          </a:p>
          <a:p>
            <a:pPr>
              <a:buNone/>
              <a:defRPr/>
            </a:pPr>
            <a:r>
              <a:rPr lang="cs-CZ" sz="2200" i="1" dirty="0" smtClean="0">
                <a:cs typeface="Times New Roman" charset="0"/>
              </a:rPr>
              <a:t>                                                                                             (</a:t>
            </a:r>
            <a:r>
              <a:rPr lang="cs-CZ" sz="2200" i="1" dirty="0" err="1" smtClean="0">
                <a:cs typeface="Times New Roman" charset="0"/>
              </a:rPr>
              <a:t>Piaget</a:t>
            </a:r>
            <a:r>
              <a:rPr lang="cs-CZ" sz="2200" i="1" dirty="0" smtClean="0">
                <a:cs typeface="Times New Roman" charset="0"/>
              </a:rPr>
              <a:t>, 1970)</a:t>
            </a:r>
          </a:p>
          <a:p>
            <a:pPr eaLnBrk="1" hangingPunct="1">
              <a:defRPr/>
            </a:pP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</TotalTime>
  <Words>444</Words>
  <Application>Microsoft Office PowerPoint</Application>
  <PresentationFormat>Předvádění na obrazovce (4:3)</PresentationFormat>
  <Paragraphs>74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 Dětský svět Dětské naivní teorie </vt:lpstr>
      <vt:lpstr>VSTUPNÍ OTÁZKY:</vt:lpstr>
      <vt:lpstr>Tradiční pojetí školy a vyučování (transmisivní)</vt:lpstr>
      <vt:lpstr>Konstruktivistické pojetí školy a vyučování                                                      (humanistické)</vt:lpstr>
      <vt:lpstr>DĚTSKÝ SVĚT = svět „tady a teď“</vt:lpstr>
      <vt:lpstr>Základní paradigma</vt:lpstr>
      <vt:lpstr>Dětské poznávání světa začíná od prvních                                                   okamžiků jeho života</vt:lpstr>
      <vt:lpstr>Dětské poznání se formuje jako tzv. prekoncepce,                                               příp. dětské naivní teorie </vt:lpstr>
      <vt:lpstr>Dětské prekoncepce</vt:lpstr>
      <vt:lpstr>Konstruktivistický přístup ke školní výuce</vt:lpstr>
      <vt:lpstr>Literatura</vt:lpstr>
      <vt:lpstr>A TEĎ… …Co si s tím má počít učitel primární školy?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Dětský svět.  Dětské naivní teorie</dc:title>
  <dc:creator>Hana</dc:creator>
  <cp:lastModifiedBy>Havel</cp:lastModifiedBy>
  <cp:revision>56</cp:revision>
  <dcterms:created xsi:type="dcterms:W3CDTF">2006-02-26T23:34:08Z</dcterms:created>
  <dcterms:modified xsi:type="dcterms:W3CDTF">2016-02-25T14:15:14Z</dcterms:modified>
</cp:coreProperties>
</file>