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11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E6D23B4-DF4C-4668-9E47-6C6E4A6DA1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36D7B-A662-4A28-A0BA-FE7D430448E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F37F-130F-4036-B50D-DAB6503AC9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6BC9A3-C1FF-431E-A9E3-99BA0B7229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CF6-EF56-495F-B27F-FAAD22885A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1D763-09B0-449D-8BC0-59650F1FE0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3E610-1260-4725-90A6-6EE482D1EC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355372-84A2-4126-AA3A-C42EEF77B70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D7A9E-1D8F-4CA4-A9D8-220786B4BD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8EEA2-6253-460C-9C8A-C62FB56FE8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7FF13-636D-4857-AEAC-F70E7CBBC1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230164-B036-46B2-AAC6-F581E54386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dirty="0" smtClean="0"/>
              <a:t>Geneze pojetí hodnot a morálky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4800" b="1" dirty="0"/>
              <a:t>J</a:t>
            </a:r>
            <a:r>
              <a:rPr lang="cs-CZ" altLang="cs-CZ" sz="4800" b="1" cap="none" dirty="0"/>
              <a:t>ak se děti učí</a:t>
            </a:r>
            <a:r>
              <a:rPr lang="cs-CZ" altLang="cs-CZ" sz="4800" b="1" dirty="0"/>
              <a:t/>
            </a:r>
            <a:br>
              <a:rPr lang="cs-CZ" altLang="cs-CZ" sz="4800" b="1" dirty="0"/>
            </a:br>
            <a:r>
              <a:rPr lang="cs-CZ" altLang="cs-CZ" b="1" dirty="0"/>
              <a:t>                  </a:t>
            </a:r>
            <a:r>
              <a:rPr lang="cs-CZ" altLang="cs-CZ" sz="3600" dirty="0" smtClean="0"/>
              <a:t>(</a:t>
            </a:r>
            <a:r>
              <a:rPr lang="cs-CZ" altLang="cs-CZ" sz="3600" cap="none" dirty="0"/>
              <a:t>jak poznávají svět</a:t>
            </a:r>
            <a:r>
              <a:rPr lang="cs-CZ" altLang="cs-CZ" sz="3600" dirty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200" b="1" dirty="0" smtClean="0"/>
              <a:t>P</a:t>
            </a:r>
            <a:r>
              <a:rPr lang="cs-CZ" sz="2200" b="1" dirty="0" smtClean="0">
                <a:cs typeface="Times New Roman" charset="0"/>
              </a:rPr>
              <a:t>říběhy s morálním obsahem </a:t>
            </a:r>
            <a:r>
              <a:rPr lang="cs-CZ" sz="2200" b="1" dirty="0" smtClean="0"/>
              <a:t> </a:t>
            </a:r>
            <a:r>
              <a:rPr lang="cs-CZ" sz="2200" b="1" dirty="0" smtClean="0">
                <a:cs typeface="Times New Roman" charset="0"/>
              </a:rPr>
              <a:t>se </a:t>
            </a:r>
            <a:r>
              <a:rPr lang="cs-CZ" sz="2200" b="1" dirty="0">
                <a:cs typeface="Times New Roman" charset="0"/>
              </a:rPr>
              <a:t>č</a:t>
            </a:r>
            <a:r>
              <a:rPr lang="cs-CZ" sz="2200" b="1" dirty="0" smtClean="0">
                <a:cs typeface="Times New Roman" charset="0"/>
              </a:rPr>
              <a:t>tyřmi typy situací: agrese vůči osobě, agrese vůči věci, krádež a lež </a:t>
            </a:r>
            <a:br>
              <a:rPr lang="cs-CZ" sz="2200" b="1" dirty="0" smtClean="0">
                <a:cs typeface="Times New Roman" charset="0"/>
              </a:rPr>
            </a:br>
            <a:endParaRPr lang="cs-CZ" sz="2200" b="1" dirty="0" smtClean="0">
              <a:cs typeface="Times New Roman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Verze pro chlapce:</a:t>
            </a:r>
          </a:p>
          <a:p>
            <a:pPr eaLnBrk="1" hangingPunct="1"/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Jednou o přestávce vzal Miloš tajně Pavlovi jeho novou obrázkovou knížku; moc se mu totiž líbila. Pavel se to ale dověděl a chtěl, aby mu ji vrátil. To ale Miloš nechtěl udělat, že prý mu ji nedá. Když se tedy Miloš nedíval, šel Pavel tajně k jeho lavici a vzal si jednu knížku, co tam ležela. Bylo to spravedlivé? Co bys dělal ty, kdybys byl Pavel? Co bys dělal, kdybys byl u toho?</a:t>
            </a:r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b="1" dirty="0"/>
              <a:t>P</a:t>
            </a:r>
            <a:r>
              <a:rPr lang="cs-CZ" sz="2000" b="1" dirty="0">
                <a:cs typeface="Times New Roman" charset="0"/>
              </a:rPr>
              <a:t>říběhy s morálním obsahem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charset="0"/>
              </a:rPr>
              <a:t>se čtyřmi typy situací: agrese vůči osobě, agrese vůči věci, krádež a lež</a:t>
            </a:r>
            <a:endParaRPr lang="cs-CZ" sz="2000" dirty="0" smtClean="0">
              <a:cs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Verze pro 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děvčata:</a:t>
            </a:r>
            <a:endParaRPr lang="cs-CZ" altLang="cs-CZ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 si, že jste se školou na výletě a spolužačka ti vezme jídlo, které máš s sebou. Ty jsi sice dobře viděla, že ti jídlo bere, ale než jsi stačila něco udělat, jídlo bylo snědené. Co bys dělala? Co bys dělala, kdyby jídlo snědla jiné spolužačce?</a:t>
            </a:r>
            <a:endParaRPr lang="cs-CZ" alt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Nebo!</a:t>
            </a:r>
            <a:endParaRPr lang="cs-CZ" sz="2800" b="1" dirty="0" smtClean="0">
              <a:cs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 smtClean="0">
                <a:cs typeface="Times New Roman" charset="0"/>
              </a:rPr>
              <a:t> 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Pozitivně vyznívající příběhy by mohly směřovat spíše k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prosociálnímu jednání:</a:t>
            </a: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Kája cestou na oslavu narozenin uvidí svého kamaráda Honzu, který spadl z kola  a  potřebuje pomoc. Kája ale ví, že když se zastaví a pomůže, nestihne autobus a přijde o dort a zmrzlinu. Má Honzovi pomoci?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76672"/>
            <a:ext cx="7696200" cy="9361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literatura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 err="1" smtClean="0"/>
              <a:t>Fontana</a:t>
            </a:r>
            <a:r>
              <a:rPr lang="cs-CZ" altLang="cs-CZ" sz="2800" dirty="0" smtClean="0"/>
              <a:t>, D. (2010</a:t>
            </a:r>
            <a:r>
              <a:rPr lang="cs-CZ" altLang="cs-CZ" sz="2800" i="1" dirty="0" smtClean="0"/>
              <a:t>). Psychologie ve školní praxi: příručka pro učitele</a:t>
            </a:r>
            <a:r>
              <a:rPr lang="cs-CZ" altLang="cs-CZ" sz="2800" dirty="0" smtClean="0"/>
              <a:t>. Praha: Portál.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 smtClean="0"/>
              <a:t>Heidbrink</a:t>
            </a:r>
            <a:r>
              <a:rPr lang="cs-CZ" altLang="cs-CZ" sz="2800" dirty="0" smtClean="0"/>
              <a:t>, H. (1997). </a:t>
            </a:r>
            <a:r>
              <a:rPr lang="cs-CZ" altLang="cs-CZ" sz="2800" i="1" dirty="0" smtClean="0"/>
              <a:t>Psychologie morálního vývoje. </a:t>
            </a:r>
            <a:r>
              <a:rPr lang="cs-CZ" altLang="cs-CZ" sz="2800" dirty="0" smtClean="0"/>
              <a:t>Praha: Portál.</a:t>
            </a:r>
          </a:p>
          <a:p>
            <a:pPr>
              <a:lnSpc>
                <a:spcPct val="90000"/>
              </a:lnSpc>
            </a:pPr>
            <a:r>
              <a:rPr lang="cs-CZ" sz="2800" dirty="0" err="1"/>
              <a:t>Piaget</a:t>
            </a:r>
            <a:r>
              <a:rPr lang="cs-CZ" sz="2800" dirty="0"/>
              <a:t>, J. (1970). </a:t>
            </a:r>
            <a:r>
              <a:rPr lang="cs-CZ" sz="2800" i="1" dirty="0"/>
              <a:t>Psychologie inteligence</a:t>
            </a:r>
            <a:r>
              <a:rPr lang="cs-CZ" sz="2800" dirty="0"/>
              <a:t>. Praha: SPN</a:t>
            </a:r>
            <a:r>
              <a:rPr lang="cs-CZ" sz="28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Střelec a kol. (2007). </a:t>
            </a:r>
            <a:r>
              <a:rPr lang="cs-CZ" sz="2800" i="1" dirty="0" smtClean="0"/>
              <a:t>Hodnoty a výchova. </a:t>
            </a:r>
            <a:r>
              <a:rPr lang="cs-CZ" sz="2800" dirty="0" smtClean="0"/>
              <a:t>Brno: MSD, spol. s.r.o.</a:t>
            </a:r>
            <a:endParaRPr 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3681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Mravní a  hodnotový vývoj dítěte</a:t>
            </a:r>
            <a:endParaRPr lang="cs-CZ" sz="2800" dirty="0" smtClean="0">
              <a:cs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úzce provázán s vývojem intelektuálním (viz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Piaget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1970). Lze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 také ukázat na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vývoji  mravního usuzování.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r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r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r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r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přecházejí od sebestředného myšlení, kdy vše nahlížejí ze svého hlediska,  k takovému usuzování, které jim umožní postavit se na místo druhých.  Teprve tehdy, když jsou schopny tohoto způsobu myšlení,  jsou schopny i opravdového morálního usuzování.</a:t>
            </a: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5292080" y="2708920"/>
            <a:ext cx="3024336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dle </a:t>
            </a:r>
            <a:r>
              <a:rPr lang="cs-CZ" sz="2800" b="1" dirty="0" err="1" smtClean="0"/>
              <a:t>Piageta</a:t>
            </a:r>
            <a:r>
              <a:rPr lang="cs-CZ" sz="2800" b="1" dirty="0" smtClean="0"/>
              <a:t> existují dvě stádia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alt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stádium heteronomní morálky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zhruba do konce mladšího školního věku (podle zralosti dětí) do 10-11 let: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 chápe autoritu dospělého jako naprosto legitimní, nepochybuje o oprávněnosti trestu.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cs-CZ" alt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stádium autonomní morálky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zhruba starší školní věk a výše (11 let a výše): dítě se osamostatňuje v mravním usuzování.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25199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dle </a:t>
            </a:r>
            <a:r>
              <a:rPr lang="cs-CZ" sz="2800" b="1" dirty="0" err="1" smtClean="0">
                <a:cs typeface="Times New Roman" charset="0"/>
              </a:rPr>
              <a:t>Kohlberga</a:t>
            </a:r>
            <a:r>
              <a:rPr lang="cs-CZ" sz="2800" b="1" dirty="0" smtClean="0">
                <a:cs typeface="Times New Roman" charset="0"/>
              </a:rPr>
              <a:t> existují tři stádia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>
            <a:normAutofit fontScale="92500" lnSpcReduction="20000"/>
          </a:bodyPr>
          <a:lstStyle/>
          <a:p>
            <a:pPr marL="114300" indent="0">
              <a:lnSpc>
                <a:spcPct val="90000"/>
              </a:lnSpc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stádium </a:t>
            </a:r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prekonvenční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předškolní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věk</a:t>
            </a:r>
            <a:endParaRPr lang="cs-CZ" alt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etapa: zaměření na trest a poslušnost (chování se utváří zpevňováním – posilování a utlumování).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etapa: individualistická účelovost a výměna (správný čin se musí vyplatit) – dítě se chová k druhým dobře proto, že samo z toho něco má.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cs-CZ" alt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Piaget</a:t>
            </a:r>
            <a:r>
              <a:rPr lang="cs-CZ" alt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předoperační stádium </a:t>
            </a:r>
            <a:r>
              <a:rPr lang="cs-CZ" alt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myšlení  </a:t>
            </a:r>
            <a:endParaRPr lang="cs-CZ" altLang="cs-CZ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cs-CZ" alt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počátku: amorální stádium (egocentrismus: dobré je to, co je dobré pro mne). </a:t>
            </a:r>
          </a:p>
          <a:p>
            <a:pPr algn="r">
              <a:lnSpc>
                <a:spcPct val="90000"/>
              </a:lnSpc>
              <a:buNone/>
            </a:pPr>
            <a:r>
              <a:rPr lang="cs-CZ" alt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Posléze: individualismus, hledání osobního prospěchu – odměna a trest („tržní“ přístup, dobrý čin se musí vyplatit</a:t>
            </a:r>
            <a:r>
              <a:rPr lang="cs-CZ" alt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3419872" y="3789040"/>
            <a:ext cx="100811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664"/>
            <a:ext cx="7772400" cy="10801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cs typeface="Times New Roman" charset="0"/>
              </a:rPr>
              <a:t>dle </a:t>
            </a:r>
            <a:r>
              <a:rPr lang="cs-CZ" sz="2800" b="1" dirty="0" err="1">
                <a:cs typeface="Times New Roman" charset="0"/>
              </a:rPr>
              <a:t>Kohlberga</a:t>
            </a:r>
            <a:r>
              <a:rPr lang="cs-CZ" sz="2800" b="1" dirty="0">
                <a:cs typeface="Times New Roman" charset="0"/>
              </a:rPr>
              <a:t> existují tři stádia</a:t>
            </a:r>
            <a:endParaRPr lang="cs-CZ" sz="2800" b="1" u="sng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847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alt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stádium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konvenční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mladší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střední školní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věk</a:t>
            </a: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etapa – plnění požadavků autority a konformita („hodné dítě“).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etapa – řád a zákon (respekt k společenskému  uspořádání a dodržování pravidel a zákonů, funguje svědomí).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cs-CZ" altLang="cs-CZ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Piaget</a:t>
            </a:r>
            <a:r>
              <a:rPr lang="cs-CZ" alt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stádium konkrétních operací </a:t>
            </a:r>
          </a:p>
          <a:p>
            <a:pPr algn="r">
              <a:lnSpc>
                <a:spcPct val="90000"/>
              </a:lnSpc>
              <a:buNone/>
            </a:pPr>
            <a:r>
              <a:rPr lang="cs-CZ" altLang="cs-CZ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mravní jednání i hodnocení se podřizuje skupině (správný chlapec, hodná dívka); autorita a sociální pořádek jsou přijímány jako přirozená povinnost. Správné je takové jednání, které je schvalováno autoritou a je také  přijímáno skupinou. Je možné, že se dítě jinak chová pod veřejnou kontrolou  a  bez ní;  význam veřejného mínění. </a:t>
            </a:r>
          </a:p>
        </p:txBody>
      </p:sp>
      <p:sp>
        <p:nvSpPr>
          <p:cNvPr id="2" name="Šipka dolů 1"/>
          <p:cNvSpPr/>
          <p:nvPr/>
        </p:nvSpPr>
        <p:spPr>
          <a:xfrm>
            <a:off x="3851920" y="3700887"/>
            <a:ext cx="79208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073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cs typeface="Times New Roman" charset="0"/>
              </a:rPr>
              <a:t>dle </a:t>
            </a:r>
            <a:r>
              <a:rPr lang="cs-CZ" sz="2800" b="1" dirty="0" err="1">
                <a:cs typeface="Times New Roman" charset="0"/>
              </a:rPr>
              <a:t>Kohlberga</a:t>
            </a:r>
            <a:r>
              <a:rPr lang="cs-CZ" sz="2800" b="1" dirty="0">
                <a:cs typeface="Times New Roman" charset="0"/>
              </a:rPr>
              <a:t> existují tři stádia</a:t>
            </a:r>
            <a:endParaRPr lang="cs-CZ" sz="2800" b="1" dirty="0" smtClean="0">
              <a:cs typeface="Times New Roman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stádium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postkonvenční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starší školní věk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etapa: společenská úmluva, smysl pro spravedlnost a zákonnost.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etapa: univerzální etické zásady.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  <a:buNone/>
            </a:pPr>
            <a:r>
              <a:rPr lang="cs-CZ" alt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Piaget</a:t>
            </a:r>
            <a:r>
              <a:rPr lang="cs-CZ" alt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stádium formálních operací</a:t>
            </a:r>
          </a:p>
          <a:p>
            <a:pPr algn="r">
              <a:lnSpc>
                <a:spcPct val="90000"/>
              </a:lnSpc>
              <a:buNone/>
            </a:pPr>
            <a:r>
              <a:rPr lang="cs-CZ" alt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Jednání směřuje k nalezení „společné úmluvy“ ve vztahu k platným pravidlům (užitečnost a právo jednotlivce) a  smysl pro povinnost a zákonnost (pravidla je často žádoucí měnit). </a:t>
            </a:r>
          </a:p>
          <a:p>
            <a:pPr algn="r">
              <a:lnSpc>
                <a:spcPct val="90000"/>
              </a:lnSpc>
              <a:buNone/>
            </a:pPr>
            <a:r>
              <a:rPr lang="cs-CZ" alt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Nakonec (v nejvyšším stádiu) dospívá k univerzálním etickým zásadám  (kategorický imperativ - Kant) „vyšší princip mravní“   ….čiň tak, jak chceš, aby tobě činili druzí. Jedinec dokáže vidět za úroveň povrchní spravedlnosti a oprávněnosti (občanská neposlušnost).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4067944" y="3068960"/>
            <a:ext cx="79208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u="sng" dirty="0" smtClean="0"/>
              <a:t/>
            </a:r>
            <a:br>
              <a:rPr lang="cs-CZ" sz="3200" b="1" u="sng" dirty="0" smtClean="0"/>
            </a:br>
            <a:r>
              <a:rPr lang="cs-CZ" sz="3100" b="1" dirty="0" smtClean="0">
                <a:cs typeface="Times New Roman" charset="0"/>
              </a:rPr>
              <a:t>Jak zjistit, ve kterém stadiu mravního vývoje se dítě nachází?</a:t>
            </a:r>
            <a:r>
              <a:rPr lang="cs-CZ" sz="3100" dirty="0" smtClean="0">
                <a:cs typeface="Times New Roman" charset="0"/>
              </a:rPr>
              <a:t/>
            </a:r>
            <a:br>
              <a:rPr lang="cs-CZ" sz="3100" dirty="0" smtClean="0">
                <a:cs typeface="Times New Roman" charset="0"/>
              </a:rPr>
            </a:br>
            <a:endParaRPr lang="cs-CZ" sz="3100" dirty="0" smtClean="0">
              <a:cs typeface="Times New Roman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323184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Kohlbergova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metoda řešení mravních dilemat (tato metoda se však zaměřuje na mravní usuzování, nikoli na skutečné jednání a chování); jeho dilemata jsou spíše znepokojivá – negativně formulovaná.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Např.: </a:t>
            </a:r>
            <a:r>
              <a:rPr lang="cs-CZ" alt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Matka uzavře se svou dcerou Janou dohodu, že když bude celý týden umývat nádobí, bude pak v sobotu za to moci jít na diskotéku. Jana poctivě každý den umývá nádobí, ale když přijde sobota, matka jí oznámí, že si vše rozmyslela a že Jana  na diskotéku jít nesmí. Jana ale tajně odejde z domu a na diskotéku jde; před odchodem to ale řekne své sestře Marii. Měla by to Marie říci matce?</a:t>
            </a:r>
          </a:p>
        </p:txBody>
      </p:sp>
      <p:sp>
        <p:nvSpPr>
          <p:cNvPr id="2" name="Šipka dolů 1"/>
          <p:cNvSpPr/>
          <p:nvPr/>
        </p:nvSpPr>
        <p:spPr>
          <a:xfrm>
            <a:off x="4283968" y="2852936"/>
            <a:ext cx="302433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6128" y="476673"/>
            <a:ext cx="8260672" cy="86409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Návod k řešení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v 1. stádiu: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Marie by to matce měla říci, protože kdyby na to matka přišla, potrestá ji za to, že to neřekla.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ve </a:t>
            </a:r>
            <a:r>
              <a:rPr lang="cs-CZ" alt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stádiu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převáží vztah k autoritě nad obavami z trestu (není správné, když děti mají před rodiči tajnosti).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ve 3. stádiu (5. etapa):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pokud to Marie matce neřekne, podílí se na lži své sestry  a lež je vždy mravně špatná, i když matka se také nezachovala správně, když porušila svůj slib Janě.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Děti ve 3. stádiu (6. etapa):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se už řídí svými vlastními mravními zásadami a jsou různé možnosti řešení:</a:t>
            </a:r>
          </a:p>
          <a:p>
            <a:pPr marL="1344613" indent="-177800">
              <a:lnSpc>
                <a:spcPct val="90000"/>
              </a:lnSpc>
            </a:pPr>
            <a:r>
              <a:rPr lang="cs-CZ" alt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”dvě zla nedávají jedno dobro”;</a:t>
            </a:r>
          </a:p>
          <a:p>
            <a:pPr marL="1344613" indent="-177800">
              <a:lnSpc>
                <a:spcPct val="90000"/>
              </a:lnSpc>
            </a:pPr>
            <a:r>
              <a:rPr lang="cs-CZ" alt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 by neměla zklamat matčinu důvěru, ať se děje cokoli;</a:t>
            </a:r>
          </a:p>
          <a:p>
            <a:pPr marL="1344613" indent="-177800">
              <a:lnSpc>
                <a:spcPct val="90000"/>
              </a:lnSpc>
            </a:pPr>
            <a:r>
              <a:rPr lang="cs-CZ" alt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matka se nezachovala správně a Mariino mlčení je ze dvou zel to menší.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>
                <a:cs typeface="Times New Roman" charset="0"/>
              </a:rPr>
              <a:t>Pozor! </a:t>
            </a:r>
            <a:endParaRPr lang="cs-CZ" sz="28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morálního usuzování není zcela stabilní a může být u jednoho dítěte v různých situacích různá:</a:t>
            </a:r>
            <a:endParaRPr lang="cs-CZ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platí, že děti mohou měnit své hodnoty podle okolností, což znamená, že nedokážou své morální zásady zobecnit; např. považují za přijatelné: </a:t>
            </a:r>
          </a:p>
          <a:p>
            <a:pPr marL="1797050" indent="-546100" eaLnBrk="1" hangingPunct="1"/>
            <a:r>
              <a:rPr lang="cs-CZ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zalhat učiteli, ne však svému nejlepšímu kamarádovi</a:t>
            </a:r>
          </a:p>
          <a:p>
            <a:pPr marL="1797050" indent="-546100" eaLnBrk="1" hangingPunct="1"/>
            <a:r>
              <a:rPr lang="cs-CZ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podvádět při písemce ve třídě, ne však při veřejné zkoušce</a:t>
            </a:r>
          </a:p>
          <a:p>
            <a:pPr marL="1797050" indent="-546100" eaLnBrk="1" hangingPunct="1"/>
            <a:r>
              <a:rPr lang="cs-CZ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ukrást něco v obchodě, ale ne rodičům</a:t>
            </a:r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320</TotalTime>
  <Words>401</Words>
  <Application>Microsoft Office PowerPoint</Application>
  <PresentationFormat>Předvádění na obrazovce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Lékárna</vt:lpstr>
      <vt:lpstr>Jak se děti učí                   (jak poznávají svět)</vt:lpstr>
      <vt:lpstr>Mravní a  hodnotový vývoj dítěte</vt:lpstr>
      <vt:lpstr>dle Piageta existují dvě stádia</vt:lpstr>
      <vt:lpstr>dle Kohlberga existují tři stádia</vt:lpstr>
      <vt:lpstr>dle Kohlberga existují tři stádia</vt:lpstr>
      <vt:lpstr>dle Kohlberga existují tři stádia</vt:lpstr>
      <vt:lpstr> Jak zjistit, ve kterém stadiu mravního vývoje se dítě nachází? </vt:lpstr>
      <vt:lpstr>Návod k řešení</vt:lpstr>
      <vt:lpstr>Pozor! </vt:lpstr>
      <vt:lpstr> Příběhy s morálním obsahem  se čtyřmi typy situací: agrese vůči osobě, agrese vůči věci, krádež a lež  </vt:lpstr>
      <vt:lpstr>Příběhy s morálním obsahem  se čtyřmi typy situací: agrese vůči osobě, agrese vůči věci, krádež a lež</vt:lpstr>
      <vt:lpstr>Nebo!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děti učí 5</dc:title>
  <dc:creator>Havel</dc:creator>
  <cp:lastModifiedBy>Havel</cp:lastModifiedBy>
  <cp:revision>34</cp:revision>
  <dcterms:modified xsi:type="dcterms:W3CDTF">2016-05-04T19:57:06Z</dcterms:modified>
</cp:coreProperties>
</file>