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1844825"/>
            <a:ext cx="8458200" cy="20270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ZS1BP_SP1S</a:t>
            </a:r>
            <a:r>
              <a:rPr lang="cs-CZ" dirty="0" smtClean="0"/>
              <a:t> </a:t>
            </a:r>
            <a:r>
              <a:rPr lang="cs-CZ" b="1" dirty="0" smtClean="0"/>
              <a:t>Seminář </a:t>
            </a:r>
            <a:r>
              <a:rPr lang="cs-CZ" b="1" dirty="0" smtClean="0"/>
              <a:t>ke speciální pedagogice 1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úvodní informace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Tereza Krčmářová</a:t>
            </a:r>
          </a:p>
          <a:p>
            <a:r>
              <a:rPr lang="cs-CZ" dirty="0" smtClean="0"/>
              <a:t>Jaro 2016</a:t>
            </a:r>
            <a:endParaRPr lang="cs-CZ" dirty="0" smtClean="0"/>
          </a:p>
          <a:p>
            <a:r>
              <a:rPr lang="cs-CZ" dirty="0" smtClean="0"/>
              <a:t>350182</a:t>
            </a:r>
            <a:r>
              <a:rPr lang="en-US" dirty="0" smtClean="0"/>
              <a:t>@</a:t>
            </a:r>
            <a:r>
              <a:rPr lang="en-US" dirty="0" err="1" smtClean="0"/>
              <a:t>mail.muni.cz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Docházka </a:t>
            </a:r>
            <a:r>
              <a:rPr lang="cs-CZ" sz="2200" dirty="0" smtClean="0"/>
              <a:t>(2 možné absence – omlouvat se emailem/vložit omluvenku do </a:t>
            </a:r>
            <a:r>
              <a:rPr lang="cs-CZ" sz="2200" dirty="0" err="1" smtClean="0"/>
              <a:t>ISu</a:t>
            </a:r>
            <a:r>
              <a:rPr lang="cs-CZ" sz="2200" dirty="0" smtClean="0"/>
              <a:t>)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3200" dirty="0" smtClean="0"/>
              <a:t>Pomůcka</a:t>
            </a:r>
            <a:r>
              <a:rPr lang="cs-CZ" dirty="0" smtClean="0"/>
              <a:t> </a:t>
            </a:r>
            <a:r>
              <a:rPr lang="cs-CZ" sz="2200" dirty="0" smtClean="0"/>
              <a:t>(prezentace + seminární práce - sepsání informací o cílové skupině a využití pomůcky)</a:t>
            </a:r>
          </a:p>
          <a:p>
            <a:endParaRPr lang="cs-CZ" sz="2200" dirty="0" smtClean="0"/>
          </a:p>
          <a:p>
            <a:r>
              <a:rPr lang="cs-CZ" sz="3200" dirty="0" smtClean="0"/>
              <a:t>Aktivní účast na semináři</a:t>
            </a:r>
          </a:p>
          <a:p>
            <a:endParaRPr lang="cs-CZ" sz="2200" dirty="0" smtClean="0"/>
          </a:p>
          <a:p>
            <a:r>
              <a:rPr lang="cs-CZ" sz="3200" dirty="0" smtClean="0"/>
              <a:t>Obsah testu bude z přednášky, semináře a knihy - </a:t>
            </a:r>
          </a:p>
          <a:p>
            <a:endParaRPr lang="cs-CZ" sz="3200" dirty="0" smtClean="0"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cs typeface="Times New Roman" pitchFamily="18" charset="0"/>
              </a:rPr>
              <a:t>	PIPEKOVÁ, Jarmila</a:t>
            </a: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. </a:t>
            </a:r>
            <a:r>
              <a:rPr lang="cs-CZ" sz="2400" i="1" dirty="0" smtClean="0">
                <a:solidFill>
                  <a:srgbClr val="000000"/>
                </a:solidFill>
                <a:cs typeface="Times New Roman" pitchFamily="18" charset="0"/>
              </a:rPr>
              <a:t>Kapitoly ze speciální pedagogiky</a:t>
            </a:r>
            <a:r>
              <a:rPr lang="cs-CZ" sz="2400" u="sng" dirty="0" smtClean="0">
                <a:solidFill>
                  <a:srgbClr val="000000"/>
                </a:solidFill>
                <a:cs typeface="Times New Roman" pitchFamily="18" charset="0"/>
              </a:rPr>
              <a:t>. 3. </a:t>
            </a:r>
            <a:r>
              <a:rPr lang="cs-CZ" sz="2400" u="sng" dirty="0" err="1" smtClean="0">
                <a:solidFill>
                  <a:srgbClr val="000000"/>
                </a:solidFill>
                <a:cs typeface="Times New Roman" pitchFamily="18" charset="0"/>
              </a:rPr>
              <a:t>rozš</a:t>
            </a:r>
            <a:r>
              <a:rPr lang="cs-CZ" sz="2400" u="sng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cs-CZ" sz="2400" u="sng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400" u="sng" dirty="0" smtClean="0">
                <a:solidFill>
                  <a:srgbClr val="000000"/>
                </a:solidFill>
                <a:cs typeface="Times New Roman" pitchFamily="18" charset="0"/>
              </a:rPr>
              <a:t>a uprav. vydání</a:t>
            </a: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. Brno: </a:t>
            </a:r>
            <a:r>
              <a:rPr lang="cs-CZ" sz="2400" dirty="0" err="1" smtClean="0">
                <a:solidFill>
                  <a:srgbClr val="000000"/>
                </a:solidFill>
                <a:cs typeface="Times New Roman" pitchFamily="18" charset="0"/>
              </a:rPr>
              <a:t>Paido</a:t>
            </a: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 Brno, </a:t>
            </a:r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2010</a:t>
            </a:r>
            <a:r>
              <a:rPr lang="cs-CZ" sz="2400" dirty="0" smtClean="0">
                <a:solidFill>
                  <a:srgbClr val="000000"/>
                </a:solidFill>
                <a:cs typeface="Times New Roman" pitchFamily="18" charset="0"/>
              </a:rPr>
              <a:t>. 401 s. ISBN 978-80-7315-198-0.</a:t>
            </a:r>
            <a:r>
              <a:rPr lang="cs-CZ" sz="24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Neodprezentuji</a:t>
            </a:r>
            <a:r>
              <a:rPr lang="cs-CZ" dirty="0" smtClean="0"/>
              <a:t> a neodevzdám </a:t>
            </a:r>
            <a:r>
              <a:rPr lang="cs-CZ" dirty="0" err="1" smtClean="0"/>
              <a:t>info</a:t>
            </a:r>
            <a:r>
              <a:rPr lang="cs-CZ" dirty="0" smtClean="0"/>
              <a:t> o pomůcce – </a:t>
            </a:r>
            <a:r>
              <a:rPr lang="cs-CZ" b="1" u="sng" dirty="0" smtClean="0"/>
              <a:t>nejsem</a:t>
            </a:r>
            <a:r>
              <a:rPr lang="cs-CZ" dirty="0" smtClean="0"/>
              <a:t> připuštěna k testu !!!</a:t>
            </a:r>
          </a:p>
          <a:p>
            <a:endParaRPr lang="cs-CZ" dirty="0" smtClean="0"/>
          </a:p>
          <a:p>
            <a:r>
              <a:rPr lang="cs-CZ" i="1" dirty="0" smtClean="0"/>
              <a:t>1. strana </a:t>
            </a:r>
            <a:r>
              <a:rPr lang="cs-CZ" dirty="0" smtClean="0"/>
              <a:t>– název semináře, „Pomůcka“, téma (pro koho pomůcka je), jméno, příjmení, jméno cvičícího</a:t>
            </a:r>
          </a:p>
          <a:p>
            <a:r>
              <a:rPr lang="cs-CZ" i="1" dirty="0" smtClean="0"/>
              <a:t>2. – 3. strana </a:t>
            </a:r>
            <a:r>
              <a:rPr lang="cs-CZ" dirty="0" smtClean="0"/>
              <a:t>– text o tématu a pomůcce </a:t>
            </a:r>
          </a:p>
          <a:p>
            <a:r>
              <a:rPr lang="cs-CZ" i="1" dirty="0" smtClean="0"/>
              <a:t>4. strana – </a:t>
            </a:r>
            <a:r>
              <a:rPr lang="cs-CZ" dirty="0" smtClean="0"/>
              <a:t>fotky</a:t>
            </a:r>
          </a:p>
          <a:p>
            <a:r>
              <a:rPr lang="cs-CZ" i="1" dirty="0" smtClean="0"/>
              <a:t>5. strana </a:t>
            </a:r>
            <a:r>
              <a:rPr lang="cs-CZ" dirty="0" smtClean="0"/>
              <a:t>– literární zdroje dle citační normy!!</a:t>
            </a:r>
          </a:p>
          <a:p>
            <a:endParaRPr lang="cs-CZ" dirty="0" smtClean="0"/>
          </a:p>
          <a:p>
            <a:r>
              <a:rPr lang="cs-CZ" dirty="0" smtClean="0"/>
              <a:t>1,5 řádkování, písmo </a:t>
            </a:r>
            <a:r>
              <a:rPr lang="cs-CZ" dirty="0" err="1" smtClean="0"/>
              <a:t>Times</a:t>
            </a:r>
            <a:r>
              <a:rPr lang="cs-CZ" dirty="0" smtClean="0"/>
              <a:t> New Roman, vel. 12, okraje 2,5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Nebudou v semináři dvě stejné!!</a:t>
            </a:r>
          </a:p>
          <a:p>
            <a:endParaRPr lang="cs-CZ" dirty="0" smtClean="0"/>
          </a:p>
          <a:p>
            <a:r>
              <a:rPr lang="cs-CZ" dirty="0" smtClean="0"/>
              <a:t>Možnost zpracování až po konzultaci a schválení</a:t>
            </a:r>
          </a:p>
          <a:p>
            <a:endParaRPr lang="cs-CZ" dirty="0" smtClean="0"/>
          </a:p>
          <a:p>
            <a:r>
              <a:rPr lang="cs-CZ" dirty="0" smtClean="0"/>
              <a:t>Nevhodné, nedostačující, špatně zpracované budou navráceny k přepracování</a:t>
            </a:r>
          </a:p>
          <a:p>
            <a:endParaRPr lang="cs-CZ" dirty="0" smtClean="0"/>
          </a:p>
          <a:p>
            <a:r>
              <a:rPr lang="cs-CZ" dirty="0" smtClean="0"/>
              <a:t>Maximální termín odevzdání nahráním do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13. května 2016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-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/>
            <a:r>
              <a:rPr lang="cs-CZ" dirty="0" smtClean="0"/>
              <a:t>Žák pohybující se pomocí vozíku, zhoršená hybnost pravé ruky</a:t>
            </a:r>
          </a:p>
          <a:p>
            <a:pPr marL="624078" indent="-514350"/>
            <a:r>
              <a:rPr lang="cs-CZ" dirty="0" smtClean="0"/>
              <a:t>Žák s Downovým syndromem</a:t>
            </a:r>
          </a:p>
          <a:p>
            <a:pPr marL="624078" indent="-514350"/>
            <a:r>
              <a:rPr lang="cs-CZ" dirty="0" smtClean="0"/>
              <a:t>Žák s lehkým mentálním postižením</a:t>
            </a:r>
          </a:p>
          <a:p>
            <a:pPr marL="624078" indent="-514350"/>
            <a:r>
              <a:rPr lang="cs-CZ" dirty="0" smtClean="0"/>
              <a:t>Žák s percepční nedoslýchavostí, jednostrannou (ztráta 50 – 60 dB) – kompenzace sluchadly</a:t>
            </a:r>
          </a:p>
          <a:p>
            <a:pPr marL="624078" indent="-514350"/>
            <a:r>
              <a:rPr lang="cs-CZ" dirty="0" smtClean="0"/>
              <a:t>Žák s </a:t>
            </a:r>
            <a:r>
              <a:rPr lang="cs-CZ" dirty="0" err="1" smtClean="0"/>
              <a:t>Myopia</a:t>
            </a:r>
            <a:r>
              <a:rPr lang="cs-CZ" dirty="0" smtClean="0"/>
              <a:t> gravis (těžká krátkozrakost) – korekce brýlemi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-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/>
            <a:r>
              <a:rPr lang="cs-CZ" dirty="0" smtClean="0"/>
              <a:t>Žák s </a:t>
            </a:r>
            <a:r>
              <a:rPr lang="cs-CZ" dirty="0" err="1" smtClean="0"/>
              <a:t>balbuties</a:t>
            </a:r>
            <a:r>
              <a:rPr lang="cs-CZ" dirty="0" smtClean="0"/>
              <a:t> (koktavost)</a:t>
            </a:r>
          </a:p>
          <a:p>
            <a:pPr marL="624078" indent="-514350"/>
            <a:r>
              <a:rPr lang="cs-CZ" dirty="0" smtClean="0"/>
              <a:t>Žák s dyslexií, IQ nad průměrem</a:t>
            </a:r>
          </a:p>
          <a:p>
            <a:pPr marL="624078" indent="-514350"/>
            <a:r>
              <a:rPr lang="cs-CZ" dirty="0" smtClean="0"/>
              <a:t>Žák s dyslexií, dysgrafií, IQ v normě</a:t>
            </a:r>
          </a:p>
          <a:p>
            <a:pPr marL="624078" indent="-514350"/>
            <a:r>
              <a:rPr lang="cs-CZ" dirty="0" smtClean="0"/>
              <a:t>Žák s dyslexií, dysgrafií, dysortografií</a:t>
            </a:r>
          </a:p>
          <a:p>
            <a:pPr marL="624078" indent="-514350"/>
            <a:r>
              <a:rPr lang="cs-CZ" dirty="0" smtClean="0"/>
              <a:t>Žák s ADHD, IQ nad průměrem</a:t>
            </a:r>
          </a:p>
          <a:p>
            <a:pPr marL="624078" indent="-514350"/>
            <a:r>
              <a:rPr lang="cs-CZ" dirty="0" smtClean="0"/>
              <a:t>Žák s totální slepotou, ovládá Braillovo písmo</a:t>
            </a:r>
          </a:p>
          <a:p>
            <a:pPr marL="624078" indent="-514350"/>
            <a:r>
              <a:rPr lang="cs-CZ" dirty="0" smtClean="0"/>
              <a:t>Žák s praktickou hluchotou (ztráta 95 dB) – komunikuje verbálně (odezírání)</a:t>
            </a:r>
          </a:p>
          <a:p>
            <a:pPr marL="624078" indent="-51435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-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/>
            <a:r>
              <a:rPr lang="cs-CZ" dirty="0" smtClean="0"/>
              <a:t>Žák z nepodnětného </a:t>
            </a:r>
            <a:r>
              <a:rPr lang="cs-CZ" dirty="0" err="1" smtClean="0"/>
              <a:t>socio</a:t>
            </a:r>
            <a:r>
              <a:rPr lang="cs-CZ" dirty="0" smtClean="0"/>
              <a:t>-kulturního prostředí, sociálně slabá rodina (nespolupracuje), IQ v normě</a:t>
            </a:r>
          </a:p>
          <a:p>
            <a:pPr marL="624078" indent="-514350"/>
            <a:r>
              <a:rPr lang="cs-CZ" dirty="0" smtClean="0"/>
              <a:t>Žák z rodiny imigrantů ze země Blízkého východu, částečná znalost češtiny</a:t>
            </a:r>
          </a:p>
          <a:p>
            <a:pPr marL="624078" indent="-514350"/>
            <a:r>
              <a:rPr lang="cs-CZ" dirty="0" smtClean="0"/>
              <a:t>Žák s Autismem (prvky autismu)</a:t>
            </a:r>
          </a:p>
          <a:p>
            <a:pPr marL="624078" indent="-514350"/>
            <a:r>
              <a:rPr lang="cs-CZ" dirty="0" smtClean="0"/>
              <a:t>Mimořádně nadaný žák</a:t>
            </a:r>
          </a:p>
          <a:p>
            <a:pPr marL="624078" indent="-514350"/>
            <a:endParaRPr lang="cs-CZ" dirty="0" smtClean="0"/>
          </a:p>
          <a:p>
            <a:pPr marL="624078" indent="-514350"/>
            <a:r>
              <a:rPr lang="cs-CZ" dirty="0" smtClean="0"/>
              <a:t>Další – na základě konzultace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Dotazy k pomůcce ??</a:t>
            </a:r>
          </a:p>
          <a:p>
            <a:r>
              <a:rPr lang="cs-CZ" dirty="0" smtClean="0"/>
              <a:t>Dotazy k semináři ??</a:t>
            </a:r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3200" i="1" dirty="0" smtClean="0"/>
              <a:t>„Jaké máte zkušenosti se speciální pedagogikou?“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… a přeji klidný semestr!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114</TotalTime>
  <Words>346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ZS1BP_SP1S Seminář ke speciální pedagogice 1  úvodní informace</vt:lpstr>
      <vt:lpstr>Informace k zápočtu</vt:lpstr>
      <vt:lpstr>POMŮCKA</vt:lpstr>
      <vt:lpstr>POMŮCKA</vt:lpstr>
      <vt:lpstr>POMŮCKA - témata</vt:lpstr>
      <vt:lpstr>POMŮCKA - témata</vt:lpstr>
      <vt:lpstr>POMŮCKA - témata</vt:lpstr>
      <vt:lpstr>Snímek 8</vt:lpstr>
      <vt:lpstr>Děkuji za pozornost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Seminář ke speciální pedagogice 1  úvodní informace</dc:title>
  <dc:creator>Terezky Noťas</dc:creator>
  <cp:lastModifiedBy>Toshiba</cp:lastModifiedBy>
  <cp:revision>14</cp:revision>
  <dcterms:created xsi:type="dcterms:W3CDTF">2015-09-19T14:27:48Z</dcterms:created>
  <dcterms:modified xsi:type="dcterms:W3CDTF">2016-02-22T18:12:27Z</dcterms:modified>
</cp:coreProperties>
</file>