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8" r:id="rId8"/>
    <p:sldId id="269" r:id="rId9"/>
    <p:sldId id="263" r:id="rId10"/>
    <p:sldId id="264" r:id="rId11"/>
    <p:sldId id="265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45F825-7E93-4A43-9BDE-FAE04C42EC44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3C3A0B7-F6E4-48BA-AAA5-9BD9CFE9E5B1}">
      <dgm:prSet phldrT="[Text]"/>
      <dgm:spPr/>
      <dgm:t>
        <a:bodyPr/>
        <a:lstStyle/>
        <a:p>
          <a:r>
            <a:rPr lang="cs-CZ" dirty="0" smtClean="0"/>
            <a:t>Postoje, přijetí</a:t>
          </a:r>
          <a:endParaRPr lang="cs-CZ" dirty="0"/>
        </a:p>
      </dgm:t>
    </dgm:pt>
    <dgm:pt modelId="{842DB979-6FD4-42C7-ADC4-514EE8286264}" type="parTrans" cxnId="{B94F7DE0-3796-4962-842D-5F85A3A418CF}">
      <dgm:prSet/>
      <dgm:spPr/>
      <dgm:t>
        <a:bodyPr/>
        <a:lstStyle/>
        <a:p>
          <a:endParaRPr lang="cs-CZ"/>
        </a:p>
      </dgm:t>
    </dgm:pt>
    <dgm:pt modelId="{1E320AA3-D899-49E2-B4A6-B2F3A5A8F22C}" type="sibTrans" cxnId="{B94F7DE0-3796-4962-842D-5F85A3A418CF}">
      <dgm:prSet/>
      <dgm:spPr/>
      <dgm:t>
        <a:bodyPr/>
        <a:lstStyle/>
        <a:p>
          <a:endParaRPr lang="cs-CZ"/>
        </a:p>
      </dgm:t>
    </dgm:pt>
    <dgm:pt modelId="{B9B13E24-7190-4B52-A893-3F593374639B}">
      <dgm:prSet phldrT="[Text]"/>
      <dgm:spPr/>
      <dgm:t>
        <a:bodyPr/>
        <a:lstStyle/>
        <a:p>
          <a:r>
            <a:rPr lang="cs-CZ" dirty="0" smtClean="0"/>
            <a:t>Zdroje – finanční, lidské </a:t>
          </a:r>
          <a:endParaRPr lang="cs-CZ" dirty="0"/>
        </a:p>
      </dgm:t>
    </dgm:pt>
    <dgm:pt modelId="{E26589E5-A1B1-4FDC-A1DA-6646911488E4}" type="parTrans" cxnId="{91F02B52-D41B-4FF3-A494-D9CAE7429C2A}">
      <dgm:prSet/>
      <dgm:spPr/>
      <dgm:t>
        <a:bodyPr/>
        <a:lstStyle/>
        <a:p>
          <a:endParaRPr lang="cs-CZ"/>
        </a:p>
      </dgm:t>
    </dgm:pt>
    <dgm:pt modelId="{FCCAD0FF-E3C8-4DA5-B4D2-C312EB4BA08F}" type="sibTrans" cxnId="{91F02B52-D41B-4FF3-A494-D9CAE7429C2A}">
      <dgm:prSet/>
      <dgm:spPr/>
      <dgm:t>
        <a:bodyPr/>
        <a:lstStyle/>
        <a:p>
          <a:endParaRPr lang="cs-CZ"/>
        </a:p>
      </dgm:t>
    </dgm:pt>
    <dgm:pt modelId="{A332E38F-0005-4EA7-9669-E8A9AC199C69}">
      <dgm:prSet phldrT="[Text]"/>
      <dgm:spPr/>
      <dgm:t>
        <a:bodyPr/>
        <a:lstStyle/>
        <a:p>
          <a:r>
            <a:rPr lang="cs-CZ" dirty="0" smtClean="0"/>
            <a:t>Informace, podpora, DVPP apod.</a:t>
          </a:r>
          <a:endParaRPr lang="cs-CZ" dirty="0"/>
        </a:p>
      </dgm:t>
    </dgm:pt>
    <dgm:pt modelId="{8247A3D9-25DE-4DD4-9C02-1DB0D31C025F}" type="parTrans" cxnId="{5434A7D7-478C-426E-940A-2EB925B2BC8C}">
      <dgm:prSet/>
      <dgm:spPr/>
      <dgm:t>
        <a:bodyPr/>
        <a:lstStyle/>
        <a:p>
          <a:endParaRPr lang="cs-CZ"/>
        </a:p>
      </dgm:t>
    </dgm:pt>
    <dgm:pt modelId="{A5951510-37F4-4C99-A5F1-BE8BF4BB951D}" type="sibTrans" cxnId="{5434A7D7-478C-426E-940A-2EB925B2BC8C}">
      <dgm:prSet/>
      <dgm:spPr/>
      <dgm:t>
        <a:bodyPr/>
        <a:lstStyle/>
        <a:p>
          <a:endParaRPr lang="cs-CZ"/>
        </a:p>
      </dgm:t>
    </dgm:pt>
    <dgm:pt modelId="{B286C31D-B662-496F-86F7-30900287CDB0}" type="pres">
      <dgm:prSet presAssocID="{E745F825-7E93-4A43-9BDE-FAE04C42EC4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61BC41D-4F36-4E6A-9A96-A8410928DF1E}" type="pres">
      <dgm:prSet presAssocID="{A3C3A0B7-F6E4-48BA-AAA5-9BD9CFE9E5B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50BEC0-996F-4352-BC27-495D578DBE24}" type="pres">
      <dgm:prSet presAssocID="{1E320AA3-D899-49E2-B4A6-B2F3A5A8F22C}" presName="sibTrans" presStyleLbl="sibTrans2D1" presStyleIdx="0" presStyleCnt="3" custLinFactNeighborX="15909" custLinFactNeighborY="-25404"/>
      <dgm:spPr/>
      <dgm:t>
        <a:bodyPr/>
        <a:lstStyle/>
        <a:p>
          <a:endParaRPr lang="cs-CZ"/>
        </a:p>
      </dgm:t>
    </dgm:pt>
    <dgm:pt modelId="{256EC614-C23F-4E60-8764-DA317B7773AD}" type="pres">
      <dgm:prSet presAssocID="{1E320AA3-D899-49E2-B4A6-B2F3A5A8F22C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FCE0100B-F588-4A08-970D-531BA5F63BF1}" type="pres">
      <dgm:prSet presAssocID="{B9B13E24-7190-4B52-A893-3F593374639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58A876-CE91-4064-9985-16BA2A581653}" type="pres">
      <dgm:prSet presAssocID="{FCCAD0FF-E3C8-4DA5-B4D2-C312EB4BA08F}" presName="sibTrans" presStyleLbl="sibTrans2D1" presStyleIdx="1" presStyleCnt="3"/>
      <dgm:spPr/>
      <dgm:t>
        <a:bodyPr/>
        <a:lstStyle/>
        <a:p>
          <a:endParaRPr lang="cs-CZ"/>
        </a:p>
      </dgm:t>
    </dgm:pt>
    <dgm:pt modelId="{EB04D70F-ECF5-4A39-A4FB-8C421FF0CEA9}" type="pres">
      <dgm:prSet presAssocID="{FCCAD0FF-E3C8-4DA5-B4D2-C312EB4BA08F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DBCEFBE7-B475-4BF5-A655-04686AFCB578}" type="pres">
      <dgm:prSet presAssocID="{A332E38F-0005-4EA7-9669-E8A9AC199C6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8B89D1-EE14-4622-83B8-10AF665EFBB8}" type="pres">
      <dgm:prSet presAssocID="{A5951510-37F4-4C99-A5F1-BE8BF4BB951D}" presName="sibTrans" presStyleLbl="sibTrans2D1" presStyleIdx="2" presStyleCnt="3" custLinFactNeighborX="-13268" custLinFactNeighborY="-25404"/>
      <dgm:spPr/>
      <dgm:t>
        <a:bodyPr/>
        <a:lstStyle/>
        <a:p>
          <a:endParaRPr lang="cs-CZ"/>
        </a:p>
      </dgm:t>
    </dgm:pt>
    <dgm:pt modelId="{C8E73D14-7A7C-4E6D-B1C8-76392DD7AC29}" type="pres">
      <dgm:prSet presAssocID="{A5951510-37F4-4C99-A5F1-BE8BF4BB951D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543B24CF-A6B3-476D-BA78-54889D383D29}" type="presOf" srcId="{FCCAD0FF-E3C8-4DA5-B4D2-C312EB4BA08F}" destId="{9358A876-CE91-4064-9985-16BA2A581653}" srcOrd="0" destOrd="0" presId="urn:microsoft.com/office/officeart/2005/8/layout/cycle7"/>
    <dgm:cxn modelId="{E7A9D4E3-4354-4782-B6A6-1023FC4AB500}" type="presOf" srcId="{FCCAD0FF-E3C8-4DA5-B4D2-C312EB4BA08F}" destId="{EB04D70F-ECF5-4A39-A4FB-8C421FF0CEA9}" srcOrd="1" destOrd="0" presId="urn:microsoft.com/office/officeart/2005/8/layout/cycle7"/>
    <dgm:cxn modelId="{91F02B52-D41B-4FF3-A494-D9CAE7429C2A}" srcId="{E745F825-7E93-4A43-9BDE-FAE04C42EC44}" destId="{B9B13E24-7190-4B52-A893-3F593374639B}" srcOrd="1" destOrd="0" parTransId="{E26589E5-A1B1-4FDC-A1DA-6646911488E4}" sibTransId="{FCCAD0FF-E3C8-4DA5-B4D2-C312EB4BA08F}"/>
    <dgm:cxn modelId="{B94F7DE0-3796-4962-842D-5F85A3A418CF}" srcId="{E745F825-7E93-4A43-9BDE-FAE04C42EC44}" destId="{A3C3A0B7-F6E4-48BA-AAA5-9BD9CFE9E5B1}" srcOrd="0" destOrd="0" parTransId="{842DB979-6FD4-42C7-ADC4-514EE8286264}" sibTransId="{1E320AA3-D899-49E2-B4A6-B2F3A5A8F22C}"/>
    <dgm:cxn modelId="{6356564C-7BD6-4315-B95C-056B70436634}" type="presOf" srcId="{1E320AA3-D899-49E2-B4A6-B2F3A5A8F22C}" destId="{256EC614-C23F-4E60-8764-DA317B7773AD}" srcOrd="1" destOrd="0" presId="urn:microsoft.com/office/officeart/2005/8/layout/cycle7"/>
    <dgm:cxn modelId="{63E87D02-142B-4019-84AB-2136A47E6110}" type="presOf" srcId="{1E320AA3-D899-49E2-B4A6-B2F3A5A8F22C}" destId="{A550BEC0-996F-4352-BC27-495D578DBE24}" srcOrd="0" destOrd="0" presId="urn:microsoft.com/office/officeart/2005/8/layout/cycle7"/>
    <dgm:cxn modelId="{F55409F2-1E27-4C18-AE8B-4BCD8DE007BA}" type="presOf" srcId="{B9B13E24-7190-4B52-A893-3F593374639B}" destId="{FCE0100B-F588-4A08-970D-531BA5F63BF1}" srcOrd="0" destOrd="0" presId="urn:microsoft.com/office/officeart/2005/8/layout/cycle7"/>
    <dgm:cxn modelId="{5434A7D7-478C-426E-940A-2EB925B2BC8C}" srcId="{E745F825-7E93-4A43-9BDE-FAE04C42EC44}" destId="{A332E38F-0005-4EA7-9669-E8A9AC199C69}" srcOrd="2" destOrd="0" parTransId="{8247A3D9-25DE-4DD4-9C02-1DB0D31C025F}" sibTransId="{A5951510-37F4-4C99-A5F1-BE8BF4BB951D}"/>
    <dgm:cxn modelId="{2FCB17C1-3A43-4B42-B770-751F2F8462FA}" type="presOf" srcId="{A5951510-37F4-4C99-A5F1-BE8BF4BB951D}" destId="{F98B89D1-EE14-4622-83B8-10AF665EFBB8}" srcOrd="0" destOrd="0" presId="urn:microsoft.com/office/officeart/2005/8/layout/cycle7"/>
    <dgm:cxn modelId="{BC57A330-1559-45EE-AD0B-643DEAA9DCCB}" type="presOf" srcId="{A3C3A0B7-F6E4-48BA-AAA5-9BD9CFE9E5B1}" destId="{361BC41D-4F36-4E6A-9A96-A8410928DF1E}" srcOrd="0" destOrd="0" presId="urn:microsoft.com/office/officeart/2005/8/layout/cycle7"/>
    <dgm:cxn modelId="{57D9D7FA-6826-4909-B56C-A687BFFD8B8E}" type="presOf" srcId="{A5951510-37F4-4C99-A5F1-BE8BF4BB951D}" destId="{C8E73D14-7A7C-4E6D-B1C8-76392DD7AC29}" srcOrd="1" destOrd="0" presId="urn:microsoft.com/office/officeart/2005/8/layout/cycle7"/>
    <dgm:cxn modelId="{21A3C555-59DA-4541-BA12-48E8203AEA63}" type="presOf" srcId="{E745F825-7E93-4A43-9BDE-FAE04C42EC44}" destId="{B286C31D-B662-496F-86F7-30900287CDB0}" srcOrd="0" destOrd="0" presId="urn:microsoft.com/office/officeart/2005/8/layout/cycle7"/>
    <dgm:cxn modelId="{63981891-CDC4-454E-8AA9-0F464BC807D5}" type="presOf" srcId="{A332E38F-0005-4EA7-9669-E8A9AC199C69}" destId="{DBCEFBE7-B475-4BF5-A655-04686AFCB578}" srcOrd="0" destOrd="0" presId="urn:microsoft.com/office/officeart/2005/8/layout/cycle7"/>
    <dgm:cxn modelId="{CAA3BC03-D1C8-4323-BD18-4A01D8991487}" type="presParOf" srcId="{B286C31D-B662-496F-86F7-30900287CDB0}" destId="{361BC41D-4F36-4E6A-9A96-A8410928DF1E}" srcOrd="0" destOrd="0" presId="urn:microsoft.com/office/officeart/2005/8/layout/cycle7"/>
    <dgm:cxn modelId="{BD81F46F-FEE0-49F8-A539-EA31D5973CA1}" type="presParOf" srcId="{B286C31D-B662-496F-86F7-30900287CDB0}" destId="{A550BEC0-996F-4352-BC27-495D578DBE24}" srcOrd="1" destOrd="0" presId="urn:microsoft.com/office/officeart/2005/8/layout/cycle7"/>
    <dgm:cxn modelId="{91A79717-AA48-47CA-A5BA-D5F0D8E160A3}" type="presParOf" srcId="{A550BEC0-996F-4352-BC27-495D578DBE24}" destId="{256EC614-C23F-4E60-8764-DA317B7773AD}" srcOrd="0" destOrd="0" presId="urn:microsoft.com/office/officeart/2005/8/layout/cycle7"/>
    <dgm:cxn modelId="{647702D2-AD3C-460D-B120-5C9160F2B601}" type="presParOf" srcId="{B286C31D-B662-496F-86F7-30900287CDB0}" destId="{FCE0100B-F588-4A08-970D-531BA5F63BF1}" srcOrd="2" destOrd="0" presId="urn:microsoft.com/office/officeart/2005/8/layout/cycle7"/>
    <dgm:cxn modelId="{21F2E341-376F-4738-BBAC-9B5297756CFF}" type="presParOf" srcId="{B286C31D-B662-496F-86F7-30900287CDB0}" destId="{9358A876-CE91-4064-9985-16BA2A581653}" srcOrd="3" destOrd="0" presId="urn:microsoft.com/office/officeart/2005/8/layout/cycle7"/>
    <dgm:cxn modelId="{D2DEB962-0AAA-4A07-9520-E93B971311BD}" type="presParOf" srcId="{9358A876-CE91-4064-9985-16BA2A581653}" destId="{EB04D70F-ECF5-4A39-A4FB-8C421FF0CEA9}" srcOrd="0" destOrd="0" presId="urn:microsoft.com/office/officeart/2005/8/layout/cycle7"/>
    <dgm:cxn modelId="{11E43533-BAF2-4AE6-802C-DD1B5C7A465A}" type="presParOf" srcId="{B286C31D-B662-496F-86F7-30900287CDB0}" destId="{DBCEFBE7-B475-4BF5-A655-04686AFCB578}" srcOrd="4" destOrd="0" presId="urn:microsoft.com/office/officeart/2005/8/layout/cycle7"/>
    <dgm:cxn modelId="{D66B848F-019A-46B7-B142-C16A608E3E55}" type="presParOf" srcId="{B286C31D-B662-496F-86F7-30900287CDB0}" destId="{F98B89D1-EE14-4622-83B8-10AF665EFBB8}" srcOrd="5" destOrd="0" presId="urn:microsoft.com/office/officeart/2005/8/layout/cycle7"/>
    <dgm:cxn modelId="{33AFBF88-AF0F-4C3B-A05E-70681D7D1507}" type="presParOf" srcId="{F98B89D1-EE14-4622-83B8-10AF665EFBB8}" destId="{C8E73D14-7A7C-4E6D-B1C8-76392DD7AC2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BC41D-4F36-4E6A-9A96-A8410928DF1E}">
      <dsp:nvSpPr>
        <dsp:cNvPr id="0" name=""/>
        <dsp:cNvSpPr/>
      </dsp:nvSpPr>
      <dsp:spPr>
        <a:xfrm>
          <a:off x="1995785" y="1179"/>
          <a:ext cx="2104429" cy="1052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Postoje, přijetí</a:t>
          </a:r>
          <a:endParaRPr lang="cs-CZ" sz="1800" kern="1200" dirty="0"/>
        </a:p>
      </dsp:txBody>
      <dsp:txXfrm>
        <a:off x="2026603" y="31997"/>
        <a:ext cx="2042793" cy="990578"/>
      </dsp:txXfrm>
    </dsp:sp>
    <dsp:sp modelId="{A550BEC0-996F-4352-BC27-495D578DBE24}">
      <dsp:nvSpPr>
        <dsp:cNvPr id="0" name=""/>
        <dsp:cNvSpPr/>
      </dsp:nvSpPr>
      <dsp:spPr>
        <a:xfrm rot="3600000">
          <a:off x="3542957" y="1754305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3653440" y="1827960"/>
        <a:ext cx="875480" cy="220965"/>
      </dsp:txXfrm>
    </dsp:sp>
    <dsp:sp modelId="{FCE0100B-F588-4A08-970D-531BA5F63BF1}">
      <dsp:nvSpPr>
        <dsp:cNvPr id="0" name=""/>
        <dsp:cNvSpPr/>
      </dsp:nvSpPr>
      <dsp:spPr>
        <a:xfrm>
          <a:off x="3733278" y="3010605"/>
          <a:ext cx="2104429" cy="1052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Zdroje – finanční, lidské </a:t>
          </a:r>
          <a:endParaRPr lang="cs-CZ" sz="1800" kern="1200" dirty="0"/>
        </a:p>
      </dsp:txBody>
      <dsp:txXfrm>
        <a:off x="3764096" y="3041423"/>
        <a:ext cx="2042793" cy="990578"/>
      </dsp:txXfrm>
    </dsp:sp>
    <dsp:sp modelId="{9358A876-CE91-4064-9985-16BA2A581653}">
      <dsp:nvSpPr>
        <dsp:cNvPr id="0" name=""/>
        <dsp:cNvSpPr/>
      </dsp:nvSpPr>
      <dsp:spPr>
        <a:xfrm rot="10800000">
          <a:off x="2499777" y="3352575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 rot="10800000">
        <a:off x="2610259" y="3426230"/>
        <a:ext cx="875480" cy="220965"/>
      </dsp:txXfrm>
    </dsp:sp>
    <dsp:sp modelId="{DBCEFBE7-B475-4BF5-A655-04686AFCB578}">
      <dsp:nvSpPr>
        <dsp:cNvPr id="0" name=""/>
        <dsp:cNvSpPr/>
      </dsp:nvSpPr>
      <dsp:spPr>
        <a:xfrm>
          <a:off x="258291" y="3010605"/>
          <a:ext cx="2104429" cy="1052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Informace, podpora, DVPP apod.</a:t>
          </a:r>
          <a:endParaRPr lang="cs-CZ" sz="1800" kern="1200" dirty="0"/>
        </a:p>
      </dsp:txBody>
      <dsp:txXfrm>
        <a:off x="289109" y="3041423"/>
        <a:ext cx="2042793" cy="990578"/>
      </dsp:txXfrm>
    </dsp:sp>
    <dsp:sp modelId="{F98B89D1-EE14-4622-83B8-10AF665EFBB8}">
      <dsp:nvSpPr>
        <dsp:cNvPr id="0" name=""/>
        <dsp:cNvSpPr/>
      </dsp:nvSpPr>
      <dsp:spPr>
        <a:xfrm rot="18000000">
          <a:off x="1485554" y="1754305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596037" y="1827960"/>
        <a:ext cx="875480" cy="220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4A94E-C8B3-4763-89C3-1E3D70999A32}" type="datetimeFigureOut">
              <a:rPr lang="cs-CZ" smtClean="0"/>
              <a:t>8.7.2015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FF69B-F783-47FE-8750-468B42D06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284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AD6B8AF-916C-4489-AF6D-BA2EAEB9B897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66146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0F59C6B6-C40B-4954-BD7C-C0F955D86C0F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93636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5375A1EF-7987-4B82-AB5C-834F0AAD4CDF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93878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5DFC56C4-C8E9-49A4-8D3F-EA2BDB9FF49F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90556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BE3C-4EB0-4281-99DD-F723BF9C6484}" type="datetimeFigureOut">
              <a:rPr lang="cs-CZ" smtClean="0"/>
              <a:t>8.7.2015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A274C8-F42A-422A-B9E1-A7C1F571E66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BE3C-4EB0-4281-99DD-F723BF9C6484}" type="datetimeFigureOut">
              <a:rPr lang="cs-CZ" smtClean="0"/>
              <a:t>8.7.2015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4C8-F42A-422A-B9E1-A7C1F571E6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BE3C-4EB0-4281-99DD-F723BF9C6484}" type="datetimeFigureOut">
              <a:rPr lang="cs-CZ" smtClean="0"/>
              <a:t>8.7.2015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4C8-F42A-422A-B9E1-A7C1F571E6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BE3C-4EB0-4281-99DD-F723BF9C6484}" type="datetimeFigureOut">
              <a:rPr lang="cs-CZ" smtClean="0"/>
              <a:t>8.7.2015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4C8-F42A-422A-B9E1-A7C1F571E6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BE3C-4EB0-4281-99DD-F723BF9C6484}" type="datetimeFigureOut">
              <a:rPr lang="cs-CZ" smtClean="0"/>
              <a:t>8.7.2015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4C8-F42A-422A-B9E1-A7C1F571E66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BE3C-4EB0-4281-99DD-F723BF9C6484}" type="datetimeFigureOut">
              <a:rPr lang="cs-CZ" smtClean="0"/>
              <a:t>8.7.2015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4C8-F42A-422A-B9E1-A7C1F571E66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BE3C-4EB0-4281-99DD-F723BF9C6484}" type="datetimeFigureOut">
              <a:rPr lang="cs-CZ" smtClean="0"/>
              <a:t>8.7.2015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4C8-F42A-422A-B9E1-A7C1F571E66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BE3C-4EB0-4281-99DD-F723BF9C6484}" type="datetimeFigureOut">
              <a:rPr lang="cs-CZ" smtClean="0"/>
              <a:t>8.7.2015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4C8-F42A-422A-B9E1-A7C1F571E6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BE3C-4EB0-4281-99DD-F723BF9C6484}" type="datetimeFigureOut">
              <a:rPr lang="cs-CZ" smtClean="0"/>
              <a:t>8.7.2015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4C8-F42A-422A-B9E1-A7C1F571E6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BE3C-4EB0-4281-99DD-F723BF9C6484}" type="datetimeFigureOut">
              <a:rPr lang="cs-CZ" smtClean="0"/>
              <a:t>8.7.2015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4C8-F42A-422A-B9E1-A7C1F571E6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BE3C-4EB0-4281-99DD-F723BF9C6484}" type="datetimeFigureOut">
              <a:rPr lang="cs-CZ" smtClean="0"/>
              <a:t>8.7.2015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74C8-F42A-422A-B9E1-A7C1F571E6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1BCBE3C-4EB0-4281-99DD-F723BF9C6484}" type="datetimeFigureOut">
              <a:rPr lang="cs-CZ" smtClean="0"/>
              <a:t>8.7.2015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0A274C8-F42A-422A-B9E1-A7C1F571E66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0267" y="3717032"/>
            <a:ext cx="7772400" cy="1800200"/>
          </a:xfrm>
        </p:spPr>
        <p:txBody>
          <a:bodyPr/>
          <a:lstStyle/>
          <a:p>
            <a:r>
              <a:rPr lang="cs-CZ" sz="3600" dirty="0" smtClean="0"/>
              <a:t>Paradigma inkluzivního vzdělávání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95336" y="2169840"/>
            <a:ext cx="7553325" cy="1219200"/>
          </a:xfrm>
        </p:spPr>
        <p:txBody>
          <a:bodyPr>
            <a:normAutofit lnSpcReduction="10000"/>
          </a:bodyPr>
          <a:lstStyle/>
          <a:p>
            <a:r>
              <a:rPr lang="cs-CZ" sz="1800" dirty="0" smtClean="0"/>
              <a:t>FRMU 1356/2014 </a:t>
            </a:r>
            <a:r>
              <a:rPr lang="cs-CZ" sz="1800" dirty="0"/>
              <a:t>Inkluzivní praxe a novinky v pedagogické diagnostice na podporu rozvoje kompetencí studentů pro inkluzivní vzdělávání</a:t>
            </a:r>
            <a:r>
              <a:rPr lang="cs-CZ" sz="1800" i="1" dirty="0"/>
              <a:t> </a:t>
            </a:r>
            <a:endParaRPr lang="cs-CZ" sz="1800" i="1" dirty="0" smtClean="0"/>
          </a:p>
          <a:p>
            <a:r>
              <a:rPr lang="cs-CZ" sz="1800" dirty="0" smtClean="0"/>
              <a:t>Řešitel projektu: Jana Kratochvílová</a:t>
            </a:r>
            <a:endParaRPr lang="cs-CZ" sz="1800" dirty="0"/>
          </a:p>
        </p:txBody>
      </p:sp>
      <p:pic>
        <p:nvPicPr>
          <p:cNvPr id="5" name="Obrázek 4" descr="muni_hlapa_zahlavi_TEST_03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6" y="188640"/>
            <a:ext cx="7553325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ovéPole 3"/>
          <p:cNvSpPr txBox="1"/>
          <p:nvPr/>
        </p:nvSpPr>
        <p:spPr>
          <a:xfrm>
            <a:off x="2717965" y="5434756"/>
            <a:ext cx="4097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chemeClr val="accent2">
                    <a:lumMod val="50000"/>
                  </a:schemeClr>
                </a:solidFill>
              </a:rPr>
              <a:t>Katedra primární pedagogiky </a:t>
            </a:r>
            <a:r>
              <a:rPr lang="cs-CZ" sz="2000" dirty="0" err="1" smtClean="0">
                <a:solidFill>
                  <a:schemeClr val="accent2">
                    <a:lumMod val="50000"/>
                  </a:schemeClr>
                </a:solidFill>
              </a:rPr>
              <a:t>PdF</a:t>
            </a:r>
            <a:endParaRPr lang="cs-CZ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300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Vnímání problémů ve vzdělávání a </a:t>
            </a:r>
            <a:r>
              <a:rPr lang="cs-CZ" dirty="0" smtClean="0"/>
              <a:t>postižení</a:t>
            </a:r>
            <a:endParaRPr 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457200" y="2057400"/>
            <a:ext cx="3521075" cy="452596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</a:rPr>
              <a:t>Medicínský model</a:t>
            </a:r>
            <a:r>
              <a:rPr lang="cs-CZ" altLang="cs-CZ" dirty="0" smtClean="0">
                <a:solidFill>
                  <a:schemeClr val="tx1"/>
                </a:solidFill>
              </a:rPr>
              <a:t> - problémy ve vzdělávání jsou vnímány jako důsledek vady nebo postižení dítěte či mladého člověka.</a:t>
            </a:r>
          </a:p>
          <a:p>
            <a:pPr eaLnBrk="1" hangingPunct="1"/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  <p:sp>
        <p:nvSpPr>
          <p:cNvPr id="16388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2057400"/>
            <a:ext cx="3521075" cy="4525963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</a:rPr>
              <a:t>Sociální model</a:t>
            </a:r>
            <a:r>
              <a:rPr lang="cs-CZ" altLang="cs-CZ" dirty="0" smtClean="0">
                <a:solidFill>
                  <a:schemeClr val="tx1"/>
                </a:solidFill>
              </a:rPr>
              <a:t> - překážky v učení a účasti mohou existovat v samotné podstatě vzdělávacího prostředí nebo vznikat v interakci mezi žáky a jejich okolím.</a:t>
            </a:r>
          </a:p>
          <a:p>
            <a:pPr eaLnBrk="1" hangingPunct="1"/>
            <a:endParaRPr lang="cs-CZ" altLang="cs-CZ" dirty="0" smtClean="0">
              <a:solidFill>
                <a:schemeClr val="tx1"/>
              </a:solidFill>
            </a:endParaRPr>
          </a:p>
        </p:txBody>
      </p:sp>
      <p:pic>
        <p:nvPicPr>
          <p:cNvPr id="16389" name="Picture 5" descr="MP900399223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2578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602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92696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Pojem „překážky </a:t>
            </a:r>
            <a:r>
              <a:rPr lang="cs-CZ" dirty="0"/>
              <a:t>v učení a </a:t>
            </a:r>
            <a:r>
              <a:rPr lang="cs-CZ" dirty="0" smtClean="0"/>
              <a:t>zapojení“</a:t>
            </a:r>
            <a:endParaRPr lang="cs-CZ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2261831"/>
            <a:ext cx="7239000" cy="3456384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sz="2400" dirty="0" smtClean="0">
                <a:solidFill>
                  <a:schemeClr val="tx1"/>
                </a:solidFill>
              </a:rPr>
              <a:t>Vidíme-li příčinu problémů ve „speciálních vzdělávacích potřebách“ dětí a mladých lidí, přirozeně uvažujeme o podpoře v podobě dalších jedinců, kteří by s nimi pracovali.  </a:t>
            </a:r>
          </a:p>
          <a:p>
            <a:pPr eaLnBrk="1" hangingPunct="1"/>
            <a:endParaRPr lang="cs-CZ" altLang="cs-CZ" sz="2400" dirty="0" smtClean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cs-CZ" altLang="cs-CZ" sz="2400" dirty="0" smtClean="0">
                <a:solidFill>
                  <a:schemeClr val="tx1"/>
                </a:solidFill>
              </a:rPr>
              <a:t>Je třeba zjistit, jaké existují překážky v učení a zapojení, teprve tak se můžeme přímo zaměřit na to, jak zkvalitnit vzdělávání daného dítěte. </a:t>
            </a:r>
          </a:p>
          <a:p>
            <a:pPr eaLnBrk="1" hangingPunct="1">
              <a:buFont typeface="Wingdings 2" pitchFamily="18" charset="2"/>
              <a:buNone/>
            </a:pPr>
            <a:endParaRPr lang="cs-CZ" altLang="cs-CZ" sz="2400" dirty="0" smtClean="0">
              <a:solidFill>
                <a:schemeClr val="tx1"/>
              </a:solidFill>
            </a:endParaRPr>
          </a:p>
        </p:txBody>
      </p:sp>
      <p:pic>
        <p:nvPicPr>
          <p:cNvPr id="18436" name="Picture 5" descr="MC900237951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733256"/>
            <a:ext cx="12192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134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Co potřebuje učitel?</a:t>
            </a:r>
            <a:endParaRPr 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chemeClr val="tx1"/>
                </a:solidFill>
              </a:rPr>
              <a:t>získat informace o podobných zkušenostech</a:t>
            </a:r>
          </a:p>
          <a:p>
            <a:r>
              <a:rPr lang="cs-CZ" altLang="cs-CZ" dirty="0" smtClean="0">
                <a:solidFill>
                  <a:schemeClr val="tx1"/>
                </a:solidFill>
              </a:rPr>
              <a:t> didaktické zdroje</a:t>
            </a:r>
          </a:p>
          <a:p>
            <a:r>
              <a:rPr lang="cs-CZ" altLang="cs-CZ" dirty="0" smtClean="0">
                <a:solidFill>
                  <a:schemeClr val="tx1"/>
                </a:solidFill>
              </a:rPr>
              <a:t> přizpůsobit kurikulum</a:t>
            </a:r>
          </a:p>
          <a:p>
            <a:r>
              <a:rPr lang="cs-CZ" altLang="cs-CZ" dirty="0" smtClean="0">
                <a:solidFill>
                  <a:schemeClr val="tx1"/>
                </a:solidFill>
              </a:rPr>
              <a:t> kontakt s ostatními institucemi působícími v této oblasti vzdělávání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66973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Co je to tedy inkluze?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tx1"/>
                </a:solidFill>
              </a:rPr>
              <a:t>Inkluze vyžaduje změnu. Jedná se o nikdy nekončící proces zkvalitňování výuky a zvyšování míry zapojení všech žáků</a:t>
            </a:r>
            <a:r>
              <a:rPr lang="cs-CZ" altLang="cs-CZ" smtClean="0">
                <a:solidFill>
                  <a:schemeClr val="tx1"/>
                </a:solidFill>
              </a:rPr>
              <a:t>. </a:t>
            </a:r>
            <a:endParaRPr lang="cs-CZ" altLang="cs-CZ" smtClean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cs-CZ" altLang="cs-CZ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dirty="0" smtClean="0">
                <a:solidFill>
                  <a:schemeClr val="tx1"/>
                </a:solidFill>
                <a:latin typeface="Arial" charset="0"/>
              </a:rPr>
              <a:t>„</a:t>
            </a:r>
            <a:r>
              <a:rPr lang="cs-CZ" altLang="cs-CZ" dirty="0" smtClean="0">
                <a:solidFill>
                  <a:schemeClr val="tx1"/>
                </a:solidFill>
              </a:rPr>
              <a:t>O inkluzi ovšem mluvíme již od okamžiku, kdy se začne se zvyšováním míry zapojení u všech žáků. Inkluzívní škola je taková, která je v pohybu“. </a:t>
            </a:r>
          </a:p>
          <a:p>
            <a:pPr lvl="1">
              <a:buFontTx/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(</a:t>
            </a:r>
            <a:r>
              <a:rPr lang="cs-CZ" altLang="cs-CZ" dirty="0" err="1" smtClean="0">
                <a:solidFill>
                  <a:schemeClr val="tx1"/>
                </a:solidFill>
              </a:rPr>
              <a:t>Booth</a:t>
            </a:r>
            <a:r>
              <a:rPr lang="cs-CZ" altLang="cs-CZ" dirty="0" smtClean="0">
                <a:solidFill>
                  <a:schemeClr val="tx1"/>
                </a:solidFill>
              </a:rPr>
              <a:t> &amp; </a:t>
            </a:r>
            <a:r>
              <a:rPr lang="cs-CZ" altLang="cs-CZ" dirty="0" err="1" smtClean="0">
                <a:solidFill>
                  <a:schemeClr val="tx1"/>
                </a:solidFill>
              </a:rPr>
              <a:t>Ainscow</a:t>
            </a:r>
            <a:r>
              <a:rPr lang="cs-CZ" altLang="cs-CZ" dirty="0" smtClean="0">
                <a:solidFill>
                  <a:schemeClr val="tx1"/>
                </a:solidFill>
              </a:rPr>
              <a:t>, 2007)</a:t>
            </a:r>
          </a:p>
        </p:txBody>
      </p:sp>
    </p:spTree>
    <p:extLst>
      <p:ext uri="{BB962C8B-B14F-4D97-AF65-F5344CB8AC3E}">
        <p14:creationId xmlns:p14="http://schemas.microsoft.com/office/powerpoint/2010/main" val="96013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200" dirty="0" smtClean="0"/>
              <a:t>Zdroje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cs-CZ" dirty="0" err="1"/>
              <a:t>Ainscow</a:t>
            </a:r>
            <a:r>
              <a:rPr lang="sk-SK" altLang="cs-CZ" dirty="0"/>
              <a:t>, M., </a:t>
            </a:r>
            <a:r>
              <a:rPr lang="sk-SK" altLang="cs-CZ" dirty="0" err="1"/>
              <a:t>Booth</a:t>
            </a:r>
            <a:r>
              <a:rPr lang="sk-SK" altLang="cs-CZ" dirty="0"/>
              <a:t>, T. 2007. </a:t>
            </a:r>
            <a:r>
              <a:rPr lang="sk-SK" altLang="cs-CZ" i="1" dirty="0" err="1"/>
              <a:t>Ukazatel</a:t>
            </a:r>
            <a:r>
              <a:rPr lang="sk-SK" altLang="cs-CZ" i="1" dirty="0"/>
              <a:t> </a:t>
            </a:r>
            <a:r>
              <a:rPr lang="sk-SK" altLang="cs-CZ" i="1" dirty="0" err="1"/>
              <a:t>inkluze</a:t>
            </a:r>
            <a:r>
              <a:rPr lang="sk-SK" altLang="cs-CZ" i="1" dirty="0"/>
              <a:t>. Rozvoj učení a zapojení </a:t>
            </a:r>
            <a:r>
              <a:rPr lang="sk-SK" altLang="cs-CZ" i="1" dirty="0" err="1"/>
              <a:t>ve</a:t>
            </a:r>
            <a:r>
              <a:rPr lang="sk-SK" altLang="cs-CZ" i="1" dirty="0"/>
              <a:t> školách. </a:t>
            </a:r>
            <a:r>
              <a:rPr lang="sk-SK" altLang="cs-CZ" dirty="0"/>
              <a:t>Praha: Rytmus o. s. </a:t>
            </a:r>
            <a:endParaRPr lang="cs-CZ" alt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808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Co je to inkluzivní vzdělávání?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Integrace/inkluze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nejde pouze o problematiku vzdělávání romských žáků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Odlišnost je vnímána jako součást přirozené společenské různorodosti. Začíná jednoduše tím, že připustíme odlišnosti mezi žáky.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Uznává právo na vzdělávání v místě bydliště žáka.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Odpovědnost školy za odstraňování překážek v učení a zapojení svých žáků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14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7010400" cy="13112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Různorodost společnosti ve školách hlavního proudu</a:t>
            </a:r>
            <a:endParaRPr lang="cs-CZ" dirty="0"/>
          </a:p>
        </p:txBody>
      </p:sp>
      <p:pic>
        <p:nvPicPr>
          <p:cNvPr id="17411" name="Picture 7" descr="ptac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63993"/>
            <a:ext cx="8277225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67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42175" cy="11430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12291" name="Obrázek 2" descr="FRATO escuela abier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0"/>
            <a:ext cx="80692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ovéPole 3"/>
          <p:cNvSpPr txBox="1">
            <a:spLocks noChangeArrowheads="1"/>
          </p:cNvSpPr>
          <p:nvPr/>
        </p:nvSpPr>
        <p:spPr bwMode="auto">
          <a:xfrm>
            <a:off x="2209800" y="5943600"/>
            <a:ext cx="525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Arial" charset="0"/>
              </a:rPr>
              <a:t>ŠKOLA  OTEVŘENÁ VŠEM</a:t>
            </a:r>
          </a:p>
        </p:txBody>
      </p:sp>
    </p:spTree>
    <p:extLst>
      <p:ext uri="{BB962C8B-B14F-4D97-AF65-F5344CB8AC3E}">
        <p14:creationId xmlns:p14="http://schemas.microsoft.com/office/powerpoint/2010/main" val="320227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600" dirty="0" smtClean="0"/>
              <a:t>Homogenita  nebo diverzita školního prostředí </a:t>
            </a:r>
            <a:r>
              <a:rPr lang="cs-CZ" sz="3600" cap="none" dirty="0" smtClean="0"/>
              <a:t>aneb</a:t>
            </a:r>
            <a:r>
              <a:rPr lang="cs-CZ" sz="3600" dirty="0" smtClean="0"/>
              <a:t> školní mašinérie</a:t>
            </a:r>
            <a:endParaRPr lang="cs-CZ" sz="3600" dirty="0"/>
          </a:p>
        </p:txBody>
      </p:sp>
      <p:pic>
        <p:nvPicPr>
          <p:cNvPr id="8195" name="Zástupný symbol pro obsah 3" descr="ventanas_1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8700" y="2041993"/>
            <a:ext cx="5775548" cy="4214345"/>
          </a:xfrm>
        </p:spPr>
      </p:pic>
      <p:sp>
        <p:nvSpPr>
          <p:cNvPr id="4" name="Obdélník 3"/>
          <p:cNvSpPr>
            <a:spLocks noChangeArrowheads="1"/>
          </p:cNvSpPr>
          <p:nvPr/>
        </p:nvSpPr>
        <p:spPr bwMode="auto">
          <a:xfrm>
            <a:off x="179512" y="1484784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i="1" dirty="0">
                <a:latin typeface="Arial" charset="0"/>
              </a:rPr>
              <a:t>„Je vhodnější vzdělávat společně takové děti, které jsou na stejné úrovni, neboť tempu v běžné třídě by nestačily.“ </a:t>
            </a: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4211960" y="5589240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i="1" dirty="0">
                <a:latin typeface="Arial" charset="0"/>
              </a:rPr>
              <a:t>„Učitel v běžné škole nemá dostatek prostoru k tomu, aby se aktivně věnoval jednotlivcům.“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55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772400" cy="7461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Pozitiva inkluzivního vzdělávání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7239000" cy="4846638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Žáci </a:t>
            </a:r>
            <a:r>
              <a:rPr lang="cs-CZ" altLang="cs-CZ" dirty="0" smtClean="0">
                <a:solidFill>
                  <a:schemeClr val="tx1"/>
                </a:solidFill>
              </a:rPr>
              <a:t>jsou konfrontováni s různými situacemi a prostředím, roste jejich znalost různých postupů a jejich dovednosti. </a:t>
            </a:r>
          </a:p>
          <a:p>
            <a:r>
              <a:rPr lang="cs-CZ" altLang="cs-CZ" dirty="0" smtClean="0">
                <a:solidFill>
                  <a:schemeClr val="tx1"/>
                </a:solidFill>
              </a:rPr>
              <a:t>Společné </a:t>
            </a:r>
            <a:r>
              <a:rPr lang="cs-CZ" altLang="cs-CZ" dirty="0" smtClean="0">
                <a:solidFill>
                  <a:schemeClr val="tx1"/>
                </a:solidFill>
              </a:rPr>
              <a:t>učení působí převážně pozitivně na oblast školních výkonů. </a:t>
            </a:r>
          </a:p>
          <a:p>
            <a:r>
              <a:rPr lang="cs-CZ" altLang="cs-CZ" dirty="0" smtClean="0">
                <a:solidFill>
                  <a:schemeClr val="tx1"/>
                </a:solidFill>
              </a:rPr>
              <a:t>Žáci </a:t>
            </a:r>
            <a:r>
              <a:rPr lang="cs-CZ" altLang="cs-CZ" dirty="0" smtClean="0">
                <a:solidFill>
                  <a:schemeClr val="tx1"/>
                </a:solidFill>
              </a:rPr>
              <a:t>se nacházejí se v prostoru zkušeností, který jim umožní včas vyrovnat se s budoucí společenskou realitou</a:t>
            </a:r>
          </a:p>
          <a:p>
            <a:r>
              <a:rPr lang="cs-CZ" altLang="cs-CZ" dirty="0" smtClean="0">
                <a:solidFill>
                  <a:schemeClr val="tx1"/>
                </a:solidFill>
              </a:rPr>
              <a:t>Mění </a:t>
            </a:r>
            <a:r>
              <a:rPr lang="cs-CZ" altLang="cs-CZ" dirty="0" smtClean="0">
                <a:solidFill>
                  <a:schemeClr val="tx1"/>
                </a:solidFill>
              </a:rPr>
              <a:t>se obecné představy o neúspěchu a selhání žáků – koncept dobrého žáka</a:t>
            </a:r>
          </a:p>
        </p:txBody>
      </p:sp>
    </p:spTree>
    <p:extLst>
      <p:ext uri="{BB962C8B-B14F-4D97-AF65-F5344CB8AC3E}">
        <p14:creationId xmlns:p14="http://schemas.microsoft.com/office/powerpoint/2010/main" val="283745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Předpoklady pro </a:t>
            </a:r>
            <a:r>
              <a:rPr lang="cs-CZ" dirty="0" err="1" smtClean="0"/>
              <a:t>inkluzivní</a:t>
            </a:r>
            <a:r>
              <a:rPr lang="cs-CZ" dirty="0" smtClean="0"/>
              <a:t> vzdělávání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>
                <a:solidFill>
                  <a:schemeClr val="tx1"/>
                </a:solidFill>
              </a:rPr>
              <a:t>Musí </a:t>
            </a:r>
            <a:r>
              <a:rPr lang="cs-CZ" altLang="cs-CZ" dirty="0" smtClean="0">
                <a:solidFill>
                  <a:schemeClr val="tx1"/>
                </a:solidFill>
              </a:rPr>
              <a:t>být rozumně snížen počet žáků na učitele. </a:t>
            </a:r>
          </a:p>
          <a:p>
            <a:pPr>
              <a:buFont typeface="Wingdings 2" pitchFamily="18" charset="2"/>
              <a:buNone/>
            </a:pPr>
            <a:endParaRPr lang="cs-CZ" altLang="cs-CZ" dirty="0" smtClean="0">
              <a:solidFill>
                <a:schemeClr val="tx1"/>
              </a:solidFill>
            </a:endParaRPr>
          </a:p>
          <a:p>
            <a:endParaRPr lang="cs-CZ" altLang="cs-CZ" dirty="0" smtClean="0">
              <a:solidFill>
                <a:schemeClr val="tx1"/>
              </a:solidFill>
            </a:endParaRPr>
          </a:p>
          <a:p>
            <a:endParaRPr lang="cs-CZ" altLang="cs-CZ" dirty="0">
              <a:solidFill>
                <a:schemeClr val="tx1"/>
              </a:solidFill>
            </a:endParaRPr>
          </a:p>
          <a:p>
            <a:r>
              <a:rPr lang="cs-CZ" altLang="cs-CZ" dirty="0" smtClean="0">
                <a:solidFill>
                  <a:schemeClr val="tx1"/>
                </a:solidFill>
              </a:rPr>
              <a:t>Měli </a:t>
            </a:r>
            <a:r>
              <a:rPr lang="cs-CZ" altLang="cs-CZ" dirty="0" smtClean="0">
                <a:solidFill>
                  <a:schemeClr val="tx1"/>
                </a:solidFill>
              </a:rPr>
              <a:t>by být zaměstnáni speciálně vyškolení pracovníci, kteří by pomáhali učitelům oslovovat žáky individuální cestou </a:t>
            </a:r>
          </a:p>
        </p:txBody>
      </p:sp>
      <p:pic>
        <p:nvPicPr>
          <p:cNvPr id="11268" name="Obrázek 3" descr="peniz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564904"/>
            <a:ext cx="989856" cy="741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Obrázek 4" descr="peniz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307" y="5288892"/>
            <a:ext cx="981472" cy="734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45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Předpoklady pro inkluzivní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Musí </a:t>
            </a:r>
            <a:r>
              <a:rPr lang="cs-CZ" dirty="0" smtClean="0">
                <a:solidFill>
                  <a:schemeClr val="tx1"/>
                </a:solidFill>
              </a:rPr>
              <a:t>být vyvinuto mnoho různých zdrojů, které musejí být učitelům snadno </a:t>
            </a:r>
            <a:r>
              <a:rPr lang="cs-CZ" dirty="0" smtClean="0">
                <a:solidFill>
                  <a:schemeClr val="tx1"/>
                </a:solidFill>
              </a:rPr>
              <a:t>dostupné.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buFont typeface="Wingdings 2" pitchFamily="18" charset="2"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 typeface="Wingdings 2" pitchFamily="18" charset="2"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Učební </a:t>
            </a:r>
            <a:r>
              <a:rPr lang="cs-CZ" dirty="0" smtClean="0">
                <a:solidFill>
                  <a:schemeClr val="tx1"/>
                </a:solidFill>
              </a:rPr>
              <a:t>plán (kurikulum) je nutné rozdělit do dvou částí:</a:t>
            </a:r>
          </a:p>
          <a:p>
            <a:pPr marL="0" indent="0"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 	a) realistické jádro </a:t>
            </a:r>
            <a:r>
              <a:rPr lang="cs-CZ" dirty="0" smtClean="0">
                <a:solidFill>
                  <a:schemeClr val="tx1"/>
                </a:solidFill>
              </a:rPr>
              <a:t>„klíčové učivo“ (základ) </a:t>
            </a:r>
            <a:endParaRPr lang="cs-CZ" dirty="0" smtClean="0">
              <a:solidFill>
                <a:schemeClr val="tx1"/>
              </a:solidFill>
            </a:endParaRPr>
          </a:p>
          <a:p>
            <a:pPr marL="982663" indent="-90488"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 	b) další </a:t>
            </a:r>
            <a:r>
              <a:rPr lang="cs-CZ" dirty="0" smtClean="0">
                <a:solidFill>
                  <a:schemeClr val="tx1"/>
                </a:solidFill>
              </a:rPr>
              <a:t>informace k rozšíření  klíčového učiva, pokud  </a:t>
            </a:r>
            <a:r>
              <a:rPr lang="cs-CZ" dirty="0" smtClean="0">
                <a:solidFill>
                  <a:schemeClr val="tx1"/>
                </a:solidFill>
              </a:rPr>
              <a:t>pro ně </a:t>
            </a:r>
            <a:r>
              <a:rPr lang="cs-CZ" dirty="0" smtClean="0">
                <a:solidFill>
                  <a:schemeClr val="tx1"/>
                </a:solidFill>
              </a:rPr>
              <a:t>existuje </a:t>
            </a:r>
            <a:r>
              <a:rPr lang="cs-CZ" dirty="0" smtClean="0">
                <a:solidFill>
                  <a:schemeClr val="tx1"/>
                </a:solidFill>
              </a:rPr>
              <a:t>prostor a zájem o ně.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  <p:pic>
        <p:nvPicPr>
          <p:cNvPr id="12292" name="Obrázek 3" descr="peniz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553045"/>
            <a:ext cx="989856" cy="741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372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600" dirty="0" smtClean="0"/>
              <a:t>Předpoklady  fungování </a:t>
            </a:r>
            <a:r>
              <a:rPr lang="cs-CZ" sz="3600" dirty="0" err="1" smtClean="0"/>
              <a:t>inkluzivních</a:t>
            </a:r>
            <a:r>
              <a:rPr lang="cs-CZ" sz="3600" dirty="0" smtClean="0"/>
              <a:t> principů ve vzdělávání </a:t>
            </a:r>
            <a:endParaRPr lang="cs-CZ" sz="36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07397467"/>
              </p:ext>
            </p:extLst>
          </p:nvPr>
        </p:nvGraphicFramePr>
        <p:xfrm>
          <a:off x="1331640" y="2006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vnoramenný trojúhelník 3"/>
          <p:cNvSpPr/>
          <p:nvPr/>
        </p:nvSpPr>
        <p:spPr>
          <a:xfrm>
            <a:off x="3563888" y="3352800"/>
            <a:ext cx="1524000" cy="13716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8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35</TotalTime>
  <Words>484</Words>
  <Application>Microsoft Office PowerPoint</Application>
  <PresentationFormat>Předvádění na obrazovce (4:3)</PresentationFormat>
  <Paragraphs>65</Paragraphs>
  <Slides>14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Exekutivní</vt:lpstr>
      <vt:lpstr>Paradigma inkluzivního vzdělávání </vt:lpstr>
      <vt:lpstr>Co je to inkluzivní vzdělávání?</vt:lpstr>
      <vt:lpstr>Různorodost společnosti ve školách hlavního proudu</vt:lpstr>
      <vt:lpstr>Prezentace aplikace PowerPoint</vt:lpstr>
      <vt:lpstr>Homogenita  nebo diverzita školního prostředí aneb školní mašinérie</vt:lpstr>
      <vt:lpstr>Pozitiva inkluzivního vzdělávání</vt:lpstr>
      <vt:lpstr>Předpoklady pro inkluzivní vzdělávání</vt:lpstr>
      <vt:lpstr>Předpoklady pro inkluzivní vzdělávání</vt:lpstr>
      <vt:lpstr>Předpoklady  fungování inkluzivních principů ve vzdělávání </vt:lpstr>
      <vt:lpstr>Vnímání problémů ve vzdělávání a postižení</vt:lpstr>
      <vt:lpstr>Pojem „překážky v učení a zapojení“</vt:lpstr>
      <vt:lpstr>Co potřebuje učitel?</vt:lpstr>
      <vt:lpstr>Co je to tedy inkluze?</vt:lpstr>
      <vt:lpstr>Zdroje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Teoretická východiska inkluzivního vzdělávání</dc:title>
  <dc:creator>Kratochvilova</dc:creator>
  <cp:lastModifiedBy>Kratochvilova</cp:lastModifiedBy>
  <cp:revision>7</cp:revision>
  <dcterms:created xsi:type="dcterms:W3CDTF">2015-01-15T21:08:55Z</dcterms:created>
  <dcterms:modified xsi:type="dcterms:W3CDTF">2015-07-08T09:30:07Z</dcterms:modified>
</cp:coreProperties>
</file>