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1" r:id="rId5"/>
    <p:sldId id="263" r:id="rId6"/>
    <p:sldId id="264" r:id="rId7"/>
    <p:sldId id="256" r:id="rId8"/>
    <p:sldId id="265" r:id="rId9"/>
    <p:sldId id="267" r:id="rId10"/>
    <p:sldId id="257" r:id="rId11"/>
    <p:sldId id="266" r:id="rId12"/>
    <p:sldId id="258" r:id="rId13"/>
    <p:sldId id="268" r:id="rId14"/>
    <p:sldId id="275" r:id="rId15"/>
    <p:sldId id="276" r:id="rId16"/>
    <p:sldId id="272" r:id="rId17"/>
    <p:sldId id="269" r:id="rId18"/>
    <p:sldId id="273" r:id="rId19"/>
    <p:sldId id="274" r:id="rId20"/>
    <p:sldId id="277" r:id="rId21"/>
    <p:sldId id="270" r:id="rId22"/>
    <p:sldId id="271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EDD9-7007-4267-993D-A419261F7052}" type="datetimeFigureOut">
              <a:rPr lang="cs-CZ" smtClean="0"/>
              <a:pPr/>
              <a:t>26. 2. 2016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8DE8-7F50-4B71-907D-FE5D18BF2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EDD9-7007-4267-993D-A419261F7052}" type="datetimeFigureOut">
              <a:rPr lang="cs-CZ" smtClean="0"/>
              <a:pPr/>
              <a:t>26. 2. 2016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8DE8-7F50-4B71-907D-FE5D18BF2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EDD9-7007-4267-993D-A419261F7052}" type="datetimeFigureOut">
              <a:rPr lang="cs-CZ" smtClean="0"/>
              <a:pPr/>
              <a:t>26. 2. 2016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8DE8-7F50-4B71-907D-FE5D18BF2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EDD9-7007-4267-993D-A419261F7052}" type="datetimeFigureOut">
              <a:rPr lang="cs-CZ" smtClean="0"/>
              <a:pPr/>
              <a:t>26. 2. 2016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8DE8-7F50-4B71-907D-FE5D18BF2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EDD9-7007-4267-993D-A419261F7052}" type="datetimeFigureOut">
              <a:rPr lang="cs-CZ" smtClean="0"/>
              <a:pPr/>
              <a:t>26. 2. 2016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8DE8-7F50-4B71-907D-FE5D18BF2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EDD9-7007-4267-993D-A419261F7052}" type="datetimeFigureOut">
              <a:rPr lang="cs-CZ" smtClean="0"/>
              <a:pPr/>
              <a:t>26. 2. 2016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8DE8-7F50-4B71-907D-FE5D18BF2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EDD9-7007-4267-993D-A419261F7052}" type="datetimeFigureOut">
              <a:rPr lang="cs-CZ" smtClean="0"/>
              <a:pPr/>
              <a:t>26. 2. 2016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8DE8-7F50-4B71-907D-FE5D18BF2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EDD9-7007-4267-993D-A419261F7052}" type="datetimeFigureOut">
              <a:rPr lang="cs-CZ" smtClean="0"/>
              <a:pPr/>
              <a:t>26. 2. 2016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8DE8-7F50-4B71-907D-FE5D18BF2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EDD9-7007-4267-993D-A419261F7052}" type="datetimeFigureOut">
              <a:rPr lang="cs-CZ" smtClean="0"/>
              <a:pPr/>
              <a:t>26. 2. 2016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8DE8-7F50-4B71-907D-FE5D18BF2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EDD9-7007-4267-993D-A419261F7052}" type="datetimeFigureOut">
              <a:rPr lang="cs-CZ" smtClean="0"/>
              <a:pPr/>
              <a:t>26. 2. 2016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8DE8-7F50-4B71-907D-FE5D18BF2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BEDD9-7007-4267-993D-A419261F7052}" type="datetimeFigureOut">
              <a:rPr lang="cs-CZ" smtClean="0"/>
              <a:pPr/>
              <a:t>26. 2. 2016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8DE8-7F50-4B71-907D-FE5D18BF2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BEDD9-7007-4267-993D-A419261F7052}" type="datetimeFigureOut">
              <a:rPr lang="cs-CZ" smtClean="0"/>
              <a:pPr/>
              <a:t>26. 2. 2016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08DE8-7F50-4B71-907D-FE5D18BF2FE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predmety/predmet.pl?fakulta=1441;kod=ZS1MP_DIVZ;zpet=../predmety/predmet.pl?id=483531;zpet_text=Zp%C4%9Bt%20na%20informace%20o%20p%C5%99edm%C4%9Btu%20ZS1MP_PD1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r.cz/" TargetMode="External"/><Relationship Id="rId2" Type="http://schemas.openxmlformats.org/officeDocument/2006/relationships/hyperlink" Target="http://www.mapy.cz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85786" y="928670"/>
            <a:ext cx="731475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ZS1MP_DIVZ DIDAKTIKA INTEGROVANÉHO VĚDNÍHO ZÁKLADU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ZEMĚPISNÉ UČIVO – STUDIJNÍ MATERIÁLY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Eduard </a:t>
            </a:r>
            <a:r>
              <a:rPr kumimoji="0" lang="cs-CZ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Hofmann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28662" y="2571744"/>
            <a:ext cx="73581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 přečtení kapitoly budou studenti umět</a:t>
            </a:r>
            <a:r>
              <a:rPr lang="cs-CZ" b="1" dirty="0" smtClean="0"/>
              <a:t>:</a:t>
            </a:r>
          </a:p>
          <a:p>
            <a:endParaRPr lang="cs-CZ" dirty="0"/>
          </a:p>
          <a:p>
            <a:pPr lvl="0">
              <a:buFont typeface="Wingdings" pitchFamily="2" charset="2"/>
              <a:buChar char="ü"/>
            </a:pPr>
            <a:r>
              <a:rPr lang="cs-CZ" b="1" dirty="0"/>
              <a:t>vyhodnotit školské dokumenty a na jejich základě připravit zeměpisné kurikulum pro vzdělávací oblast Člověk a jeho svět;  </a:t>
            </a:r>
            <a:endParaRPr lang="cs-CZ" dirty="0"/>
          </a:p>
          <a:p>
            <a:pPr lvl="0">
              <a:buFont typeface="Wingdings" pitchFamily="2" charset="2"/>
              <a:buChar char="ü"/>
            </a:pPr>
            <a:r>
              <a:rPr lang="cs-CZ" b="1" dirty="0"/>
              <a:t>správně posoudit význam zeměpisného učiva pro vzdělávací oblast Člověk a jeho svět;          </a:t>
            </a:r>
            <a:endParaRPr lang="cs-CZ" dirty="0"/>
          </a:p>
          <a:p>
            <a:pPr lvl="0">
              <a:buFont typeface="Wingdings" pitchFamily="2" charset="2"/>
              <a:buChar char="ü"/>
            </a:pPr>
            <a:r>
              <a:rPr lang="cs-CZ" b="1" dirty="0"/>
              <a:t>zpracovávat zeměpisnou charakteristiku místa bydliště a vyhledávat k ní vhodné zdroje;</a:t>
            </a:r>
            <a:endParaRPr lang="cs-CZ" dirty="0"/>
          </a:p>
          <a:p>
            <a:pPr lvl="0">
              <a:buFont typeface="Wingdings" pitchFamily="2" charset="2"/>
              <a:buChar char="ü"/>
            </a:pPr>
            <a:r>
              <a:rPr lang="cs-CZ" b="1" dirty="0"/>
              <a:t>zařadit nabyté vědomosti do výuky na základě regionálního principu;</a:t>
            </a:r>
            <a:endParaRPr lang="cs-CZ" dirty="0"/>
          </a:p>
          <a:p>
            <a:pPr lvl="0">
              <a:buFont typeface="Wingdings" pitchFamily="2" charset="2"/>
              <a:buChar char="ü"/>
            </a:pPr>
            <a:r>
              <a:rPr lang="cs-CZ" b="1" dirty="0"/>
              <a:t>využívat mezipředmětových vazeb s ostatními přírodovědnými, společenskovědními předměty a výchovami;</a:t>
            </a:r>
            <a:endParaRPr lang="cs-CZ" dirty="0"/>
          </a:p>
          <a:p>
            <a:pPr lvl="0">
              <a:buFont typeface="Wingdings" pitchFamily="2" charset="2"/>
              <a:buChar char="ü"/>
            </a:pPr>
            <a:r>
              <a:rPr lang="cs-CZ" b="1" dirty="0"/>
              <a:t>používat vhodné metody a formy výuky.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.idnes.cz/11/032/vidw/JB39b74b_j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9941"/>
            <a:ext cx="9144000" cy="5138059"/>
          </a:xfrm>
          <a:prstGeom prst="rect">
            <a:avLst/>
          </a:prstGeom>
          <a:noFill/>
        </p:spPr>
      </p:pic>
      <p:pic>
        <p:nvPicPr>
          <p:cNvPr id="4" name="Picture 6" descr="http://www.chelemendik.sk/pictures/3730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64323" cy="2825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1538" y="1214422"/>
            <a:ext cx="6929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/>
              <a:t>Kde na tyto otázky budeme hledat odpovědi?</a:t>
            </a:r>
            <a:endParaRPr lang="cs-CZ" sz="4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357290" y="285728"/>
            <a:ext cx="66437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Regionální princip</a:t>
            </a:r>
            <a:endParaRPr lang="cs-CZ" sz="3200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1268760"/>
            <a:ext cx="77048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smtClean="0"/>
              <a:t> Společným jmenovatelem výuky na prvním stupni ZŠ je používání několika pedagogických principů např. </a:t>
            </a:r>
          </a:p>
          <a:p>
            <a:pPr algn="just"/>
            <a:r>
              <a:rPr lang="cs-CZ" sz="2800" dirty="0" smtClean="0"/>
              <a:t>         </a:t>
            </a:r>
          </a:p>
          <a:p>
            <a:pPr algn="just"/>
            <a:r>
              <a:rPr lang="cs-CZ" sz="2800" dirty="0" smtClean="0"/>
              <a:t>          „Od blízkého k vzdálenému“;</a:t>
            </a:r>
          </a:p>
          <a:p>
            <a:pPr algn="just"/>
            <a:r>
              <a:rPr lang="cs-CZ" sz="2800" dirty="0" smtClean="0"/>
              <a:t>          „Od abstraktního ke konkrétnímu“ atd. </a:t>
            </a:r>
          </a:p>
          <a:p>
            <a:pPr algn="just"/>
            <a:endParaRPr lang="cs-CZ" sz="2800" dirty="0" smtClean="0"/>
          </a:p>
          <a:p>
            <a:pPr algn="just"/>
            <a:r>
              <a:rPr lang="cs-CZ" sz="2800" dirty="0" smtClean="0"/>
              <a:t>Všechny tyto principy spojuje tzv. „regionální princip“, což v praxi znamená používání místní krajiny pro vysvětlení abstraktních prvků a k objasnění jevů vzdálenějších.</a:t>
            </a:r>
            <a:endParaRPr lang="cs-CZ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14348" y="857232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Regionální kabinet</a:t>
            </a:r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63688" y="1916832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/>
              <a:t>Co to je???</a:t>
            </a:r>
            <a:endParaRPr lang="cs-CZ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atastral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8532812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716463" y="260350"/>
            <a:ext cx="3455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/>
              <a:t>Katastrální mapa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zem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6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39750" y="6308725"/>
            <a:ext cx="2665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/>
              <a:t>Územní plán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764704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DVĚ MOŽNOSTI POSTUPU K VYUŽITÍ MÍSTA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827584" y="1988840"/>
            <a:ext cx="74168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 smtClean="0"/>
              <a:t>OD GEOGRAFICKÉ CHARAKTERISTIKY – UVĚOMUJEME SI, CO V OKOLNÍ KRAJINĚ FUNGUJE A JAK TO VYPADÁ viz dále.</a:t>
            </a:r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 smtClean="0"/>
              <a:t>OD CÍLŮ VÝUKY – HLEDÁME VHODNÁ MÍSTA, NA KTERÝCH MŮŽEME NĚCO UKÁZAT, PŘIBLÍŽIT – PAK CÍLENĚ DOHLEDÁME JEJICH CHARAKTERISTIKU – např. charakter vodního toku, půdní odkryv, </a:t>
            </a:r>
            <a:r>
              <a:rPr lang="cs-CZ" dirty="0" err="1" smtClean="0"/>
              <a:t>odkryv</a:t>
            </a:r>
            <a:r>
              <a:rPr lang="cs-CZ" dirty="0" smtClean="0"/>
              <a:t> hornin, změna ve využití ploch – nová výstavba, kritický pohled na různé části obce a okolí…- viz např. </a:t>
            </a:r>
            <a:r>
              <a:rPr lang="cs-CZ" dirty="0" err="1" smtClean="0"/>
              <a:t>krajinotvorné</a:t>
            </a:r>
            <a:r>
              <a:rPr lang="cs-CZ" dirty="0" smtClean="0"/>
              <a:t> prvky)</a:t>
            </a:r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1844824"/>
            <a:ext cx="74295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cs-CZ" sz="2400" b="1" dirty="0" smtClean="0"/>
              <a:t>Vzniká na základě vlastní práce s různými zdroji informací</a:t>
            </a:r>
          </a:p>
          <a:p>
            <a:pPr lvl="0" algn="ctr"/>
            <a:endParaRPr lang="cs-CZ" sz="2400" b="1" dirty="0" smtClean="0"/>
          </a:p>
          <a:p>
            <a:pPr lvl="0" algn="ctr"/>
            <a:r>
              <a:rPr lang="cs-CZ" sz="2400" b="1" dirty="0" smtClean="0"/>
              <a:t>Poloha</a:t>
            </a:r>
            <a:r>
              <a:rPr lang="cs-CZ" sz="2400" b="1" dirty="0"/>
              <a:t>, rozloha</a:t>
            </a:r>
            <a:endParaRPr lang="cs-CZ" sz="2800" dirty="0"/>
          </a:p>
          <a:p>
            <a:pPr lvl="0" algn="ctr"/>
            <a:r>
              <a:rPr lang="cs-CZ" sz="2400" b="1" dirty="0" smtClean="0"/>
              <a:t>Přírodní </a:t>
            </a:r>
            <a:r>
              <a:rPr lang="cs-CZ" sz="2400" b="1" dirty="0"/>
              <a:t>poměry </a:t>
            </a:r>
            <a:endParaRPr lang="cs-CZ" sz="2800" dirty="0"/>
          </a:p>
          <a:p>
            <a:pPr lvl="1" algn="ctr"/>
            <a:r>
              <a:rPr lang="cs-CZ" sz="2400" dirty="0"/>
              <a:t>Geologická stavba; 2.2 Reliéf; 2.3 Klimatické poměry; 2.4 Půdy; 2.5 Rostlinstvo a živočišstvo; 2.6 Ochrana přírody</a:t>
            </a:r>
            <a:endParaRPr lang="cs-CZ" sz="2800" dirty="0"/>
          </a:p>
          <a:p>
            <a:pPr lvl="0" algn="ctr"/>
            <a:r>
              <a:rPr lang="cs-CZ" sz="2400" b="1" dirty="0" smtClean="0"/>
              <a:t>Společenské </a:t>
            </a:r>
            <a:r>
              <a:rPr lang="cs-CZ" sz="2400" b="1" dirty="0"/>
              <a:t>poměry</a:t>
            </a:r>
            <a:endParaRPr lang="cs-CZ" sz="2800" dirty="0"/>
          </a:p>
          <a:p>
            <a:pPr lvl="1" algn="ctr"/>
            <a:r>
              <a:rPr lang="cs-CZ" sz="2400" dirty="0"/>
              <a:t>Historický vývoj; 3.2 Obyvatelstvo a sídla; 3.3 Hospodářství; 3.4 Školství a kultura;  3.5 Sport; 3.6 Rekreace a cestovní ruch; 3.7 Životní prostředí; 3.8 SWOT analýza obce – silné a slabé stránky</a:t>
            </a:r>
            <a:endParaRPr lang="cs-CZ" sz="2800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91680" y="620688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VLASTIVĚDA MORAVSKÁ</a:t>
            </a:r>
            <a:endParaRPr lang="cs-CZ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2144" t="19196" r="22929" b="9193"/>
          <a:stretch>
            <a:fillRect/>
          </a:stretch>
        </p:blipFill>
        <p:spPr bwMode="auto">
          <a:xfrm>
            <a:off x="1258888" y="23813"/>
            <a:ext cx="6553200" cy="683418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9191" t="23344" r="19975" b="7259"/>
          <a:stretch>
            <a:fillRect/>
          </a:stretch>
        </p:blipFill>
        <p:spPr bwMode="auto">
          <a:xfrm>
            <a:off x="900113" y="0"/>
            <a:ext cx="7513637" cy="6858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28662" y="1571612"/>
            <a:ext cx="72152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dirty="0" smtClean="0"/>
              <a:t>Žáci </a:t>
            </a:r>
            <a:r>
              <a:rPr lang="cs-CZ" dirty="0"/>
              <a:t>se učí pozorovat a pojmenovávat věci, jevy a děje, jejich vzájemné vztahy a souvislosti; utváří se tak jejich prvotní ucelený obraz světa</a:t>
            </a:r>
            <a:r>
              <a:rPr lang="cs-CZ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cs-CZ" dirty="0"/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Poznávají </a:t>
            </a:r>
            <a:r>
              <a:rPr lang="cs-CZ" dirty="0"/>
              <a:t>sebe i své nejbližší okolí a postupně se seznamují s místně i časově vzdálenějšími osobami i jevy a se složitějšími ději. </a:t>
            </a:r>
            <a:endParaRPr lang="cs-CZ" dirty="0" smtClean="0"/>
          </a:p>
          <a:p>
            <a:endParaRPr lang="cs-CZ" dirty="0"/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Učí </a:t>
            </a:r>
            <a:r>
              <a:rPr lang="cs-CZ" dirty="0"/>
              <a:t>se vnímat lidi a vztahy mezi nimi, všímat si podstatných věcných stránek i krásy lidských výtvorů a přírodních jevů, soustředěně je pozorovat a přemýšlet o nich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Na </a:t>
            </a:r>
            <a:r>
              <a:rPr lang="cs-CZ" dirty="0"/>
              <a:t>základě poznání sebe a svých potřeb a porozumění světu kolem sebe se žáci učí vnímat základní vztahy ve společnosti, porozumět soudobému způsobu života, jeho přednostem i problémům, chápat současnost jako výsledek minulosti a východisko do budoucnosti</a:t>
            </a:r>
            <a:r>
              <a:rPr lang="cs-CZ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cs-CZ" dirty="0"/>
          </a:p>
          <a:p>
            <a:pPr>
              <a:buFont typeface="Wingdings" pitchFamily="2" charset="2"/>
              <a:buChar char="ü"/>
            </a:pPr>
            <a:r>
              <a:rPr lang="cs-CZ" dirty="0" smtClean="0"/>
              <a:t>Při </a:t>
            </a:r>
            <a:r>
              <a:rPr lang="cs-CZ" dirty="0"/>
              <a:t>osvojování poznatků a dovedností ve vzdělávací oblasti Člověk a jeho svět se žáci </a:t>
            </a:r>
            <a:r>
              <a:rPr lang="cs-CZ" b="1" dirty="0"/>
              <a:t>učí vyjadřovat své myšlenky, poznatky a dojmy, reagovat na myšlenky, názory a podněty </a:t>
            </a:r>
            <a:r>
              <a:rPr lang="cs-CZ" b="1" dirty="0" smtClean="0"/>
              <a:t>jiných !!!</a:t>
            </a:r>
            <a:endParaRPr lang="cs-CZ" b="1" dirty="0"/>
          </a:p>
          <a:p>
            <a:pPr>
              <a:buFont typeface="Wingdings" pitchFamily="2" charset="2"/>
              <a:buChar char="ü"/>
            </a:pPr>
            <a:endParaRPr 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357290" y="642918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Člověk a jeho svět a zeměpisné učivo</a:t>
            </a:r>
            <a:endParaRPr lang="cs-CZ" sz="32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91680" y="548680"/>
            <a:ext cx="5040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K oběma způsobům vede dlouhá cesta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619672" y="1700808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Můžeme začít např. s přípravami na výuku – viz modelová příprava, kolonka:</a:t>
            </a:r>
          </a:p>
          <a:p>
            <a:endParaRPr lang="cs-CZ" dirty="0" smtClean="0"/>
          </a:p>
          <a:p>
            <a:r>
              <a:rPr lang="cs-CZ" b="1" dirty="0" smtClean="0"/>
              <a:t>Využití místa</a:t>
            </a:r>
          </a:p>
          <a:p>
            <a:endParaRPr lang="cs-CZ" dirty="0" smtClean="0"/>
          </a:p>
          <a:p>
            <a:r>
              <a:rPr lang="cs-CZ" b="1" dirty="0" smtClean="0"/>
              <a:t>Terénní výuka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28662" y="500042"/>
            <a:ext cx="77153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/>
              <a:t>MÍSTO, KDE ŽIJEME</a:t>
            </a:r>
            <a:endParaRPr lang="cs-CZ" dirty="0"/>
          </a:p>
          <a:p>
            <a:r>
              <a:rPr lang="cs-CZ" b="1" dirty="0"/>
              <a:t>Očekávané výstupy - 1. období</a:t>
            </a:r>
            <a:r>
              <a:rPr lang="cs-CZ" dirty="0"/>
              <a:t> </a:t>
            </a:r>
            <a:r>
              <a:rPr lang="cs-CZ" b="1" dirty="0"/>
              <a:t>– žák:</a:t>
            </a:r>
            <a:endParaRPr lang="cs-CZ" dirty="0"/>
          </a:p>
          <a:p>
            <a:r>
              <a:rPr lang="cs-CZ" b="1" i="1" dirty="0"/>
              <a:t>- vyznačí v jednoduchém plánu místo svého bydliště a školy, cestu na určené místo a rozliší možná nebezpečí v nejbližším okolí</a:t>
            </a:r>
            <a:r>
              <a:rPr lang="cs-CZ" dirty="0"/>
              <a:t> </a:t>
            </a:r>
          </a:p>
          <a:p>
            <a:r>
              <a:rPr lang="cs-CZ" b="1" dirty="0">
                <a:solidFill>
                  <a:srgbClr val="FF0000"/>
                </a:solidFill>
              </a:rPr>
              <a:t>Z - plán místa bydliště, mentální mapa, náčrt, plánek třídy, školního dvora</a:t>
            </a:r>
            <a:r>
              <a:rPr lang="cs-CZ" dirty="0">
                <a:solidFill>
                  <a:srgbClr val="FF000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cs-CZ" b="1" i="1" dirty="0" smtClean="0"/>
              <a:t>začlení </a:t>
            </a:r>
            <a:r>
              <a:rPr lang="cs-CZ" b="1" i="1" dirty="0"/>
              <a:t>svou obec (město) do příslušného kraje a obslužného centra ČR, pozoruje a popíše změny v nejbližším okolí, obci (městě)</a:t>
            </a:r>
            <a:r>
              <a:rPr lang="cs-CZ" dirty="0"/>
              <a:t> </a:t>
            </a:r>
          </a:p>
          <a:p>
            <a:pPr>
              <a:buFontTx/>
              <a:buChar char="-"/>
            </a:pPr>
            <a:r>
              <a:rPr lang="cs-CZ" b="1" dirty="0" smtClean="0">
                <a:solidFill>
                  <a:srgbClr val="FF0000"/>
                </a:solidFill>
              </a:rPr>
              <a:t>Z </a:t>
            </a:r>
            <a:r>
              <a:rPr lang="cs-CZ" b="1" dirty="0">
                <a:solidFill>
                  <a:srgbClr val="FF0000"/>
                </a:solidFill>
              </a:rPr>
              <a:t>- nástěnná mapa, turistická mapa – spolu s legendou mapy</a:t>
            </a:r>
            <a:r>
              <a:rPr lang="cs-CZ" dirty="0">
                <a:solidFill>
                  <a:srgbClr val="FF0000"/>
                </a:solidFill>
              </a:rPr>
              <a:t> </a:t>
            </a:r>
          </a:p>
          <a:p>
            <a:r>
              <a:rPr lang="cs-CZ" b="1" i="1" dirty="0"/>
              <a:t> - rozliší přírodní a umělé prvky v okolní krajině a vyjádří různými způsoby její estetické hodnoty a rozmanitost</a:t>
            </a:r>
            <a:r>
              <a:rPr lang="cs-CZ" dirty="0"/>
              <a:t> </a:t>
            </a:r>
          </a:p>
          <a:p>
            <a:r>
              <a:rPr lang="cs-CZ" b="1" dirty="0">
                <a:solidFill>
                  <a:srgbClr val="FF0000"/>
                </a:solidFill>
              </a:rPr>
              <a:t>Z - </a:t>
            </a:r>
            <a:r>
              <a:rPr lang="cs-CZ" b="1" i="1" dirty="0">
                <a:solidFill>
                  <a:srgbClr val="FF0000"/>
                </a:solidFill>
              </a:rPr>
              <a:t>pohled z okna, letecký snímek, panoramatický, topografický náčrt – </a:t>
            </a:r>
            <a:r>
              <a:rPr lang="cs-CZ" b="1" i="1" u="sng" dirty="0">
                <a:hlinkClick r:id="rId2"/>
              </a:rPr>
              <a:t>www.mapy.</a:t>
            </a:r>
            <a:r>
              <a:rPr lang="cs-CZ" b="1" i="1" u="sng" dirty="0" err="1">
                <a:hlinkClick r:id="rId2"/>
              </a:rPr>
              <a:t>cz</a:t>
            </a:r>
            <a:r>
              <a:rPr lang="cs-CZ" b="1" dirty="0"/>
              <a:t>, </a:t>
            </a:r>
            <a:r>
              <a:rPr lang="cs-CZ" b="1" i="1" u="sng" dirty="0">
                <a:hlinkClick r:id="rId3"/>
              </a:rPr>
              <a:t>www.</a:t>
            </a:r>
            <a:r>
              <a:rPr lang="cs-CZ" b="1" i="1" u="sng" dirty="0" err="1">
                <a:hlinkClick r:id="rId3"/>
              </a:rPr>
              <a:t>crr.cz</a:t>
            </a:r>
            <a:r>
              <a:rPr lang="cs-CZ" dirty="0"/>
              <a:t> </a:t>
            </a:r>
          </a:p>
          <a:p>
            <a:r>
              <a:rPr lang="cs-CZ" b="1" dirty="0"/>
              <a:t> 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85786" y="214290"/>
            <a:ext cx="77867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Očekávané výstupy - 2. období</a:t>
            </a:r>
            <a:r>
              <a:rPr lang="cs-CZ" dirty="0" smtClean="0"/>
              <a:t> </a:t>
            </a:r>
            <a:r>
              <a:rPr lang="cs-CZ" b="1" dirty="0" smtClean="0"/>
              <a:t>- žák</a:t>
            </a:r>
            <a:endParaRPr lang="cs-CZ" dirty="0" smtClean="0"/>
          </a:p>
          <a:p>
            <a:r>
              <a:rPr lang="cs-CZ" b="1" i="1" dirty="0" smtClean="0"/>
              <a:t>- určí a vysvětlí polohu svého bydliště nebo pobytu vzhledem ke krajině a státu</a:t>
            </a:r>
            <a:r>
              <a:rPr lang="cs-CZ" dirty="0" smtClean="0"/>
              <a:t> 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Z – práce s různými druhy map, plánů a leteckých snímků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</a:p>
          <a:p>
            <a:r>
              <a:rPr lang="cs-CZ" b="1" i="1" dirty="0" smtClean="0"/>
              <a:t>- určí světové strany v přírodě i podle mapy, orientuje se podle nich a řídí se podle zásad bezpečného pohybu a pobytu v přírodě</a:t>
            </a:r>
            <a:r>
              <a:rPr lang="cs-CZ" dirty="0" smtClean="0"/>
              <a:t> 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Z – práce na procvičování světových stran, buzola, </a:t>
            </a:r>
            <a:r>
              <a:rPr lang="cs-CZ" b="1" dirty="0" err="1" smtClean="0">
                <a:solidFill>
                  <a:srgbClr val="FF0000"/>
                </a:solidFill>
              </a:rPr>
              <a:t>buzola</a:t>
            </a:r>
            <a:r>
              <a:rPr lang="cs-CZ" b="1" dirty="0" smtClean="0">
                <a:solidFill>
                  <a:srgbClr val="FF0000"/>
                </a:solidFill>
              </a:rPr>
              <a:t> a mapa, třída - vycházka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</a:p>
          <a:p>
            <a:r>
              <a:rPr lang="cs-CZ" b="1" i="1" dirty="0" smtClean="0"/>
              <a:t>- rozlišuje mezi náčrty, plány a základními typy map; vyhledává jednoduché údaje o přírodních podmínkách a sídlištích lidí na mapách naší republiky, Evropy a polokoulí</a:t>
            </a:r>
            <a:r>
              <a:rPr lang="cs-CZ" dirty="0" smtClean="0"/>
              <a:t> 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Z – práce s tematickými mapami – legenda apod.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</a:p>
          <a:p>
            <a:r>
              <a:rPr lang="cs-CZ" b="1" i="1" dirty="0" smtClean="0"/>
              <a:t>- vyhledá typické regionální zvláštnosti přírody, osídlení, hospodářství a kultury, jednoduchým způsobem posoudí jejich význam z hlediska přírodního, historického, politického, správního a vlastnického</a:t>
            </a:r>
            <a:r>
              <a:rPr lang="cs-CZ" dirty="0" smtClean="0"/>
              <a:t> 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Z – vycházka po městě, fotografování budov, práce s kronikou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</a:p>
          <a:p>
            <a:r>
              <a:rPr lang="cs-CZ" b="1" i="1" dirty="0" smtClean="0"/>
              <a:t>-zprostředkuje ostatním zkušenosti, zážitky a zajímavosti z vlastních cest a porovná způsob života a přírodu v naší vlasti i v jiných zemích</a:t>
            </a:r>
            <a:r>
              <a:rPr lang="cs-CZ" dirty="0" smtClean="0"/>
              <a:t> 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Z – zeměpisná črta, zážitek z prázdnin !?!?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</a:p>
          <a:p>
            <a:r>
              <a:rPr lang="cs-CZ" b="1" dirty="0" smtClean="0"/>
              <a:t>-rozlišuje hlavní orgány státní moci a některé jejich zástupce, symboly našeho státu a jejich význam 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28662" y="1428736"/>
            <a:ext cx="735811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cs-CZ" sz="2000" b="1" dirty="0" smtClean="0"/>
              <a:t>Dnešní </a:t>
            </a:r>
            <a:r>
              <a:rPr lang="cs-CZ" sz="2000" b="1" dirty="0"/>
              <a:t>geografie překračuje svou původní řeckou definici „psaní o Zemi“; je to věda, která nám pomáhá lépe chápat a chránit naši rodnou modrou planetu. </a:t>
            </a:r>
            <a:endParaRPr lang="cs-CZ" sz="2000" b="1" dirty="0" smtClean="0"/>
          </a:p>
          <a:p>
            <a:pPr lvl="0" algn="just"/>
            <a:endParaRPr lang="cs-CZ" sz="2000" b="1" dirty="0"/>
          </a:p>
          <a:p>
            <a:pPr lvl="0" algn="just"/>
            <a:r>
              <a:rPr lang="cs-CZ" sz="2000" b="1" dirty="0"/>
              <a:t>Jinými slovy: geografie klade stále větší důraz na pochopení, jak lidé mění svět k lepšímu i k horšímu. Geografové by se měli podílet na vysvětlení, předvídání a řízení globálních důsledků místních a regionálních poměrů a problémů. </a:t>
            </a:r>
            <a:r>
              <a:rPr lang="cs-CZ" sz="2000" b="1" dirty="0" smtClean="0"/>
              <a:t> </a:t>
            </a:r>
            <a:r>
              <a:rPr lang="cs-CZ" sz="2000" dirty="0" smtClean="0"/>
              <a:t>(Almanach geografie.)</a:t>
            </a:r>
            <a:endParaRPr lang="cs-CZ" sz="2000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28860" y="500043"/>
            <a:ext cx="36433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Co je to geografie?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43608" y="1340768"/>
            <a:ext cx="65722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200" dirty="0" smtClean="0"/>
              <a:t>Zeměpis je integrující předmět o vzájemných vtazích mezi  </a:t>
            </a:r>
            <a:r>
              <a:rPr lang="cs-CZ" sz="3200" dirty="0" err="1" smtClean="0"/>
              <a:t>mezi</a:t>
            </a:r>
            <a:r>
              <a:rPr lang="cs-CZ" sz="3200" dirty="0" smtClean="0"/>
              <a:t>  lidskou společností a přírodními složkami a procesy. </a:t>
            </a:r>
          </a:p>
          <a:p>
            <a:pPr algn="just"/>
            <a:r>
              <a:rPr lang="cs-CZ" sz="3200" dirty="0" smtClean="0"/>
              <a:t>Snaží se rozpoznat odlišnosti a podobnosti mezi kulturou, politickým systémem, ekonomikou, krajinou a prostředím na </a:t>
            </a:r>
            <a:r>
              <a:rPr lang="cs-CZ" sz="3200" b="1" dirty="0" smtClean="0"/>
              <a:t>lokální, regionální a globální úrovni. 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28794" y="642918"/>
            <a:ext cx="4572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Co je to zeměpis?</a:t>
            </a:r>
            <a:endParaRPr lang="cs-CZ" sz="36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00166" y="1357298"/>
            <a:ext cx="60007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cap="all" dirty="0"/>
              <a:t>pro pochopení úlohy </a:t>
            </a:r>
            <a:r>
              <a:rPr lang="cs-CZ" b="1" cap="all" dirty="0" err="1"/>
              <a:t>zeměpiu</a:t>
            </a:r>
            <a:r>
              <a:rPr lang="cs-CZ" b="1" cap="all" dirty="0"/>
              <a:t> je naučit </a:t>
            </a:r>
            <a:r>
              <a:rPr lang="cs-CZ" b="1" cap="all" dirty="0" smtClean="0"/>
              <a:t>se:</a:t>
            </a:r>
          </a:p>
          <a:p>
            <a:pPr algn="ctr"/>
            <a:endParaRPr lang="cs-CZ" dirty="0"/>
          </a:p>
          <a:p>
            <a:pPr algn="ctr"/>
            <a:r>
              <a:rPr lang="cs-CZ" sz="2800" b="1" cap="all" dirty="0"/>
              <a:t>„zeměpisně (geograficky) myslet“</a:t>
            </a:r>
            <a:endParaRPr lang="cs-CZ" sz="2800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00100" y="928670"/>
            <a:ext cx="707236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Základem pro geografické myšlení je umění kladení správných geografických otázek, které jsou, např.:</a:t>
            </a:r>
          </a:p>
          <a:p>
            <a:endParaRPr lang="cs-CZ" dirty="0"/>
          </a:p>
          <a:p>
            <a:endParaRPr lang="cs-CZ" dirty="0" smtClean="0"/>
          </a:p>
          <a:p>
            <a:pPr algn="ctr"/>
            <a:r>
              <a:rPr lang="cs-CZ" sz="16600" dirty="0" smtClean="0"/>
              <a:t>?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r-foto\3.den\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25" y="74613"/>
            <a:ext cx="8945563" cy="6708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42976" y="1071546"/>
            <a:ext cx="72152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cs-CZ" b="1" dirty="0"/>
              <a:t>Kde to je</a:t>
            </a:r>
            <a:r>
              <a:rPr lang="cs-CZ" b="1" dirty="0" smtClean="0"/>
              <a:t>?</a:t>
            </a:r>
          </a:p>
          <a:p>
            <a:pPr lvl="0" algn="ctr"/>
            <a:endParaRPr lang="cs-CZ" dirty="0"/>
          </a:p>
          <a:p>
            <a:pPr lvl="0" algn="ctr"/>
            <a:endParaRPr lang="cs-CZ" b="1" dirty="0" smtClean="0"/>
          </a:p>
          <a:p>
            <a:pPr lvl="0" algn="ctr"/>
            <a:r>
              <a:rPr lang="cs-CZ" b="1" dirty="0" smtClean="0"/>
              <a:t>Jaké </a:t>
            </a:r>
            <a:r>
              <a:rPr lang="cs-CZ" b="1" dirty="0"/>
              <a:t>to je?</a:t>
            </a:r>
            <a:endParaRPr lang="cs-CZ" dirty="0"/>
          </a:p>
          <a:p>
            <a:pPr lvl="0" algn="ctr"/>
            <a:endParaRPr lang="cs-CZ" b="1" dirty="0" smtClean="0"/>
          </a:p>
          <a:p>
            <a:pPr lvl="0" algn="ctr"/>
            <a:endParaRPr lang="cs-CZ" b="1" dirty="0" smtClean="0"/>
          </a:p>
          <a:p>
            <a:pPr lvl="0" algn="ctr"/>
            <a:r>
              <a:rPr lang="cs-CZ" b="1" dirty="0" smtClean="0"/>
              <a:t>Proč </a:t>
            </a:r>
            <a:r>
              <a:rPr lang="cs-CZ" b="1" dirty="0"/>
              <a:t>je to tam?</a:t>
            </a:r>
            <a:endParaRPr lang="cs-CZ" dirty="0"/>
          </a:p>
          <a:p>
            <a:pPr lvl="0" algn="ctr"/>
            <a:endParaRPr lang="cs-CZ" b="1" dirty="0" smtClean="0"/>
          </a:p>
          <a:p>
            <a:pPr lvl="0" algn="ctr"/>
            <a:endParaRPr lang="cs-CZ" b="1" dirty="0" smtClean="0"/>
          </a:p>
          <a:p>
            <a:pPr lvl="0" algn="ctr"/>
            <a:r>
              <a:rPr lang="cs-CZ" b="1" dirty="0" smtClean="0"/>
              <a:t>Jak </a:t>
            </a:r>
            <a:r>
              <a:rPr lang="cs-CZ" b="1" dirty="0"/>
              <a:t>to vzniklo?</a:t>
            </a:r>
            <a:endParaRPr lang="cs-CZ" dirty="0"/>
          </a:p>
          <a:p>
            <a:pPr lvl="0" algn="ctr"/>
            <a:endParaRPr lang="cs-CZ" b="1" dirty="0" smtClean="0"/>
          </a:p>
          <a:p>
            <a:pPr lvl="0" algn="ctr"/>
            <a:endParaRPr lang="cs-CZ" b="1" dirty="0" smtClean="0"/>
          </a:p>
          <a:p>
            <a:pPr lvl="0" algn="ctr"/>
            <a:r>
              <a:rPr lang="cs-CZ" b="1" dirty="0" smtClean="0"/>
              <a:t>Jaký </a:t>
            </a:r>
            <a:r>
              <a:rPr lang="cs-CZ" b="1" dirty="0"/>
              <a:t>to má vliv?</a:t>
            </a:r>
            <a:endParaRPr lang="cs-CZ" dirty="0"/>
          </a:p>
          <a:p>
            <a:pPr lvl="0" algn="ctr"/>
            <a:endParaRPr lang="cs-CZ" b="1" dirty="0" smtClean="0"/>
          </a:p>
          <a:p>
            <a:pPr lvl="0" algn="ctr"/>
            <a:endParaRPr lang="cs-CZ" b="1" dirty="0"/>
          </a:p>
          <a:p>
            <a:pPr lvl="0" algn="ctr"/>
            <a:r>
              <a:rPr lang="cs-CZ" b="1" dirty="0" smtClean="0"/>
              <a:t>Jak </a:t>
            </a:r>
            <a:r>
              <a:rPr lang="cs-CZ" b="1" dirty="0"/>
              <a:t>by to mělo být uzpůsobeno vzájemnému užitku člověka a přírody?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00166" y="1000108"/>
            <a:ext cx="664373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K fotografiím můžeme  přiřadit např. následující otázky:</a:t>
            </a:r>
          </a:p>
          <a:p>
            <a:endParaRPr lang="cs-CZ" dirty="0"/>
          </a:p>
          <a:p>
            <a:pPr>
              <a:lnSpc>
                <a:spcPct val="150000"/>
              </a:lnSpc>
            </a:pPr>
            <a:r>
              <a:rPr lang="cs-CZ" sz="2000" i="1" dirty="0"/>
              <a:t>Co je to za místo? Jak to víš? Jaké znaky vidíš? C je pro toto místo typické? Co zde mohou lidé dělat? Jak je toto místo spjaté s jinými místy? Čím se liší, nebo je naopak  podobné místu, kde žiješ, a proč? Jak se mění a proč? Jaké by to bylo žít na tomto místě? Co se ti na tomto místě líbí? </a:t>
            </a:r>
            <a:endParaRPr lang="cs-CZ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602</Words>
  <Application>Microsoft Office PowerPoint</Application>
  <PresentationFormat>Předvádění na obrazovce (4:3)</PresentationFormat>
  <Paragraphs>110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Pedagogicka fakulta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eduard</dc:creator>
  <cp:lastModifiedBy>lektor</cp:lastModifiedBy>
  <cp:revision>6</cp:revision>
  <dcterms:created xsi:type="dcterms:W3CDTF">2014-04-23T10:18:32Z</dcterms:created>
  <dcterms:modified xsi:type="dcterms:W3CDTF">2016-02-26T14:18:43Z</dcterms:modified>
</cp:coreProperties>
</file>