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A76BB-C1D9-4DC8-A5C4-8543E4494BED}" type="datetimeFigureOut">
              <a:rPr lang="cs-CZ" smtClean="0"/>
              <a:pPr/>
              <a:t>25.2.2016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1809-4D99-4282-B22B-74F99DD44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7000" contrast="-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i="1" dirty="0" smtClean="0">
                <a:solidFill>
                  <a:srgbClr val="FFFF00"/>
                </a:solidFill>
              </a:rPr>
              <a:t>Planetární geografie</a:t>
            </a:r>
            <a:endParaRPr lang="cs-CZ" sz="6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9000" contrast="-14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V novověku se začínají vymezovat první geografické disciplíny. Jednou z nich je i 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		</a:t>
            </a:r>
            <a:r>
              <a:rPr lang="cs-CZ" sz="3600" dirty="0" smtClean="0">
                <a:solidFill>
                  <a:srgbClr val="FF0000"/>
                </a:solidFill>
              </a:rPr>
              <a:t>    </a:t>
            </a:r>
            <a:r>
              <a:rPr lang="cs-CZ" sz="3600" b="1" dirty="0" smtClean="0">
                <a:solidFill>
                  <a:srgbClr val="FF0000"/>
                </a:solidFill>
              </a:rPr>
              <a:t>PLANETÁRNÍ GEOGRAFIE,</a:t>
            </a:r>
            <a:endParaRPr lang="cs-CZ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která se v dnešní době zabývá </a:t>
            </a:r>
            <a:r>
              <a:rPr lang="cs-CZ" b="1" dirty="0" smtClean="0">
                <a:solidFill>
                  <a:srgbClr val="FF0000"/>
                </a:solidFill>
              </a:rPr>
              <a:t>Zemí, Sluncem, Planetami a dalšími objekty sluneční soustavy, vzájemným působením a pohyby těchto těles, vesmírem a časem.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Přímo bombastický pokrok ve vědění o planetě zemi a jejím okolí umožnilo proniknutí lidí do oblastí mimo zemské sféry – do vesmíru.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mes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5050"/>
            <a:ext cx="57150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FF00"/>
                </a:solidFill>
              </a:rPr>
              <a:t>Děkuji za pozornost </a:t>
            </a:r>
            <a:endParaRPr lang="cs-CZ" b="1" i="1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Happy-Earth-M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349"/>
          <a:stretch>
            <a:fillRect/>
          </a:stretch>
        </p:blipFill>
        <p:spPr>
          <a:xfrm>
            <a:off x="1785918" y="1928802"/>
            <a:ext cx="5465314" cy="432913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Požadavky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Přednášky: účast nepovinná, ale žádoucí </a:t>
            </a:r>
            <a:r>
              <a:rPr lang="cs-CZ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  <a:sym typeface="Wingdings" pitchFamily="2" charset="2"/>
              </a:rPr>
              <a:t>Cvičení: účast povinná (max. 2 absence)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  <a:sym typeface="Wingdings" pitchFamily="2" charset="2"/>
              </a:rPr>
              <a:t>Zkouška: písemná (50 %)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d5e4c8f3a730212e8e0faf632f5fd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962400"/>
            <a:ext cx="4429124" cy="2805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Sylabus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864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1. Úvod do studia planety Země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2. Definice planetární geografie a začlenění do systému  </a:t>
            </a:r>
            <a:r>
              <a:rPr lang="cs-CZ" dirty="0" smtClean="0">
                <a:solidFill>
                  <a:srgbClr val="FFFF00"/>
                </a:solidFill>
              </a:rPr>
              <a:t>  	geografických </a:t>
            </a:r>
            <a:r>
              <a:rPr lang="cs-CZ" dirty="0">
                <a:solidFill>
                  <a:srgbClr val="FFFF00"/>
                </a:solidFill>
              </a:rPr>
              <a:t>věd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3. Vesmír, objekty a vzdálenosti, základní astronomické </a:t>
            </a:r>
            <a:r>
              <a:rPr lang="cs-CZ" dirty="0" smtClean="0">
                <a:solidFill>
                  <a:srgbClr val="FFFF00"/>
                </a:solidFill>
              </a:rPr>
              <a:t>	pojmy</a:t>
            </a: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4. Zdánlivý pohyb objektů na nebeské sféře a jejich zákryty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5. Základy prostorové orientace na Zemi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6. Čas a kalendář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7. Základní časové jednotky a způsoby určování času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8. Země, její tvar, rozměry a hmotnost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9. Pohyby Země a zemské osy a jejich důkazy a důsledky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10. Fyzikální pole Země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0" contras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Úvod do studia planety Země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Studiem naší planety se zabývají různé vědní disciplíny. Abychom se stali dobrými geografy, musíme znát základy těchto jednotlivých věd. K tomu však potřebujeme pochopit na jakých principech naše planeta funguje a jaké je její vlastní chování ve vesmíru</a:t>
            </a:r>
            <a:r>
              <a:rPr lang="cs-CZ" dirty="0" smtClean="0">
                <a:solidFill>
                  <a:srgbClr val="FFFF00"/>
                </a:solidFill>
              </a:rPr>
              <a:t>!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 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Toto nám umožňuje PLANETÁRNÍ GEOGRAFIE 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215106"/>
          </a:xfrm>
        </p:spPr>
        <p:txBody>
          <a:bodyPr/>
          <a:lstStyle/>
          <a:p>
            <a:pPr>
              <a:lnSpc>
                <a:spcPts val="3100"/>
              </a:lnSpc>
              <a:buNone/>
            </a:pPr>
            <a:r>
              <a:rPr lang="cs-CZ" dirty="0" smtClean="0">
                <a:solidFill>
                  <a:srgbClr val="FFFF00"/>
                </a:solidFill>
              </a:rPr>
              <a:t>Plan. geografie </a:t>
            </a:r>
          </a:p>
          <a:p>
            <a:pPr>
              <a:lnSpc>
                <a:spcPts val="3100"/>
              </a:lnSpc>
              <a:buNone/>
            </a:pPr>
            <a:r>
              <a:rPr lang="cs-CZ" dirty="0" smtClean="0">
                <a:solidFill>
                  <a:srgbClr val="FFFF00"/>
                </a:solidFill>
              </a:rPr>
              <a:t>velmi úzce souvisí s:</a:t>
            </a:r>
          </a:p>
          <a:p>
            <a:pPr>
              <a:lnSpc>
                <a:spcPts val="3100"/>
              </a:lnSpc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lnSpc>
                <a:spcPts val="3100"/>
              </a:lnSpc>
              <a:buNone/>
            </a:pP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		</a:t>
            </a:r>
            <a:r>
              <a:rPr lang="cs-CZ" sz="3600" b="1" dirty="0" smtClean="0">
                <a:solidFill>
                  <a:srgbClr val="FF0000"/>
                </a:solidFill>
              </a:rPr>
              <a:t>- astronomií</a:t>
            </a:r>
          </a:p>
          <a:p>
            <a:pPr>
              <a:lnSpc>
                <a:spcPts val="3100"/>
              </a:lnSpc>
              <a:buNone/>
            </a:pPr>
            <a:r>
              <a:rPr lang="cs-CZ" sz="3600" b="1" dirty="0">
                <a:solidFill>
                  <a:srgbClr val="FF0000"/>
                </a:solidFill>
              </a:rPr>
              <a:t>	</a:t>
            </a:r>
            <a:r>
              <a:rPr lang="cs-CZ" sz="3600" b="1" dirty="0" smtClean="0">
                <a:solidFill>
                  <a:srgbClr val="FF0000"/>
                </a:solidFill>
              </a:rPr>
              <a:t>		- fyzikou</a:t>
            </a:r>
          </a:p>
          <a:p>
            <a:pPr>
              <a:lnSpc>
                <a:spcPts val="3100"/>
              </a:lnSpc>
              <a:buNone/>
            </a:pPr>
            <a:r>
              <a:rPr lang="cs-CZ" sz="3600" b="1" dirty="0">
                <a:solidFill>
                  <a:srgbClr val="FF0000"/>
                </a:solidFill>
              </a:rPr>
              <a:t>	</a:t>
            </a:r>
            <a:r>
              <a:rPr lang="cs-CZ" sz="3600" b="1" dirty="0" smtClean="0">
                <a:solidFill>
                  <a:srgbClr val="FF0000"/>
                </a:solidFill>
              </a:rPr>
              <a:t>		- matematikou</a:t>
            </a:r>
          </a:p>
          <a:p>
            <a:pPr>
              <a:lnSpc>
                <a:spcPts val="3100"/>
              </a:lnSpc>
              <a:buNone/>
            </a:pP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		- dalšími přírodními vědami</a:t>
            </a: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		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154062807_science-communication_-iStockphoto_Thinkstock.jpg"/>
          <p:cNvPicPr>
            <a:picLocks noChangeAspect="1"/>
          </p:cNvPicPr>
          <p:nvPr/>
        </p:nvPicPr>
        <p:blipFill>
          <a:blip r:embed="rId2" cstate="print"/>
          <a:srcRect t="2759" r="3571"/>
          <a:stretch>
            <a:fillRect/>
          </a:stretch>
        </p:blipFill>
        <p:spPr>
          <a:xfrm>
            <a:off x="2500298" y="4000504"/>
            <a:ext cx="3857652" cy="2518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Definice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	Věda o vlastnostech a pohybech zemského tělesa, důsledcích tím vzniklých pro krajinnou sféru a o určování a měření polohy zemských bodů a času na Zemi. 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stonehenge-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3369974" cy="2243139"/>
          </a:xfrm>
          <a:prstGeom prst="rect">
            <a:avLst/>
          </a:prstGeom>
        </p:spPr>
      </p:pic>
      <p:pic>
        <p:nvPicPr>
          <p:cNvPr id="6" name="Obrázek 5" descr="o-SURFING-WORKOUT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357694"/>
            <a:ext cx="4429124" cy="2214562"/>
          </a:xfrm>
          <a:prstGeom prst="rect">
            <a:avLst/>
          </a:prstGeom>
        </p:spPr>
      </p:pic>
      <p:pic>
        <p:nvPicPr>
          <p:cNvPr id="5" name="Obrázek 4" descr="stažený sou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643182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Stručný historický vývoj poznatků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Počáteční potřeba geografických znalostí se objevuje s nástupem prvobytně-pospolné společnosti – první jednoduchý kalendář odvozený od zdánlivých pohybů Slunce a Měsíce.</a:t>
            </a: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Starý Egypt + Mezopotámie: astronomická pozorování pro určení doby zeměď. </a:t>
            </a:r>
            <a:r>
              <a:rPr lang="cs-CZ" dirty="0">
                <a:solidFill>
                  <a:srgbClr val="FFFF00"/>
                </a:solidFill>
              </a:rPr>
              <a:t>p</a:t>
            </a:r>
            <a:r>
              <a:rPr lang="cs-CZ" dirty="0" smtClean="0">
                <a:solidFill>
                  <a:srgbClr val="FFFF00"/>
                </a:solidFill>
              </a:rPr>
              <a:t>rací. 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2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Homérovské Řecko </a:t>
            </a:r>
            <a:r>
              <a:rPr lang="cs-CZ" sz="3000" dirty="0" smtClean="0">
                <a:solidFill>
                  <a:srgbClr val="FFFF00"/>
                </a:solidFill>
              </a:rPr>
              <a:t>(12.- 8. st. př. n. l.) </a:t>
            </a:r>
            <a:r>
              <a:rPr lang="cs-CZ" dirty="0" smtClean="0">
                <a:solidFill>
                  <a:srgbClr val="FFFF00"/>
                </a:solidFill>
              </a:rPr>
              <a:t>: nábožensko-mytologické období. Země jako štít obklopený oceánem.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Archaické Řecko </a:t>
            </a:r>
            <a:r>
              <a:rPr lang="cs-CZ" sz="3000" dirty="0" smtClean="0">
                <a:solidFill>
                  <a:srgbClr val="FFFF00"/>
                </a:solidFill>
              </a:rPr>
              <a:t>(8.- 6. st. př. n. l.) </a:t>
            </a:r>
            <a:r>
              <a:rPr lang="cs-CZ" dirty="0" smtClean="0">
                <a:solidFill>
                  <a:srgbClr val="FFFF00"/>
                </a:solidFill>
              </a:rPr>
              <a:t>: Thales Milétský 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	</a:t>
            </a:r>
            <a:r>
              <a:rPr lang="cs-CZ" dirty="0" smtClean="0">
                <a:solidFill>
                  <a:srgbClr val="FFFF00"/>
                </a:solidFill>
              </a:rPr>
              <a:t>(7. – 6. st. př. n. l.) Země plave jako kus dřeva. Měsíc osvětlen Sluncem        předpověď zatmění. 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Klasické Řecko </a:t>
            </a:r>
            <a:r>
              <a:rPr lang="cs-CZ" sz="3000" dirty="0" smtClean="0">
                <a:solidFill>
                  <a:srgbClr val="FFFF00"/>
                </a:solidFill>
              </a:rPr>
              <a:t>(500 – 330 př. n. l.) </a:t>
            </a:r>
            <a:r>
              <a:rPr lang="cs-CZ" dirty="0" smtClean="0">
                <a:solidFill>
                  <a:srgbClr val="FFFF00"/>
                </a:solidFill>
              </a:rPr>
              <a:t>: myšlenka kulatosti Země. </a:t>
            </a:r>
            <a:r>
              <a:rPr lang="cs-CZ" dirty="0" smtClean="0">
                <a:solidFill>
                  <a:srgbClr val="FF0000"/>
                </a:solidFill>
              </a:rPr>
              <a:t>Aristoteles</a:t>
            </a:r>
            <a:r>
              <a:rPr lang="cs-CZ" dirty="0" smtClean="0">
                <a:solidFill>
                  <a:srgbClr val="FFFF00"/>
                </a:solidFill>
              </a:rPr>
              <a:t> – první vědecké důkazy, </a:t>
            </a:r>
            <a:r>
              <a:rPr lang="cs-CZ" dirty="0" smtClean="0">
                <a:solidFill>
                  <a:srgbClr val="FF0000"/>
                </a:solidFill>
              </a:rPr>
              <a:t>geocentrický systém</a:t>
            </a:r>
            <a:r>
              <a:rPr lang="cs-CZ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Helénské Řecko </a:t>
            </a:r>
            <a:r>
              <a:rPr lang="cs-CZ" sz="3000" dirty="0" smtClean="0">
                <a:solidFill>
                  <a:srgbClr val="FFFF00"/>
                </a:solidFill>
              </a:rPr>
              <a:t>(330 – 146 př. n. l.) :</a:t>
            </a:r>
            <a:r>
              <a:rPr lang="cs-CZ" sz="3000" dirty="0">
                <a:solidFill>
                  <a:srgbClr val="FFFF00"/>
                </a:solidFill>
              </a:rPr>
              <a:t> </a:t>
            </a:r>
            <a:r>
              <a:rPr lang="cs-CZ" sz="3000" dirty="0" smtClean="0">
                <a:solidFill>
                  <a:srgbClr val="FFFF00"/>
                </a:solidFill>
              </a:rPr>
              <a:t>Myšlenka </a:t>
            </a:r>
            <a:r>
              <a:rPr lang="cs-CZ" sz="3000" dirty="0" smtClean="0">
                <a:solidFill>
                  <a:srgbClr val="FF0000"/>
                </a:solidFill>
              </a:rPr>
              <a:t>heliocentrické soustavy</a:t>
            </a:r>
            <a:r>
              <a:rPr lang="cs-CZ" sz="3000" dirty="0" smtClean="0">
                <a:solidFill>
                  <a:srgbClr val="FFFF00"/>
                </a:solidFill>
              </a:rPr>
              <a:t>.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428992" y="285749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Období římské republiky (146 př. n. l. – 30 n. l.) : malý přínos pro rozvoj astronomie a geografie.</a:t>
            </a: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Geografické poznání dob řeckých a římských zakončuje dílo </a:t>
            </a:r>
            <a:r>
              <a:rPr lang="cs-CZ" dirty="0" smtClean="0">
                <a:solidFill>
                  <a:srgbClr val="FF0000"/>
                </a:solidFill>
              </a:rPr>
              <a:t>Klaudia  Ptolemaia</a:t>
            </a:r>
            <a:r>
              <a:rPr lang="cs-CZ" dirty="0" smtClean="0">
                <a:solidFill>
                  <a:srgbClr val="FFFF00"/>
                </a:solidFill>
              </a:rPr>
              <a:t> – ukotvení geocentrického systému až do dob </a:t>
            </a:r>
            <a:r>
              <a:rPr lang="cs-CZ" dirty="0" smtClean="0">
                <a:solidFill>
                  <a:srgbClr val="FF0000"/>
                </a:solidFill>
              </a:rPr>
              <a:t>M. Koperníka</a:t>
            </a:r>
            <a:r>
              <a:rPr lang="cs-CZ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FF00"/>
                </a:solidFill>
              </a:rPr>
              <a:t>Další významné geografické objevy nastávají v evropských zemích až s počátkem novověku.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sun2-4e61f135a10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429001"/>
            <a:ext cx="3357586" cy="2467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290</Words>
  <Application>Microsoft Office PowerPoint</Application>
  <PresentationFormat>Předvádění na obrazovce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Planetární geografie</vt:lpstr>
      <vt:lpstr>Požadavky</vt:lpstr>
      <vt:lpstr>Sylabus</vt:lpstr>
      <vt:lpstr>Úvod do studia planety Země</vt:lpstr>
      <vt:lpstr>Snímek 5</vt:lpstr>
      <vt:lpstr>Definice</vt:lpstr>
      <vt:lpstr>Stručný historický vývoj poznatků</vt:lpstr>
      <vt:lpstr>Snímek 8</vt:lpstr>
      <vt:lpstr>Snímek 9</vt:lpstr>
      <vt:lpstr>Snímek 10</vt:lpstr>
      <vt:lpstr>Snímek 11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Planetární geografie</dc:title>
  <dc:creator>Libor</dc:creator>
  <cp:lastModifiedBy>Mrázková</cp:lastModifiedBy>
  <cp:revision>28</cp:revision>
  <dcterms:created xsi:type="dcterms:W3CDTF">2016-02-24T21:53:35Z</dcterms:created>
  <dcterms:modified xsi:type="dcterms:W3CDTF">2016-02-25T17:16:03Z</dcterms:modified>
</cp:coreProperties>
</file>