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2" r:id="rId5"/>
    <p:sldId id="261" r:id="rId6"/>
    <p:sldId id="273" r:id="rId7"/>
    <p:sldId id="260" r:id="rId8"/>
    <p:sldId id="274" r:id="rId9"/>
    <p:sldId id="258" r:id="rId10"/>
    <p:sldId id="259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6" r:id="rId23"/>
    <p:sldId id="277" r:id="rId24"/>
    <p:sldId id="278" r:id="rId25"/>
    <p:sldId id="292" r:id="rId26"/>
    <p:sldId id="281" r:id="rId27"/>
    <p:sldId id="282" r:id="rId28"/>
    <p:sldId id="284" r:id="rId29"/>
    <p:sldId id="285" r:id="rId30"/>
    <p:sldId id="280" r:id="rId31"/>
    <p:sldId id="283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1" r:id="rId46"/>
    <p:sldId id="300" r:id="rId47"/>
    <p:sldId id="302" r:id="rId48"/>
    <p:sldId id="303" r:id="rId49"/>
    <p:sldId id="304" r:id="rId50"/>
    <p:sldId id="306" r:id="rId51"/>
    <p:sldId id="305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C7E7-E8A9-4B27-8CAE-934F7BBA403B}" type="datetimeFigureOut">
              <a:rPr lang="cs-CZ" smtClean="0"/>
              <a:pPr/>
              <a:t>16. 3. 2016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49EE-7266-4C3E-B6D4-23FD99F3E46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Gravitational%20Lens%20&amp;%20the%20Einstein%20Ring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FFFF00"/>
                </a:solidFill>
              </a:rPr>
              <a:t>VESMÍR</a:t>
            </a:r>
            <a:endParaRPr lang="cs-CZ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Velký třesk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0 - singularita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(10 </a:t>
            </a:r>
            <a:r>
              <a:rPr lang="cs-CZ" baseline="30000" dirty="0" smtClean="0">
                <a:solidFill>
                  <a:srgbClr val="FFFF00"/>
                </a:solidFill>
              </a:rPr>
              <a:t>-43</a:t>
            </a:r>
            <a:r>
              <a:rPr lang="cs-CZ" dirty="0" smtClean="0">
                <a:solidFill>
                  <a:srgbClr val="FFFF00"/>
                </a:solidFill>
              </a:rPr>
              <a:t>s) Planckův čas = počátek rozpínání 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10 </a:t>
            </a:r>
            <a:r>
              <a:rPr lang="cs-CZ" baseline="30000" dirty="0" smtClean="0">
                <a:solidFill>
                  <a:srgbClr val="FFFF00"/>
                </a:solidFill>
              </a:rPr>
              <a:t>-35</a:t>
            </a:r>
            <a:r>
              <a:rPr lang="cs-CZ" dirty="0" smtClean="0">
                <a:solidFill>
                  <a:srgbClr val="FFFF00"/>
                </a:solidFill>
              </a:rPr>
              <a:t> s po tento čas se vesmír rozpíná exponenciálně, teplota 10</a:t>
            </a:r>
            <a:r>
              <a:rPr lang="cs-CZ" baseline="30000" dirty="0" smtClean="0">
                <a:solidFill>
                  <a:srgbClr val="FFFF00"/>
                </a:solidFill>
              </a:rPr>
              <a:t>32</a:t>
            </a:r>
            <a:r>
              <a:rPr lang="cs-CZ" dirty="0" smtClean="0">
                <a:solidFill>
                  <a:srgbClr val="FFFF00"/>
                </a:solidFill>
              </a:rPr>
              <a:t> K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10 s – 400 000 let – éra záření 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400 000 let se odděluje záření od hmoty, konec velkého třesku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1 mld. let – vznik prvních galaxií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3 mld. let – vznik Mléčné dráhy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9 mld. let – vznik Sluneční soustavy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ss_rat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357562"/>
            <a:ext cx="4381531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00px-UniverseEvolution_WMAP_cze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9001156" cy="64808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Objekty ve vesmíru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Galaxie				Komety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Hvězdokupy			Meteoroidy	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Hvězdy 				Mezihvězdný prach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Černé díry				 a další ….. 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Mlhoviny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Planety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Planetky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Měsíce</a:t>
            </a:r>
          </a:p>
          <a:p>
            <a:pPr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Galaxie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Tvořeny hvězdami a dalšími objekty.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Vytvářejí kupy – ne všechny.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3 typy  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m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429000"/>
            <a:ext cx="1905000" cy="2714625"/>
          </a:xfrm>
          <a:prstGeom prst="rect">
            <a:avLst/>
          </a:prstGeom>
        </p:spPr>
      </p:pic>
      <p:pic>
        <p:nvPicPr>
          <p:cNvPr id="5" name="Obrázek 4" descr="ngc462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357562"/>
            <a:ext cx="2368265" cy="2815604"/>
          </a:xfrm>
          <a:prstGeom prst="rect">
            <a:avLst/>
          </a:prstGeom>
        </p:spPr>
      </p:pic>
      <p:pic>
        <p:nvPicPr>
          <p:cNvPr id="6" name="Obrázek 5" descr="nepravidelne-galax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2941" y="3643314"/>
            <a:ext cx="2931059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Naše galaxie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</p:txBody>
      </p:sp>
      <p:pic>
        <p:nvPicPr>
          <p:cNvPr id="4" name="Obrázek 3" descr="milky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301208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lecna_dra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2015331"/>
            <a:ext cx="6350000" cy="36957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2296_H8C2012_10_0320_25_51 copy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96556"/>
            <a:ext cx="4104456" cy="616053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Hvězdokupy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NGC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681"/>
          <a:stretch>
            <a:fillRect/>
          </a:stretch>
        </p:blipFill>
        <p:spPr>
          <a:xfrm>
            <a:off x="2500621" y="1600200"/>
            <a:ext cx="4142758" cy="41330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Hvězdy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Přibližně kulovitá tělesa plazmovitého charakteru. Mají vlastní zdroj záření.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Tvoří z 90 % viditelnou hmotu ve vesmíru.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Vyzařují elektromagnetické záření nebo částice, které se nazývají hvězdný vítr.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alaxie_m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778"/>
            <a:ext cx="9144000" cy="492922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  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FFFF00"/>
                </a:solidFill>
              </a:rPr>
              <a:t>(Časo)prostor a veškerá hmota a energie v něm.</a:t>
            </a:r>
          </a:p>
          <a:p>
            <a:pPr algn="ctr">
              <a:buNone/>
            </a:pPr>
            <a:endParaRPr lang="cs-CZ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Prostor mimo sféry planety Země.</a:t>
            </a:r>
          </a:p>
          <a:p>
            <a:pPr algn="ctr">
              <a:buNone/>
            </a:pPr>
            <a:endParaRPr lang="cs-CZ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Pouze část systému složeného z více vesmírů???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ruktura.jpe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5616623" cy="570399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Vývoj hvězdy – znázorněn pomocí Hertzsprung-Russelova diagramu</a:t>
            </a:r>
            <a:r>
              <a:rPr lang="cs-CZ" sz="3600" b="1" dirty="0" smtClean="0">
                <a:solidFill>
                  <a:srgbClr val="FFFF00"/>
                </a:solidFill>
              </a:rPr>
              <a:t/>
            </a:r>
            <a:br>
              <a:rPr lang="cs-CZ" sz="3600" b="1" dirty="0" smtClean="0">
                <a:solidFill>
                  <a:srgbClr val="FFFF00"/>
                </a:solidFill>
              </a:rPr>
            </a:br>
            <a:endParaRPr lang="cs-CZ" sz="36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819" t="13407" r="28334" b="13751"/>
          <a:stretch>
            <a:fillRect/>
          </a:stretch>
        </p:blipFill>
        <p:spPr bwMode="auto">
          <a:xfrm>
            <a:off x="2370167" y="1600200"/>
            <a:ext cx="44036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Slunce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slunce_S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4525963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Hmotnost   </a:t>
            </a:r>
            <a:r>
              <a:rPr lang="cs-CZ" b="1" dirty="0" smtClean="0">
                <a:solidFill>
                  <a:srgbClr val="FFFF00"/>
                </a:solidFill>
              </a:rPr>
              <a:t>   			1,989×10</a:t>
            </a:r>
            <a:r>
              <a:rPr lang="cs-CZ" b="1" baseline="30000" dirty="0" smtClean="0">
                <a:solidFill>
                  <a:srgbClr val="FFFF00"/>
                </a:solidFill>
              </a:rPr>
              <a:t>30</a:t>
            </a:r>
            <a:r>
              <a:rPr lang="cs-CZ" b="1" dirty="0" smtClean="0">
                <a:solidFill>
                  <a:srgbClr val="FFFF00"/>
                </a:solidFill>
              </a:rPr>
              <a:t> kg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Průměr      				</a:t>
            </a:r>
            <a:r>
              <a:rPr lang="cs-CZ" b="1" dirty="0" smtClean="0">
                <a:solidFill>
                  <a:schemeClr val="bg1"/>
                </a:solidFill>
              </a:rPr>
              <a:t>1 400 000 km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Teplota povrchu</a:t>
            </a:r>
            <a:r>
              <a:rPr lang="cs-CZ" b="1" dirty="0" smtClean="0">
                <a:solidFill>
                  <a:srgbClr val="FFFF00"/>
                </a:solidFill>
              </a:rPr>
              <a:t>			5 700 K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Teplota jádra			</a:t>
            </a:r>
            <a:r>
              <a:rPr lang="cs-CZ" b="1" dirty="0" smtClean="0">
                <a:solidFill>
                  <a:schemeClr val="bg1"/>
                </a:solidFill>
              </a:rPr>
              <a:t>15 000 </a:t>
            </a:r>
            <a:r>
              <a:rPr lang="cs-CZ" b="1" dirty="0" err="1" smtClean="0">
                <a:solidFill>
                  <a:schemeClr val="bg1"/>
                </a:solidFill>
              </a:rPr>
              <a:t>000</a:t>
            </a:r>
            <a:r>
              <a:rPr lang="cs-CZ" b="1" dirty="0" smtClean="0">
                <a:solidFill>
                  <a:schemeClr val="bg1"/>
                </a:solidFill>
              </a:rPr>
              <a:t> K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Doba otočení   			</a:t>
            </a:r>
            <a:r>
              <a:rPr lang="cs-CZ" b="1" dirty="0" smtClean="0">
                <a:solidFill>
                  <a:srgbClr val="FFFF00"/>
                </a:solidFill>
              </a:rPr>
              <a:t>25 dní rovník;</a:t>
            </a:r>
            <a:r>
              <a:rPr lang="cs-CZ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kolem osy</a:t>
            </a:r>
            <a:r>
              <a:rPr lang="cs-CZ" b="1" dirty="0" smtClean="0">
                <a:solidFill>
                  <a:srgbClr val="FFFF00"/>
                </a:solidFill>
              </a:rPr>
              <a:t>			36 dní póly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Chemické složení		</a:t>
            </a:r>
            <a:r>
              <a:rPr lang="cs-CZ" b="1" dirty="0" smtClean="0">
                <a:solidFill>
                  <a:schemeClr val="bg1"/>
                </a:solidFill>
              </a:rPr>
              <a:t>H92,1 %, He 7,8 %,					O 0,061 %, C 0,03 %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Průměrná hustota		</a:t>
            </a:r>
            <a:r>
              <a:rPr lang="cs-CZ" b="1" dirty="0" smtClean="0">
                <a:solidFill>
                  <a:srgbClr val="FFFF00"/>
                </a:solidFill>
              </a:rPr>
              <a:t>1,4 g/cm</a:t>
            </a:r>
            <a:r>
              <a:rPr lang="cs-CZ" b="1" baseline="30000" dirty="0" smtClean="0">
                <a:solidFill>
                  <a:srgbClr val="FFFF00"/>
                </a:solidFill>
              </a:rPr>
              <a:t>3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00px-Solar_Life_Cycle_c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939" y="2492896"/>
            <a:ext cx="8878261" cy="219419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Pohyby Slunce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rotace kolem vlastní osy (25-36 dní)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oběh kolem středu galaxie (220 mil. let)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pohyby se SS i s naší galaxií vesmírem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celkem minimálně 9 pohybů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Sluneční soustava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Slunce</a:t>
            </a:r>
            <a:endParaRPr lang="cs-CZ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Planety</a:t>
            </a:r>
            <a:endParaRPr lang="cs-CZ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Trpasličí </a:t>
            </a:r>
            <a:r>
              <a:rPr lang="cs-CZ" b="1" dirty="0" smtClean="0">
                <a:solidFill>
                  <a:srgbClr val="FFFF00"/>
                </a:solidFill>
              </a:rPr>
              <a:t>planety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Měsíce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Meteoroidy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Komety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Prach, plyn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LA397e59_149890main_BetaPictDiskbM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285099"/>
            <a:ext cx="5786446" cy="35729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Vznik slun. soustavy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Z obrovského oblaku prachu a plynu. Po dostatečném zahuštění vznik Slunce a zážeh termonukleární reakce. Ze zbytků vznik dalších těles.</a:t>
            </a:r>
          </a:p>
          <a:p>
            <a:pPr algn="just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Stáří 4,6 mld. let.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Budoucnost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525963"/>
          </a:xfrm>
        </p:spPr>
        <p:txBody>
          <a:bodyPr/>
          <a:lstStyle/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Za méně než 5 mld. let se vodík v  jádře Slunce, který je potřebný k termonukleární reakci vyčerpá. Ve Slunci se začnou projevovat  nové procesy, Slunce se začne zvětšovat.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Ngc7293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857628"/>
            <a:ext cx="363855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Proměna Slunce v červeného obra a později v bílého trpaslíka.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podskubkar.wz.cz/astr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88" y="2881725"/>
            <a:ext cx="7583424" cy="196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Měření vzdálenosti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Zavádíme jednotky vhodné pro měření extrémních vzdáleností.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1 AU 	- 149,6 mil. km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1 </a:t>
            </a:r>
            <a:r>
              <a:rPr lang="cs-CZ" dirty="0" err="1" smtClean="0">
                <a:solidFill>
                  <a:srgbClr val="FFFF00"/>
                </a:solidFill>
              </a:rPr>
              <a:t>ly</a:t>
            </a:r>
            <a:r>
              <a:rPr lang="cs-CZ" dirty="0" smtClean="0">
                <a:solidFill>
                  <a:srgbClr val="FFFF00"/>
                </a:solidFill>
              </a:rPr>
              <a:t> 	- 9,5 bilionu km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1 </a:t>
            </a:r>
            <a:r>
              <a:rPr lang="cs-CZ" dirty="0" err="1" smtClean="0">
                <a:solidFill>
                  <a:srgbClr val="FFFF00"/>
                </a:solidFill>
              </a:rPr>
              <a:t>pc</a:t>
            </a:r>
            <a:r>
              <a:rPr lang="cs-CZ" dirty="0" smtClean="0">
                <a:solidFill>
                  <a:srgbClr val="FFFF00"/>
                </a:solidFill>
              </a:rPr>
              <a:t>	- 30 bilionů km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Planety sluneční soustavy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Planétés = tulák</a:t>
            </a:r>
          </a:p>
          <a:p>
            <a:pPr algn="just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3 definiční podmínky</a:t>
            </a:r>
          </a:p>
          <a:p>
            <a:pPr algn="just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Planety mimo SS definovány trochu jinak.</a:t>
            </a:r>
          </a:p>
          <a:p>
            <a:pPr algn="just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Mateřským objektem je Slunce, ve kterém je soustředěna téměř celá její hmotnost (99.866 %).</a:t>
            </a:r>
          </a:p>
          <a:p>
            <a:pPr algn="just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Hranice nejsou přesně určeny.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Relativní hmotnost objektů SS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969" t="45174" r="39158" b="43326"/>
          <a:stretch>
            <a:fillRect/>
          </a:stretch>
        </p:blipFill>
        <p:spPr bwMode="auto">
          <a:xfrm>
            <a:off x="214282" y="2643182"/>
            <a:ext cx="8651410" cy="224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Modely sluneční soustavy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Geocentrismus- 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Aristoteles, Klaudios Ptolemaios 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Heliocentrismus-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Mikuláš Koperník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Hybridní model-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Tycho Brahe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rahemode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972" y="1011002"/>
            <a:ext cx="8345870" cy="405233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olar_system_barycenter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87578"/>
            <a:ext cx="6786610" cy="651551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Zákony nebeské mechaniky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43050"/>
            <a:ext cx="8443914" cy="4525963"/>
          </a:xfrm>
        </p:spPr>
        <p:txBody>
          <a:bodyPr/>
          <a:lstStyle/>
          <a:p>
            <a:pPr algn="just">
              <a:buNone/>
            </a:pPr>
            <a:r>
              <a:rPr lang="cs-CZ" b="1" dirty="0" smtClean="0">
                <a:solidFill>
                  <a:srgbClr val="FFFF00"/>
                </a:solidFill>
              </a:rPr>
              <a:t>Keplerovy zákony: </a:t>
            </a:r>
          </a:p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	</a:t>
            </a:r>
            <a:r>
              <a:rPr lang="cs-CZ" b="1" dirty="0" smtClean="0">
                <a:solidFill>
                  <a:srgbClr val="FFFF00"/>
                </a:solidFill>
              </a:rPr>
              <a:t>1. </a:t>
            </a:r>
            <a:r>
              <a:rPr lang="cs-CZ" dirty="0" smtClean="0">
                <a:solidFill>
                  <a:srgbClr val="FFFF00"/>
                </a:solidFill>
              </a:rPr>
              <a:t>Planety se pohybují kolem Slunce po 	 elipsách málo odlišných od kružnic, v 	 jejichž společném ohnisku je Slunce.</a:t>
            </a:r>
          </a:p>
          <a:p>
            <a:pPr algn="just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	2. Obsahy ploch opsaných průvodičem 	 planety za jednotku času jsou 	konstantní.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626121"/>
          </a:xfrm>
        </p:spPr>
        <p:txBody>
          <a:bodyPr/>
          <a:lstStyle/>
          <a:p>
            <a:pPr algn="just">
              <a:buNone/>
            </a:pPr>
            <a:r>
              <a:rPr lang="cs-CZ" dirty="0" smtClean="0">
                <a:solidFill>
                  <a:srgbClr val="FFFF00"/>
                </a:solidFill>
              </a:rPr>
              <a:t>3. Poměr druhých mocnin oběžných dob dvou planet se rovná poměru třetích mocnin hlavních poloos jejich </a:t>
            </a:r>
            <a:r>
              <a:rPr lang="cs-CZ" dirty="0" smtClean="0">
                <a:solidFill>
                  <a:srgbClr val="FFFF00"/>
                </a:solidFill>
              </a:rPr>
              <a:t>trajektorií</a:t>
            </a:r>
            <a:r>
              <a:rPr lang="cs-CZ" dirty="0" smtClean="0">
                <a:solidFill>
                  <a:srgbClr val="FFFF00"/>
                </a:solidFill>
              </a:rPr>
              <a:t>.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Johannes-Kep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000372"/>
            <a:ext cx="6447737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Newtonovi zákony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1. Zákon setrvačnosti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2. Zákon síly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3. Zákon akce a reakce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		+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Newtonův gravitační zákon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Planety sluneční soustavy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Terestrické(vnitřní) x Plynné (vnější)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Merkur			   Jupiter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Venuše			   Saturn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Země ?			   Uran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Mars ?			   Neptun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- jsou odděleny pásem planetek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Vnitřní planety jsou Slunci blíže než Země, mohou se proto nacházet v dolní konjunkci, ale ne v opozici. Vnitřními planetami tedy jsou</a:t>
            </a:r>
            <a:r>
              <a:rPr lang="cs-CZ" dirty="0" smtClean="0">
                <a:solidFill>
                  <a:srgbClr val="00B0F0"/>
                </a:solidFill>
              </a:rPr>
              <a:t> Merkur, Venuše, Země a Mars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	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			zdroj: </a:t>
            </a:r>
            <a:r>
              <a:rPr lang="cs-CZ" dirty="0" err="1" smtClean="0">
                <a:solidFill>
                  <a:srgbClr val="FFFF00"/>
                </a:solidFill>
              </a:rPr>
              <a:t>wikipedia.org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Základní charakteristiky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Stáří -		13,82 mld. </a:t>
            </a:r>
            <a:r>
              <a:rPr lang="cs-CZ" dirty="0">
                <a:solidFill>
                  <a:srgbClr val="FFFF00"/>
                </a:solidFill>
              </a:rPr>
              <a:t>l</a:t>
            </a:r>
            <a:r>
              <a:rPr lang="cs-CZ" dirty="0" smtClean="0">
                <a:solidFill>
                  <a:srgbClr val="FFFF00"/>
                </a:solidFill>
              </a:rPr>
              <a:t>et. 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Velikost ? - 	pozorovaný x pozorovatelný vesmír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Teplota -	 na počátku 10</a:t>
            </a:r>
            <a:r>
              <a:rPr lang="cs-CZ" baseline="30000" dirty="0" smtClean="0">
                <a:solidFill>
                  <a:srgbClr val="FFFF00"/>
                </a:solidFill>
              </a:rPr>
              <a:t>32 </a:t>
            </a:r>
            <a:r>
              <a:rPr lang="cs-CZ" dirty="0" smtClean="0">
                <a:solidFill>
                  <a:srgbClr val="FFFF00"/>
                </a:solidFill>
              </a:rPr>
              <a:t>K, 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	 nyní 2,726 K (reliktní záření)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		 nejvyšší teplota - </a:t>
            </a:r>
            <a:r>
              <a:rPr lang="cs-CZ" b="1" dirty="0" smtClean="0">
                <a:solidFill>
                  <a:srgbClr val="FFFF00"/>
                </a:solidFill>
              </a:rPr>
              <a:t>Planckova teplota</a:t>
            </a:r>
            <a:r>
              <a:rPr lang="cs-CZ" dirty="0" smtClean="0">
                <a:solidFill>
                  <a:srgbClr val="FFFF00"/>
                </a:solidFill>
              </a:rPr>
              <a:t> 				 </a:t>
            </a:r>
            <a:r>
              <a:rPr lang="cs-CZ" b="1" dirty="0" smtClean="0">
                <a:solidFill>
                  <a:srgbClr val="FFFF00"/>
                </a:solidFill>
              </a:rPr>
              <a:t>1.42×10</a:t>
            </a:r>
            <a:r>
              <a:rPr lang="cs-CZ" b="1" baseline="30000" dirty="0" smtClean="0">
                <a:solidFill>
                  <a:srgbClr val="FFFF00"/>
                </a:solidFill>
              </a:rPr>
              <a:t>32</a:t>
            </a:r>
            <a:r>
              <a:rPr lang="cs-CZ" b="1" dirty="0" smtClean="0">
                <a:solidFill>
                  <a:srgbClr val="FFFF00"/>
                </a:solidFill>
              </a:rPr>
              <a:t> kelvinů</a:t>
            </a:r>
            <a:r>
              <a:rPr lang="cs-CZ" dirty="0" smtClean="0">
                <a:solidFill>
                  <a:srgbClr val="FFFF00"/>
                </a:solidFill>
              </a:rPr>
              <a:t>, nyní při 					 termojaderných fůzích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Složení –	 poznaná hmota (5 %), temná hmota (27 %), 		 	 temná energie (68 %)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882" t="32852" r="34375" b="22908"/>
          <a:stretch>
            <a:fillRect/>
          </a:stretch>
        </p:blipFill>
        <p:spPr bwMode="auto">
          <a:xfrm>
            <a:off x="1357290" y="357166"/>
            <a:ext cx="6625228" cy="59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Planety</a:t>
            </a:r>
            <a:endParaRPr lang="cs-CZ" sz="4800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merku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357298"/>
            <a:ext cx="5072098" cy="507209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gella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6164" y="1600200"/>
            <a:ext cx="4431672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 descr="zem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50060"/>
            <a:ext cx="7008328" cy="5256246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599562963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578" y="1600200"/>
            <a:ext cx="732884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rs-globe-valles-marineris-enhanc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34158"/>
            <a:ext cx="6357982" cy="635798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usev_-_Ma'adim_Vall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361382"/>
            <a:ext cx="2928958" cy="624234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upiter_and_its_shrunken_Great_Red_Spo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1736" y="642918"/>
            <a:ext cx="6149222" cy="614922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 descr="saturn_plane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952" y="1285860"/>
            <a:ext cx="8354438" cy="4672821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u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777" y="785794"/>
            <a:ext cx="8263628" cy="53403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olar_1_t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725" y="571480"/>
            <a:ext cx="8122118" cy="628652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eptun-1m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719895"/>
            <a:ext cx="5286412" cy="5286412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lu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752" y="642918"/>
            <a:ext cx="7684547" cy="54832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Zachycené reliktní záření – zdroj NASA/WMAP Science Team.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1280px-WMAP_2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Detekce temné hmoty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6" name="Gravitational Lens &amp; the Einstein Ri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601669"/>
            <a:ext cx="5864919" cy="439868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63688" y="60932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Zdroj: https://www.youtube.com/watch?v=2-My9CChyBw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Složení známé hmoty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 Nejvíce H, následuje He, C, O, Fe….. 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Obecně lze říci, že čí má prvek větší protonové číslo, tím je ve vesmíru vzácnější. Výjimku tvoří Li, Be, B a Fe, Mn, Co.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Složení se s časem mění!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Vznik a jeho historie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Ve 20. století zjištění, že vesmír se rozpíná</a:t>
            </a:r>
          </a:p>
          <a:p>
            <a:pPr algn="ctr">
              <a:buNone/>
            </a:pPr>
            <a:endParaRPr lang="cs-CZ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FFFF00"/>
                </a:solidFill>
              </a:rPr>
              <a:t>Musel být nějaký počátek</a:t>
            </a:r>
          </a:p>
          <a:p>
            <a:pPr algn="ctr">
              <a:buNone/>
            </a:pPr>
            <a:endParaRPr lang="cs-CZ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cs-CZ" sz="3600" b="1" dirty="0" smtClean="0">
                <a:solidFill>
                  <a:srgbClr val="FFFF00"/>
                </a:solidFill>
              </a:rPr>
              <a:t>Velký třesk</a:t>
            </a:r>
          </a:p>
          <a:p>
            <a:pPr algn="ctr"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357686" y="2500306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357686" y="4143380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450</Words>
  <Application>Microsoft Office PowerPoint</Application>
  <PresentationFormat>Předvádění na obrazovce (4:3)</PresentationFormat>
  <Paragraphs>159</Paragraphs>
  <Slides>51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Motiv sady Office</vt:lpstr>
      <vt:lpstr>VESMÍR</vt:lpstr>
      <vt:lpstr>Snímek 2</vt:lpstr>
      <vt:lpstr>Měření vzdálenosti</vt:lpstr>
      <vt:lpstr>Základní charakteristiky</vt:lpstr>
      <vt:lpstr>Snímek 5</vt:lpstr>
      <vt:lpstr>Zachycené reliktní záření – zdroj NASA/WMAP Science Team.</vt:lpstr>
      <vt:lpstr>Detekce temné hmoty</vt:lpstr>
      <vt:lpstr>Složení známé hmoty</vt:lpstr>
      <vt:lpstr>Vznik a jeho historie</vt:lpstr>
      <vt:lpstr>Velký třesk</vt:lpstr>
      <vt:lpstr>Snímek 11</vt:lpstr>
      <vt:lpstr>Snímek 12</vt:lpstr>
      <vt:lpstr>Objekty ve vesmíru</vt:lpstr>
      <vt:lpstr>Galaxie</vt:lpstr>
      <vt:lpstr>Naše galaxie</vt:lpstr>
      <vt:lpstr>Snímek 16</vt:lpstr>
      <vt:lpstr>Snímek 17</vt:lpstr>
      <vt:lpstr>Hvězdokupy</vt:lpstr>
      <vt:lpstr>Hvězdy</vt:lpstr>
      <vt:lpstr>Snímek 20</vt:lpstr>
      <vt:lpstr>Vývoj hvězdy – znázorněn pomocí Hertzsprung-Russelova diagramu </vt:lpstr>
      <vt:lpstr>Slunce</vt:lpstr>
      <vt:lpstr>Snímek 23</vt:lpstr>
      <vt:lpstr>Snímek 24</vt:lpstr>
      <vt:lpstr>Pohyby Slunce</vt:lpstr>
      <vt:lpstr>Sluneční soustava</vt:lpstr>
      <vt:lpstr>Vznik slun. soustavy</vt:lpstr>
      <vt:lpstr>Budoucnost</vt:lpstr>
      <vt:lpstr>Proměna Slunce v červeného obra a později v bílého trpaslíka.</vt:lpstr>
      <vt:lpstr>Planety sluneční soustavy</vt:lpstr>
      <vt:lpstr>Relativní hmotnost objektů SS</vt:lpstr>
      <vt:lpstr>Modely sluneční soustavy</vt:lpstr>
      <vt:lpstr>Snímek 33</vt:lpstr>
      <vt:lpstr>Snímek 34</vt:lpstr>
      <vt:lpstr>Zákony nebeské mechaniky</vt:lpstr>
      <vt:lpstr>Snímek 36</vt:lpstr>
      <vt:lpstr>Newtonovi zákony</vt:lpstr>
      <vt:lpstr>Planety sluneční soustavy</vt:lpstr>
      <vt:lpstr>Snímek 39</vt:lpstr>
      <vt:lpstr>Snímek 40</vt:lpstr>
      <vt:lpstr>Planety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VESMÍR</dc:title>
  <dc:creator>Libor</dc:creator>
  <cp:lastModifiedBy>Libor</cp:lastModifiedBy>
  <cp:revision>75</cp:revision>
  <dcterms:created xsi:type="dcterms:W3CDTF">2016-03-01T20:47:09Z</dcterms:created>
  <dcterms:modified xsi:type="dcterms:W3CDTF">2016-03-17T00:00:42Z</dcterms:modified>
</cp:coreProperties>
</file>