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2" r:id="rId4"/>
    <p:sldId id="273" r:id="rId5"/>
    <p:sldId id="265" r:id="rId6"/>
    <p:sldId id="266" r:id="rId7"/>
    <p:sldId id="267" r:id="rId8"/>
    <p:sldId id="268" r:id="rId9"/>
    <p:sldId id="269" r:id="rId10"/>
    <p:sldId id="274" r:id="rId11"/>
    <p:sldId id="287" r:id="rId12"/>
    <p:sldId id="275" r:id="rId13"/>
    <p:sldId id="276" r:id="rId14"/>
    <p:sldId id="277" r:id="rId15"/>
    <p:sldId id="279" r:id="rId16"/>
    <p:sldId id="281" r:id="rId17"/>
    <p:sldId id="278" r:id="rId18"/>
    <p:sldId id="270" r:id="rId19"/>
    <p:sldId id="288" r:id="rId20"/>
    <p:sldId id="282" r:id="rId21"/>
    <p:sldId id="280" r:id="rId22"/>
    <p:sldId id="271" r:id="rId23"/>
    <p:sldId id="283" r:id="rId24"/>
    <p:sldId id="284" r:id="rId25"/>
    <p:sldId id="289" r:id="rId26"/>
    <p:sldId id="290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  <p14:sldId id="272"/>
            <p14:sldId id="273"/>
            <p14:sldId id="265"/>
            <p14:sldId id="266"/>
            <p14:sldId id="267"/>
            <p14:sldId id="268"/>
            <p14:sldId id="269"/>
            <p14:sldId id="274"/>
            <p14:sldId id="287"/>
            <p14:sldId id="275"/>
            <p14:sldId id="276"/>
            <p14:sldId id="277"/>
            <p14:sldId id="279"/>
            <p14:sldId id="281"/>
            <p14:sldId id="278"/>
            <p14:sldId id="270"/>
            <p14:sldId id="288"/>
            <p14:sldId id="282"/>
            <p14:sldId id="280"/>
            <p14:sldId id="271"/>
            <p14:sldId id="283"/>
            <p14:sldId id="284"/>
            <p14:sldId id="289"/>
            <p14:sldId id="290"/>
            <p14:sldId id="285"/>
            <p14:sldId id="286"/>
          </p14:sldIdLst>
        </p14:section>
        <p14:section name="Další informac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FABE-D0A9-4914-BE1F-201F4351AA5D}" type="datetimeFigureOut">
              <a:rPr lang="cs-CZ" smtClean="0"/>
              <a:pPr/>
              <a:t>25. 4. 2016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B17C-845C-4DCF-B1F0-8CFC86514C7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1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noProof="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Kliknutím lze upravit styly předlohy textu.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Druhá úroveň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Třetí úroveň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Čtvrtá úroveň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cs-CZ" noProof="0" smtClean="0"/>
              <a:pPr/>
              <a:t>25. 4. 2016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kr-kralovehradecky.cz/assets/rozvoj-kraje/rozvojove-dokumenty/Program-rozvoje-Kralovehradeckeho-kraje-2014-16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3697" y="1969566"/>
            <a:ext cx="10515600" cy="2387600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cs-CZ" sz="5400" b="1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>PD2 – návaznosti a reflexe</a:t>
            </a:r>
            <a: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  <a:t/>
            </a:r>
            <a:br>
              <a:rPr lang="cs-CZ" sz="5400" b="0" i="0" dirty="0" smtClean="0">
                <a:solidFill>
                  <a:schemeClr val="bg1"/>
                </a:solidFill>
                <a:latin typeface="Segoe UI Light"/>
                <a:ea typeface="+mj-ea"/>
                <a:cs typeface="+mj-cs"/>
              </a:rPr>
            </a:br>
            <a:endParaRPr lang="cs-CZ" sz="54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6"/>
              </a:spcBef>
              <a:buNone/>
            </a:pPr>
            <a:r>
              <a:rPr lang="cs-CZ" sz="2800" b="1" i="0" dirty="0" smtClean="0">
                <a:solidFill>
                  <a:srgbClr val="D24726"/>
                </a:solidFill>
                <a:latin typeface="Segoe UI Light"/>
              </a:rPr>
              <a:t>Eduard Hofmann</a:t>
            </a:r>
            <a:endParaRPr lang="cs-CZ" sz="2800" b="1" i="0" dirty="0">
              <a:solidFill>
                <a:srgbClr val="D24726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Prekoncepty</a:t>
            </a:r>
            <a:r>
              <a:rPr lang="cs-CZ" b="1" dirty="0" smtClean="0"/>
              <a:t> – označ Jihočeský kraj a napiš, co vše o něm víš</a:t>
            </a:r>
            <a:endParaRPr lang="cs-CZ" b="1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74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Poloha </a:t>
            </a:r>
            <a:r>
              <a:rPr lang="cs-CZ" dirty="0" smtClean="0"/>
              <a:t>– pracuj s mapou a doplň název JČ kraje a států, se kterými sousedí</a:t>
            </a:r>
            <a:endParaRPr lang="cs-CZ" dirty="0"/>
          </a:p>
        </p:txBody>
      </p:sp>
      <p:pic>
        <p:nvPicPr>
          <p:cNvPr id="2050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 se s tímto pracovat dál</a:t>
            </a:r>
            <a:endParaRPr lang="cs-CZ" dirty="0"/>
          </a:p>
        </p:txBody>
      </p:sp>
      <p:pic>
        <p:nvPicPr>
          <p:cNvPr id="3" name="Picture 2" descr="http://nabytek-helcel.demoeshop.cz/publicdoc/cr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510" y="1423851"/>
            <a:ext cx="8795763" cy="51518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91394" y="4820194"/>
            <a:ext cx="252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Jihočeský </a:t>
            </a:r>
          </a:p>
          <a:p>
            <a:pPr algn="ctr"/>
            <a:r>
              <a:rPr lang="cs-CZ" dirty="0" smtClean="0"/>
              <a:t>kraj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15291" y="5277394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85954" y="5878286"/>
            <a:ext cx="197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Rakousko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098" y="378823"/>
            <a:ext cx="10744200" cy="69233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ReliéF</a:t>
            </a:r>
            <a:r>
              <a:rPr lang="cs-CZ" sz="2800" dirty="0" smtClean="0"/>
              <a:t> JČ kraje: zakresli hranice JČ kraje  a popiš pohoří Šumava, Novohradské hory, </a:t>
            </a:r>
            <a:r>
              <a:rPr lang="cs-CZ" sz="2800" dirty="0" err="1" smtClean="0"/>
              <a:t>Lišovský</a:t>
            </a:r>
            <a:r>
              <a:rPr lang="cs-CZ" sz="2800" dirty="0" smtClean="0"/>
              <a:t> práh, Českobudějovickou a Třeboňskou pánev.</a:t>
            </a:r>
            <a:endParaRPr lang="cs-CZ" sz="2800" dirty="0"/>
          </a:p>
        </p:txBody>
      </p:sp>
      <p:pic>
        <p:nvPicPr>
          <p:cNvPr id="3" name="Picture 3" descr="E:\Mirek\Clanky\CD\CD_4_2005\hypso1+le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30136"/>
            <a:ext cx="8364583" cy="522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223" y="195943"/>
            <a:ext cx="10744200" cy="966651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Vodohospodářství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Rybník Rožmberk, Zlatá stoka, vodní nádrž Lipno, Třeboňský kapr</a:t>
            </a:r>
            <a:endParaRPr lang="cs-CZ" sz="2800" b="1" dirty="0"/>
          </a:p>
        </p:txBody>
      </p:sp>
      <p:pic>
        <p:nvPicPr>
          <p:cNvPr id="29698" name="Picture 2" descr="http://images2.kudyznudy.cz/_t_/Files/KzN/9b/9bdcec07-b03f-4c65-b5d8-2e5a43148848_656_449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1566"/>
            <a:ext cx="4572000" cy="3129312"/>
          </a:xfrm>
          <a:prstGeom prst="rect">
            <a:avLst/>
          </a:prstGeom>
          <a:noFill/>
        </p:spPr>
      </p:pic>
      <p:pic>
        <p:nvPicPr>
          <p:cNvPr id="29700" name="Picture 4" descr="Třeboňská rybniční krajina, Zlatá stoka, foto Ladislav Bezdě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068" y="3285175"/>
            <a:ext cx="5046617" cy="3572825"/>
          </a:xfrm>
          <a:prstGeom prst="rect">
            <a:avLst/>
          </a:prstGeom>
          <a:noFill/>
        </p:spPr>
      </p:pic>
      <p:pic>
        <p:nvPicPr>
          <p:cNvPr id="29702" name="Picture 6" descr="Podzimní výlov - nakládka kapr&amp;uring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5691"/>
            <a:ext cx="4593600" cy="214230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20304" t="20404" r="21096" b="9191"/>
          <a:stretch>
            <a:fillRect/>
          </a:stretch>
        </p:blipFill>
        <p:spPr bwMode="auto">
          <a:xfrm>
            <a:off x="7223760" y="1188338"/>
            <a:ext cx="4968240" cy="335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7064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Národní park </a:t>
            </a:r>
            <a:r>
              <a:rPr lang="cs-CZ" dirty="0" err="1" smtClean="0"/>
              <a:t>ŠUmava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684" t="12316" r="9775" b="8456"/>
          <a:stretch>
            <a:fillRect/>
          </a:stretch>
        </p:blipFill>
        <p:spPr bwMode="auto">
          <a:xfrm>
            <a:off x="0" y="434098"/>
            <a:ext cx="12192000" cy="64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36022"/>
          </a:xfrm>
        </p:spPr>
        <p:txBody>
          <a:bodyPr/>
          <a:lstStyle/>
          <a:p>
            <a:r>
              <a:rPr lang="cs-CZ" b="1" dirty="0" smtClean="0"/>
              <a:t>ENERGETIKA</a:t>
            </a:r>
            <a:endParaRPr lang="cs-CZ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0463" t="27390" r="22694" b="9007"/>
          <a:stretch>
            <a:fillRect/>
          </a:stretch>
        </p:blipFill>
        <p:spPr bwMode="auto">
          <a:xfrm>
            <a:off x="0" y="3145844"/>
            <a:ext cx="5900826" cy="3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025818" y="3192716"/>
            <a:ext cx="42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Lipno</a:t>
            </a:r>
            <a:endParaRPr lang="cs-CZ" dirty="0"/>
          </a:p>
        </p:txBody>
      </p:sp>
      <p:pic>
        <p:nvPicPr>
          <p:cNvPr id="28678" name="Picture 6" descr="N&amp;ecaron;mecká opozi&amp;ccaron;ní strana chce odstavení jaderných elektráren v sousedních zemí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920" y="0"/>
            <a:ext cx="6361080" cy="308995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9117874" y="979714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Temelín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70171" y="3579223"/>
            <a:ext cx="547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Popište, co vidíte na prvním a na druhém obrázku.</a:t>
            </a:r>
          </a:p>
          <a:p>
            <a:endParaRPr lang="cs-CZ" dirty="0" smtClean="0"/>
          </a:p>
          <a:p>
            <a:r>
              <a:rPr lang="cs-CZ" dirty="0" smtClean="0"/>
              <a:t>Kterou energii elektrárny využívají?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Čechy – památky </a:t>
            </a:r>
            <a:r>
              <a:rPr lang="cs-CZ" dirty="0" err="1" smtClean="0"/>
              <a:t>unesco</a:t>
            </a:r>
            <a:endParaRPr lang="cs-CZ" dirty="0"/>
          </a:p>
        </p:txBody>
      </p:sp>
      <p:pic>
        <p:nvPicPr>
          <p:cNvPr id="1026" name="Picture 2" descr="Holašov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7"/>
            <a:ext cx="7956550" cy="52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28000" y="1498600"/>
            <a:ext cx="4064000" cy="520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115300" y="2489200"/>
            <a:ext cx="1739900" cy="18334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26650" y="2478310"/>
            <a:ext cx="1797050" cy="1855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128000" y="4717461"/>
            <a:ext cx="1727200" cy="19821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039350" y="4717462"/>
            <a:ext cx="1797050" cy="19821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8190411" y="1554480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Zakresli do rámečků typické tvary budov na návsi a zjisti jak se nazývají.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04949" y="5826034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„Jihočeské Baroko“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5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g.denik.cz/63/fb/praha-chram-svaty-vit_denik-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05" y="2235201"/>
            <a:ext cx="6114896" cy="45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-foto.mapy.cz/pub/big/000/06b/00006b955_3c86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864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Které formy turistiky a sportů se dají v JČ kraji provozovat a kde?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9714" y="1645920"/>
            <a:ext cx="9914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Jachting</a:t>
            </a:r>
          </a:p>
          <a:p>
            <a:endParaRPr lang="cs-CZ" dirty="0" smtClean="0"/>
          </a:p>
          <a:p>
            <a:r>
              <a:rPr lang="cs-CZ" dirty="0" smtClean="0"/>
              <a:t>Lyžování</a:t>
            </a:r>
          </a:p>
          <a:p>
            <a:endParaRPr lang="cs-CZ" dirty="0" smtClean="0"/>
          </a:p>
          <a:p>
            <a:r>
              <a:rPr lang="cs-CZ" dirty="0" smtClean="0"/>
              <a:t>Pěší turistika</a:t>
            </a:r>
          </a:p>
          <a:p>
            <a:endParaRPr lang="cs-CZ" dirty="0" smtClean="0"/>
          </a:p>
          <a:p>
            <a:r>
              <a:rPr lang="cs-CZ" dirty="0" smtClean="0"/>
              <a:t>Veslování</a:t>
            </a:r>
          </a:p>
          <a:p>
            <a:endParaRPr lang="cs-CZ" dirty="0" smtClean="0"/>
          </a:p>
          <a:p>
            <a:r>
              <a:rPr lang="cs-CZ" dirty="0" smtClean="0"/>
              <a:t>Vodní turistika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Obecný princip návaznosti</a:t>
            </a:r>
            <a:endParaRPr lang="cs-CZ" dirty="0"/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734" y="1554480"/>
            <a:ext cx="7882341" cy="497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Významná centra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1074" y="1632857"/>
            <a:ext cx="1089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Najděte obrázek a zaznamenejte města do mapy a uveďte u nich nějakou zajímavost:</a:t>
            </a:r>
          </a:p>
          <a:p>
            <a:endParaRPr lang="cs-CZ" dirty="0" smtClean="0"/>
          </a:p>
          <a:p>
            <a:r>
              <a:rPr lang="cs-CZ" dirty="0" smtClean="0"/>
              <a:t>České Budějovice</a:t>
            </a:r>
          </a:p>
          <a:p>
            <a:r>
              <a:rPr lang="cs-CZ" dirty="0" smtClean="0"/>
              <a:t>Třeboň </a:t>
            </a:r>
          </a:p>
          <a:p>
            <a:r>
              <a:rPr lang="cs-CZ" dirty="0" smtClean="0"/>
              <a:t>Tábor</a:t>
            </a:r>
          </a:p>
          <a:p>
            <a:r>
              <a:rPr lang="cs-CZ" dirty="0" smtClean="0"/>
              <a:t>Jindřichův Hradec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Kam pro inspiraci?</a:t>
            </a:r>
            <a:br>
              <a:rPr lang="cs-CZ" b="1" dirty="0" smtClean="0"/>
            </a:br>
            <a:r>
              <a:rPr lang="cs-CZ" b="1" dirty="0" smtClean="0"/>
              <a:t>Program rozvoje jednotlivých krajů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43000" y="1715195"/>
            <a:ext cx="9309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Např. 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www.kr-kralovehradecky.cz/assets/rozvoj-kraje/rozvojove-dokumenty/Program-rozvoje-Kralovehradeckeho-kraje-2014-16.pdf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Materiál, který má aktuální pohled na charakteristiku a zaměření rozvoje jednotlivých krajů.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19062" t="16276" r="19375" b="61849"/>
          <a:stretch/>
        </p:blipFill>
        <p:spPr>
          <a:xfrm>
            <a:off x="789668" y="3437623"/>
            <a:ext cx="10386332" cy="2952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39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88273"/>
          </a:xfrm>
        </p:spPr>
        <p:txBody>
          <a:bodyPr/>
          <a:lstStyle/>
          <a:p>
            <a:r>
              <a:rPr lang="cs-CZ" dirty="0" smtClean="0"/>
              <a:t>Jak jsou návaznosti udělány v základních dokumentech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23406" y="1503316"/>
          <a:ext cx="8840651" cy="5171803"/>
        </p:xfrm>
        <a:graphic>
          <a:graphicData uri="http://schemas.openxmlformats.org/drawingml/2006/table">
            <a:tbl>
              <a:tblPr/>
              <a:tblGrid>
                <a:gridCol w="2887606"/>
                <a:gridCol w="2849055"/>
                <a:gridCol w="3103990"/>
              </a:tblGrid>
              <a:tr h="16136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 -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MÍSTO, KDE ŽIJEME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000" b="0" i="0" cap="all">
                          <a:latin typeface="Times New Roman"/>
                          <a:ea typeface="Times New Roman"/>
                        </a:rPr>
                        <a:t>st. ZŠ</a:t>
                      </a:r>
                      <a:r>
                        <a:rPr lang="cs-CZ" sz="1000" b="0" i="1" cap="all">
                          <a:latin typeface="Times New Roman"/>
                          <a:ea typeface="Times New Roman"/>
                        </a:rPr>
                        <a:t>  - </a:t>
                      </a:r>
                      <a:r>
                        <a:rPr lang="cs-CZ" sz="1000" b="1" i="1" cap="all">
                          <a:latin typeface="Times New Roman"/>
                          <a:ea typeface="Times New Roman"/>
                        </a:rPr>
                        <a:t>PŘÍRODNÍ OBRAZ ZEMĚ</a:t>
                      </a: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cap="all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gym. </a:t>
                      </a:r>
                      <a:r>
                        <a:rPr lang="cs-CZ" sz="10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- PŘÍRODNÍ PROSTŘEDÍ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100" b="0">
                          <a:latin typeface="Times New Roman"/>
                          <a:ea typeface="Times New Roman"/>
                        </a:rPr>
                        <a:t>Očekávané výstupy, žák:</a:t>
                      </a:r>
                      <a:endParaRPr lang="cs-CZ" sz="900" b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Očekávané výstupy, žák: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461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rozliší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přírodní a umělé prvky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v okolní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 krajině a vyjádří různými způsoby její estetické hodnoty a rozmanitost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1. obd.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-zhodnotí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postavení Země ve vesmíru a 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srovnává podstatné vlastnosti Země s ostatními tělesy sluneční soustavy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postavení Země ve vesmíru 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podstatné vlastnosti Země s ostatními tělesy sluneční soustavy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468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vyhledá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typické regionální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zvláštnosti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přírody, osídlení,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ospodářství </a:t>
                      </a:r>
                      <a:r>
                        <a:rPr lang="cs-CZ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x-none" sz="1100" b="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kultury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jednoduchým způsobem posoudí jejich význam z hlediska přír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hist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, politického, správního a vlastnického</a:t>
                      </a: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(2.obd.)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-porovná působení vnitřních a vnějších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procesů v přírodní sféře a jejich vliv na přírodu a na lidskou společnost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-porovná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na příkladech mechanismy působení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endogenních (včetně deskové tektoniky) a exogenních procesů a jejich vliv na utváření zemského povrchu a na život lidí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964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Rozmanitost přírody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 cap="all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vysvětlí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na základě elementárních poznatků o Zemi jako součásti vesmíru souvislost s rozdělením času a střídáním ročních období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-prokáže 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na konkrétních příkladech tvar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planety Země, zhodnotí důsledky pohybů Země na život lidí a organismů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mechanismy globální cirkulace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atmosféry a její důsledky pro vytváření klimatických pásů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02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x-none" sz="1100" b="1" i="1">
                          <a:latin typeface="Times New Roman"/>
                          <a:ea typeface="Times New Roman"/>
                        </a:rPr>
                        <a:t>zkoumá </a:t>
                      </a:r>
                      <a:r>
                        <a:rPr lang="x-none" sz="1100" b="0" i="1">
                          <a:latin typeface="Times New Roman"/>
                          <a:ea typeface="Times New Roman"/>
                        </a:rPr>
                        <a:t>základní společenstva ve  vybraných lokalitách regionů, zdůvodní podstatné vzájemné vztahy mezi organismy a nachází shody a rozdíly v přizpůsobení organismů prostředí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-rozlišuje a porovnává</a:t>
                      </a: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 složky a prvky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0" i="1">
                          <a:latin typeface="Times New Roman"/>
                          <a:ea typeface="Times New Roman"/>
                        </a:rPr>
                        <a:t>přírodní sféry, jejich vzájemnou souvislost a podmíněnost, rozeznává, pojmenuje a klasifikuje tvary zemského povrchu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složky a prvky fyzickogeograf. sférya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rozpozná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vztahy mezi nimi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10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-objasní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velký a malý oběh vody a </a:t>
                      </a: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rozliší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jednotlivé složky hydrosféry a jejich funkci v krajině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07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-hodnotí</a:t>
                      </a: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vodstvo a půdní obal Země jako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i="1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základ života a zdroje rozvoje společnosti</a:t>
                      </a:r>
                      <a:endParaRPr lang="cs-CZ" sz="110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3">
                <a:tc>
                  <a:txBody>
                    <a:bodyPr/>
                    <a:lstStyle/>
                    <a:p>
                      <a:pPr marL="252095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71755" indent="-252095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252095" algn="l"/>
                          <a:tab pos="449580" algn="l"/>
                        </a:tabLst>
                      </a:pPr>
                      <a:r>
                        <a:rPr lang="cs-CZ" sz="1100" b="1" i="1">
                          <a:latin typeface="Times New Roman"/>
                          <a:ea typeface="Times New Roman"/>
                        </a:rPr>
                        <a:t>-</a:t>
                      </a:r>
                      <a:endParaRPr lang="cs-CZ" sz="900" b="1" i="1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1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-rozliší</a:t>
                      </a:r>
                      <a:r>
                        <a:rPr lang="cs-CZ" sz="1100" i="1" dirty="0">
                          <a:solidFill>
                            <a:srgbClr val="231F20"/>
                          </a:solidFill>
                          <a:latin typeface="Times New Roman"/>
                          <a:ea typeface="Calibri"/>
                        </a:rPr>
                        <a:t> hlavní biomy světa</a:t>
                      </a:r>
                      <a:endParaRPr lang="cs-CZ" sz="1100" dirty="0">
                        <a:latin typeface="Times New Roman"/>
                        <a:ea typeface="Times New Roman"/>
                      </a:endParaRPr>
                    </a:p>
                  </a:txBody>
                  <a:tcPr marL="61740" marR="6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66205"/>
          </a:xfrm>
        </p:spPr>
        <p:txBody>
          <a:bodyPr/>
          <a:lstStyle/>
          <a:p>
            <a:pPr algn="ctr"/>
            <a:r>
              <a:rPr lang="cs-CZ" b="1" dirty="0" smtClean="0"/>
              <a:t>Ale jde to i jinak</a:t>
            </a:r>
            <a:endParaRPr lang="cs-CZ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2195" t="23713" r="9982" b="6250"/>
          <a:stretch>
            <a:fillRect/>
          </a:stretch>
        </p:blipFill>
        <p:spPr bwMode="auto">
          <a:xfrm>
            <a:off x="0" y="689141"/>
            <a:ext cx="12192000" cy="61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36599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eflexe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600" y="1322102"/>
            <a:ext cx="10883900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 na hodinu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tématu je: Státní znaky, pak se objevují i v cílech státní symboly - Jaký je tedy  rozdíl mezi státními znaky a státními symboly?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VVC: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objasní účel státních symbolů a způsoby jejich používání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rozliší korunovační klenoty od státních symbolů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vyjmenuje státní symboly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žák projevuje úctu ke státním symbolům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Bylo by zapotřebí cíle uspořádat hierarchicky a trochu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konkrétněji, po skončení hodiny žák: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vyjmenuje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popíše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ozdělí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státní symboly na oficiální a neoficiální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vysvětlit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účel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cs-CZ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Zdůvodní,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zapotřebí k nim projevovat úctu a jakým způsobem.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tomu by měl směřovat obsah, který tam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více-méně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směřuje.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 proti prezidentovi, ale to není státní symbol a patří do jiné hodiny např. o státním zřízení…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76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4166" t="16146" r="25625" b="10417"/>
          <a:stretch/>
        </p:blipFill>
        <p:spPr>
          <a:xfrm>
            <a:off x="0" y="36993"/>
            <a:ext cx="5829300" cy="68210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417" t="16927" r="25417" b="7422"/>
          <a:stretch/>
        </p:blipFill>
        <p:spPr>
          <a:xfrm>
            <a:off x="6235700" y="36993"/>
            <a:ext cx="5303135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8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44582"/>
          </a:xfrm>
        </p:spPr>
        <p:txBody>
          <a:bodyPr/>
          <a:lstStyle/>
          <a:p>
            <a:pPr algn="ctr"/>
            <a:r>
              <a:rPr lang="cs-CZ" dirty="0" smtClean="0"/>
              <a:t>A tak nám nezbývá než přemýšlet a …</a:t>
            </a:r>
            <a:endParaRPr lang="cs-CZ" dirty="0"/>
          </a:p>
        </p:txBody>
      </p:sp>
      <p:pic>
        <p:nvPicPr>
          <p:cNvPr id="37890" name="Picture 2" descr="Šimpanz, Primát, Opice, P&amp;rcaron;emýšlivý, Klídek, Útuln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235" y="1275805"/>
            <a:ext cx="8373291" cy="5582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875210"/>
          </a:xfrm>
        </p:spPr>
        <p:txBody>
          <a:bodyPr/>
          <a:lstStyle/>
          <a:p>
            <a:r>
              <a:rPr lang="cs-CZ" dirty="0" smtClean="0"/>
              <a:t>… pracovat.</a:t>
            </a:r>
            <a:endParaRPr lang="cs-CZ" dirty="0"/>
          </a:p>
        </p:txBody>
      </p:sp>
      <p:pic>
        <p:nvPicPr>
          <p:cNvPr id="38914" name="Picture 2" descr="Man working on 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744" y="1327976"/>
            <a:ext cx="7939357" cy="5299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69" y="378822"/>
            <a:ext cx="10744200" cy="679797"/>
          </a:xfrm>
        </p:spPr>
        <p:txBody>
          <a:bodyPr/>
          <a:lstStyle/>
          <a:p>
            <a:pPr algn="ctr"/>
            <a:r>
              <a:rPr lang="cs-CZ" b="1" dirty="0" smtClean="0"/>
              <a:t>Jak vypadá praxe ?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761999"/>
          </a:xfrm>
        </p:spPr>
        <p:txBody>
          <a:bodyPr/>
          <a:lstStyle/>
          <a:p>
            <a:r>
              <a:rPr lang="cs-CZ" dirty="0" smtClean="0"/>
              <a:t>Pozorně prohlédněte zápis a dělejte si poznámky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981406" y="1225689"/>
            <a:ext cx="39957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Sešit z vyučovacího předmětu </a:t>
            </a:r>
            <a:r>
              <a:rPr lang="cs-CZ" b="1" dirty="0"/>
              <a:t>vlastivěda</a:t>
            </a:r>
            <a:r>
              <a:rPr lang="cs-CZ" dirty="0"/>
              <a:t> pochází od </a:t>
            </a:r>
            <a:r>
              <a:rPr lang="cs-CZ" b="1" dirty="0"/>
              <a:t>žáka 5. ročníku </a:t>
            </a:r>
            <a:r>
              <a:rPr lang="cs-CZ" dirty="0"/>
              <a:t>základní školy. Zápis spadá do tematického celku učiva </a:t>
            </a:r>
            <a:r>
              <a:rPr lang="cs-CZ" b="1" i="1" dirty="0"/>
              <a:t>Regiony ČR</a:t>
            </a:r>
            <a:r>
              <a:rPr lang="cs-CZ" dirty="0"/>
              <a:t>. Sešit měl podobu rozkládacího kroužkového bloku, struktura zápisů byla vždy předem připravena vyučujícím, žáci si ve výuce do volných řádků doplňovali zápisy. Žák si utváří základní představu o pojmové struktuře oboru </a:t>
            </a:r>
            <a:r>
              <a:rPr lang="cs-CZ" dirty="0" smtClean="0"/>
              <a:t>geografie. </a:t>
            </a:r>
            <a:r>
              <a:rPr lang="cs-CZ" dirty="0"/>
              <a:t>Znalost významu těchto pojmů vytváří prostor pro kognitivně a pojmově náročnější práci na 2. stupni ZŠ. </a:t>
            </a:r>
            <a:r>
              <a:rPr lang="cs-CZ" i="1" dirty="0"/>
              <a:t>Pozn. Dle autorky zápisu v dané vyučovací hodině žáci společně pracovali s předem připravenými  pracovními listy, do nichž doplňovali chybějící textové pasáže, které jim učitelka diktovala.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7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6349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72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1400"/>
            <a:ext cx="8077200" cy="16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077200" y="14351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Zápis v sešitu z vyučovacího předmětu </a:t>
            </a:r>
            <a:r>
              <a:rPr lang="cs-CZ" sz="2000" b="1" dirty="0"/>
              <a:t>zeměpis </a:t>
            </a:r>
            <a:r>
              <a:rPr lang="cs-CZ" sz="2000" dirty="0"/>
              <a:t>pochází od žáka </a:t>
            </a:r>
            <a:r>
              <a:rPr lang="cs-CZ" sz="2000" b="1" dirty="0"/>
              <a:t>8. ročníku ZŠ</a:t>
            </a:r>
            <a:r>
              <a:rPr lang="cs-CZ" sz="2000" dirty="0"/>
              <a:t>. Zápis spadá do tematického celku učiva </a:t>
            </a:r>
            <a:r>
              <a:rPr lang="cs-CZ" sz="2000" i="1" dirty="0"/>
              <a:t>Regiony ČR</a:t>
            </a:r>
            <a:r>
              <a:rPr lang="cs-CZ" sz="2000" dirty="0"/>
              <a:t>. Oproti zápisu žáka z 1. stupně je zde možné identifikovat větší důraz na množství faktografických znalostí žáků. Je ovšem otázkou, nakolik je znalost faktografických údajů uvedených v zápisech žáků vyžadována při hodnocení žáků. Množství faktografie do jisté míry závisí na schopnosti žáka zachytit v sešitu co nejvíce informací obsažených v mapě.</a:t>
            </a:r>
          </a:p>
        </p:txBody>
      </p:sp>
    </p:spTree>
    <p:extLst>
      <p:ext uri="{BB962C8B-B14F-4D97-AF65-F5344CB8AC3E}">
        <p14:creationId xmlns:p14="http://schemas.microsoft.com/office/powerpoint/2010/main" val="289799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46989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736600"/>
            <a:ext cx="77089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42300" y="1600200"/>
            <a:ext cx="3695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 v sešitu z vyučovacího </a:t>
            </a:r>
            <a:r>
              <a:rPr lang="cs-CZ" b="1" dirty="0"/>
              <a:t>zeměpis </a:t>
            </a:r>
            <a:r>
              <a:rPr lang="cs-CZ" dirty="0"/>
              <a:t>pochází od </a:t>
            </a:r>
            <a:r>
              <a:rPr lang="cs-CZ" b="1" dirty="0"/>
              <a:t>žáka 9. ročníku ZŠ.</a:t>
            </a:r>
            <a:r>
              <a:rPr lang="cs-CZ" dirty="0"/>
              <a:t> Zápis spadá do tematického celku učiva </a:t>
            </a:r>
            <a:r>
              <a:rPr lang="cs-CZ" b="1" i="1" dirty="0"/>
              <a:t>Regiony ČR</a:t>
            </a:r>
            <a:r>
              <a:rPr lang="cs-CZ" b="1" dirty="0"/>
              <a:t>. </a:t>
            </a:r>
            <a:r>
              <a:rPr lang="cs-CZ" dirty="0"/>
              <a:t>Oproti výše uvedeným zápisům zcela chybí faktografické informace hospodářského charakteru (zemědělství, průmysl). </a:t>
            </a:r>
          </a:p>
          <a:p>
            <a:r>
              <a:rPr lang="cs-CZ" i="1" dirty="0"/>
              <a:t>Pozn. Dle autorky zápisu v dané vyučovací hodině dva žáci ostatním žákům prezentovali s pomocí interaktivní tabule turisticky atraktivní místa Jihočeského kraje – jedná se o výsledek jejich samostatné práce, ostatní žáci měli hodnotit jejich projev a samostatně si vyhotovit zápis do sešitu.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01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74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 s tím?  Očekávané výstupy?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0900"/>
            <a:ext cx="8001000" cy="600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001000" y="214629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Očekávaný výstup pro 1. </a:t>
            </a:r>
            <a:r>
              <a:rPr lang="cs-CZ" i="1" dirty="0" err="1"/>
              <a:t>stupeń</a:t>
            </a:r>
            <a:r>
              <a:rPr lang="cs-CZ" i="1" dirty="0"/>
              <a:t> ZŠ, který se týká daného tématu</a:t>
            </a:r>
            <a:endParaRPr lang="cs-CZ" b="1" i="1" dirty="0"/>
          </a:p>
          <a:p>
            <a:endParaRPr lang="cs-CZ" i="1" dirty="0" smtClean="0"/>
          </a:p>
          <a:p>
            <a:r>
              <a:rPr lang="cs-CZ" i="1" dirty="0" smtClean="0"/>
              <a:t>Žák</a:t>
            </a:r>
            <a:endParaRPr lang="cs-CZ" b="1" i="1" dirty="0"/>
          </a:p>
          <a:p>
            <a:pPr lvl="0"/>
            <a:r>
              <a:rPr lang="cs-CZ" b="1" i="1" dirty="0" smtClean="0"/>
              <a:t>- vyhledá </a:t>
            </a:r>
            <a:r>
              <a:rPr lang="cs-CZ" b="1" i="1" dirty="0"/>
              <a:t>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l="18854" t="5990" r="16875" b="8984"/>
          <a:stretch/>
        </p:blipFill>
        <p:spPr>
          <a:xfrm>
            <a:off x="5670550" y="124057"/>
            <a:ext cx="6362700" cy="673394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5100" y="1651000"/>
            <a:ext cx="530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Žák</a:t>
            </a:r>
          </a:p>
          <a:p>
            <a:pPr lvl="0"/>
            <a:r>
              <a:rPr lang="cs-CZ" b="1" i="1" dirty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03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Jižní Čechy podruhé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6206" y="2991395"/>
            <a:ext cx="10711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Žák</a:t>
            </a:r>
          </a:p>
          <a:p>
            <a:pPr lvl="0"/>
            <a:r>
              <a:rPr lang="cs-CZ" b="1" i="1" dirty="0" smtClean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5394" y="1881051"/>
            <a:ext cx="1063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Pomůžeme si očekávaným výstupem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5211" y="4258492"/>
            <a:ext cx="1035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Můžeme začít </a:t>
            </a:r>
            <a:r>
              <a:rPr lang="cs-CZ" dirty="0" smtClean="0"/>
              <a:t>brainstormingem</a:t>
            </a:r>
            <a:r>
              <a:rPr lang="cs-CZ" dirty="0" smtClean="0"/>
              <a:t>, který učitel může postupně </a:t>
            </a:r>
            <a:r>
              <a:rPr lang="cs-CZ" dirty="0" smtClean="0"/>
              <a:t>usměrnit </a:t>
            </a:r>
            <a:r>
              <a:rPr lang="cs-CZ" dirty="0" smtClean="0"/>
              <a:t>do následujících oblastí: </a:t>
            </a:r>
          </a:p>
          <a:p>
            <a:r>
              <a:rPr lang="cs-CZ" dirty="0" smtClean="0"/>
              <a:t>Poloha na hranicích, charakter povrchu, vodohospodářství, energetika, stavební průmysl, cestovní ruch – příroda – národní parky, kultura – lidová architektura, významná centra.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Vítá vás PowerPoint</Template>
  <TotalTime>0</TotalTime>
  <Words>638</Words>
  <Application>Microsoft Office PowerPoint</Application>
  <PresentationFormat>Širokoúhlá obrazovka</PresentationFormat>
  <Paragraphs>126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Segoe UI</vt:lpstr>
      <vt:lpstr>Segoe UI Light</vt:lpstr>
      <vt:lpstr>Times New Roman</vt:lpstr>
      <vt:lpstr>WelcomeDoc</vt:lpstr>
      <vt:lpstr>PD2 – návaznosti a reflexe </vt:lpstr>
      <vt:lpstr>Obecný princip návaznosti</vt:lpstr>
      <vt:lpstr>Jak vypadá praxe ?</vt:lpstr>
      <vt:lpstr>Pozorně prohlédněte zápis a dělejte si poznámky</vt:lpstr>
      <vt:lpstr>Prezentace aplikace PowerPoint</vt:lpstr>
      <vt:lpstr>Prezentace aplikace PowerPoint</vt:lpstr>
      <vt:lpstr>Co s tím?  Očekávané výstupy? </vt:lpstr>
      <vt:lpstr>Prezentace aplikace PowerPoint</vt:lpstr>
      <vt:lpstr>Jižní Čechy podruhé</vt:lpstr>
      <vt:lpstr>Prekoncepty – označ Jihočeský kraj a napiš, co vše o něm víš</vt:lpstr>
      <vt:lpstr>Poloha – pracuj s mapou a doplň název JČ kraje a států, se kterými sousedí</vt:lpstr>
      <vt:lpstr>Dá se s tímto pracovat dál</vt:lpstr>
      <vt:lpstr>ReliéF JČ kraje: zakresli hranice JČ kraje  a popiš pohoří Šumava, Novohradské hory, Lišovský práh, Českobudějovickou a Třeboňskou pánev.</vt:lpstr>
      <vt:lpstr>Vodohospodářství Rybník Rožmberk, Zlatá stoka, vodní nádrž Lipno, Třeboňský kapr</vt:lpstr>
      <vt:lpstr>Národní park ŠUmava</vt:lpstr>
      <vt:lpstr>ENERGETIKA</vt:lpstr>
      <vt:lpstr>Jižní Čechy – památky unesco</vt:lpstr>
      <vt:lpstr>Prezentace aplikace PowerPoint</vt:lpstr>
      <vt:lpstr>Které formy turistiky a sportů se dají v JČ kraji provozovat a kde?</vt:lpstr>
      <vt:lpstr>Významná centra</vt:lpstr>
      <vt:lpstr>Kam pro inspiraci? Program rozvoje jednotlivých krajů</vt:lpstr>
      <vt:lpstr>Jak jsou návaznosti udělány v základních dokumentech</vt:lpstr>
      <vt:lpstr>Ale jde to i jinak</vt:lpstr>
      <vt:lpstr>Reflexe</vt:lpstr>
      <vt:lpstr>Prezentace aplikace PowerPoint</vt:lpstr>
      <vt:lpstr>A tak nám nezbývá než přemýšlet a …</vt:lpstr>
      <vt:lpstr>… pracovat.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2016-04-21T10:20:55Z</dcterms:created>
  <dcterms:modified xsi:type="dcterms:W3CDTF">2016-04-25T06:18:25Z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