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116" d="100"/>
          <a:sy n="116" d="100"/>
        </p:scale>
        <p:origin x="-132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52D8-02E0-4809-BD77-AE084CF5DDD3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8B094-1EE3-42F8-907A-8ED895755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9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52D8-02E0-4809-BD77-AE084CF5DDD3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8B094-1EE3-42F8-907A-8ED895755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33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52D8-02E0-4809-BD77-AE084CF5DDD3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8B094-1EE3-42F8-907A-8ED895755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16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52D8-02E0-4809-BD77-AE084CF5DDD3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8B094-1EE3-42F8-907A-8ED895755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85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52D8-02E0-4809-BD77-AE084CF5DDD3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8B094-1EE3-42F8-907A-8ED895755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906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52D8-02E0-4809-BD77-AE084CF5DDD3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8B094-1EE3-42F8-907A-8ED895755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65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52D8-02E0-4809-BD77-AE084CF5DDD3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8B094-1EE3-42F8-907A-8ED895755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064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52D8-02E0-4809-BD77-AE084CF5DDD3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8B094-1EE3-42F8-907A-8ED895755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54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52D8-02E0-4809-BD77-AE084CF5DDD3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8B094-1EE3-42F8-907A-8ED895755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31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52D8-02E0-4809-BD77-AE084CF5DDD3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8B094-1EE3-42F8-907A-8ED895755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58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52D8-02E0-4809-BD77-AE084CF5DDD3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8B094-1EE3-42F8-907A-8ED895755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64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D52D8-02E0-4809-BD77-AE084CF5DDD3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8B094-1EE3-42F8-907A-8ED895755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85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20000" dirty="0" smtClean="0"/>
              <a:t>FVE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132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Přírodní podmínky v ČR</a:t>
            </a:r>
            <a:endParaRPr lang="cs-CZ" sz="4000" dirty="0"/>
          </a:p>
        </p:txBody>
      </p:sp>
      <p:pic>
        <p:nvPicPr>
          <p:cNvPr id="7170" name="obrázek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690688"/>
            <a:ext cx="5418137" cy="408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obrázek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79588"/>
            <a:ext cx="5608331" cy="42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30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1600" y="1524732"/>
            <a:ext cx="4808538" cy="494506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949700" y="292100"/>
            <a:ext cx="500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+mj-lt"/>
              </a:rPr>
              <a:t>Energetická krychle</a:t>
            </a:r>
            <a:endParaRPr lang="cs-CZ" sz="4000" dirty="0">
              <a:latin typeface="+mj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7752" y="1483543"/>
            <a:ext cx="58653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Na </a:t>
            </a:r>
            <a:r>
              <a:rPr lang="cs-CZ" sz="2800" dirty="0"/>
              <a:t>Z</a:t>
            </a:r>
            <a:r>
              <a:rPr lang="cs-CZ" sz="2800" dirty="0" smtClean="0"/>
              <a:t>emi  dopadá pouze </a:t>
            </a:r>
            <a:r>
              <a:rPr lang="cs-CZ" sz="2800" dirty="0"/>
              <a:t>2 miliardtiny veškeré energie Sluncem </a:t>
            </a:r>
            <a:r>
              <a:rPr lang="cs-CZ" sz="2800" dirty="0" smtClean="0"/>
              <a:t>vyprodukované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Ročně 180</a:t>
            </a:r>
            <a:r>
              <a:rPr lang="cs-CZ" sz="2800" dirty="0"/>
              <a:t> tisíc </a:t>
            </a:r>
            <a:r>
              <a:rPr lang="cs-CZ" sz="2800" dirty="0" err="1" smtClean="0"/>
              <a:t>terawattů</a:t>
            </a:r>
            <a:endParaRPr lang="cs-CZ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S</a:t>
            </a:r>
            <a:r>
              <a:rPr lang="cs-CZ" sz="2800" dirty="0" smtClean="0"/>
              <a:t>potřeba </a:t>
            </a:r>
            <a:r>
              <a:rPr lang="cs-CZ" sz="2800" dirty="0"/>
              <a:t>energie celé naší </a:t>
            </a:r>
            <a:r>
              <a:rPr lang="cs-CZ" sz="2800" dirty="0" smtClean="0"/>
              <a:t>civilizace za rok </a:t>
            </a:r>
            <a:r>
              <a:rPr lang="cs-CZ" sz="2800" dirty="0"/>
              <a:t>je </a:t>
            </a:r>
            <a:r>
              <a:rPr lang="cs-CZ" sz="2800" dirty="0" smtClean="0"/>
              <a:t>asi </a:t>
            </a:r>
            <a:r>
              <a:rPr lang="cs-CZ" sz="2800" dirty="0"/>
              <a:t>10 </a:t>
            </a:r>
            <a:r>
              <a:rPr lang="cs-CZ" sz="2800" dirty="0" err="1"/>
              <a:t>terawattů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59304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rimdif_smal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9843" y="2473926"/>
            <a:ext cx="4149726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390900" y="584200"/>
            <a:ext cx="523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+mj-lt"/>
              </a:rPr>
              <a:t>Složky slunečního záření</a:t>
            </a:r>
            <a:endParaRPr lang="cs-CZ" sz="4000" dirty="0">
              <a:latin typeface="+mj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87178" y="1598141"/>
            <a:ext cx="635961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Část </a:t>
            </a:r>
            <a:r>
              <a:rPr lang="cs-CZ" sz="2400" dirty="0" smtClean="0"/>
              <a:t>dopadajícího záření za Zemi </a:t>
            </a:r>
            <a:r>
              <a:rPr lang="cs-CZ" sz="2400" dirty="0"/>
              <a:t>je při průchodu atmosférou </a:t>
            </a:r>
            <a:r>
              <a:rPr lang="cs-CZ" sz="2400" b="1" dirty="0" smtClean="0"/>
              <a:t>pohlceno </a:t>
            </a:r>
            <a:r>
              <a:rPr lang="cs-CZ" sz="2400" b="1" dirty="0"/>
              <a:t>či </a:t>
            </a:r>
            <a:r>
              <a:rPr lang="cs-CZ" sz="2400" b="1" dirty="0" smtClean="0"/>
              <a:t>odraženo</a:t>
            </a:r>
            <a:endParaRPr lang="cs-CZ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Veškeré sluneční záření dopadající na zemský povrch označujeme jako </a:t>
            </a:r>
            <a:r>
              <a:rPr lang="cs-CZ" sz="2400" b="1" dirty="0"/>
              <a:t>globální </a:t>
            </a:r>
            <a:r>
              <a:rPr lang="cs-CZ" sz="2400" b="1" dirty="0" smtClean="0"/>
              <a:t>záření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Při praktickém měření intenzity slunečního záření rozlišujeme záření </a:t>
            </a:r>
            <a:r>
              <a:rPr lang="cs-CZ" sz="2400" b="1" dirty="0"/>
              <a:t>přímé a difuzní </a:t>
            </a:r>
            <a:r>
              <a:rPr lang="cs-CZ" sz="2400" dirty="0"/>
              <a:t>(rozptýlené). Při zatažené obloze je přítomna pouze difuzní složka záření.</a:t>
            </a:r>
            <a:r>
              <a:rPr lang="cs-CZ" sz="2400" baseline="30000" dirty="0"/>
              <a:t> </a:t>
            </a:r>
            <a:endParaRPr lang="cs-CZ" sz="2400" baseline="30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aseline="30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Přibližně třetina slunečního záření se odráží v atmosféře zpět do vesmíru. Zhruba jedna pětina slunečního záření je pohlcena v atmosféře a polovina je absorbována </a:t>
            </a:r>
            <a:r>
              <a:rPr lang="cs-CZ" sz="2400" dirty="0" smtClean="0"/>
              <a:t>povrchem Země</a:t>
            </a:r>
            <a:r>
              <a:rPr lang="cs-CZ" sz="2400" dirty="0"/>
              <a:t>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2432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Solární konstanta</a:t>
            </a:r>
            <a:endParaRPr lang="cs-CZ" sz="4000" dirty="0"/>
          </a:p>
        </p:txBody>
      </p:sp>
      <p:pic>
        <p:nvPicPr>
          <p:cNvPr id="7" name="obrázek 4" descr="001948o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27" y="2441103"/>
            <a:ext cx="4710265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36605" y="1688757"/>
            <a:ext cx="59230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Solární konstanta udává intenzitu tepelného toku na hranici atmosféry, tedy ještě před rozptýlením, pohlcením a odražením části tohoto tepelného toku. Je to tok procházející rovinou kolmou na směr slunečních </a:t>
            </a:r>
            <a:r>
              <a:rPr lang="cs-CZ" sz="2800" dirty="0" smtClean="0"/>
              <a:t>paprsků. </a:t>
            </a:r>
          </a:p>
          <a:p>
            <a:r>
              <a:rPr lang="cs-CZ" sz="2800" dirty="0" smtClean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Její </a:t>
            </a:r>
            <a:r>
              <a:rPr lang="cs-CZ" sz="2800" dirty="0"/>
              <a:t>hodnota </a:t>
            </a:r>
            <a:r>
              <a:rPr lang="cs-CZ" sz="2800" dirty="0" smtClean="0"/>
              <a:t>je </a:t>
            </a:r>
            <a:r>
              <a:rPr lang="cs-CZ" sz="2800" dirty="0"/>
              <a:t>zhruba </a:t>
            </a:r>
            <a:r>
              <a:rPr lang="cs-CZ" sz="2800" dirty="0" smtClean="0"/>
              <a:t>1</a:t>
            </a:r>
            <a:r>
              <a:rPr lang="cs-CZ" sz="2800" dirty="0"/>
              <a:t> 367 W/m</a:t>
            </a:r>
            <a:r>
              <a:rPr lang="cs-CZ" sz="2800" baseline="30000" dirty="0"/>
              <a:t>2</a:t>
            </a:r>
            <a:r>
              <a:rPr lang="cs-CZ" sz="2800" dirty="0"/>
              <a:t>.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9664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Vliv atmosféry na sluneční záření</a:t>
            </a:r>
            <a:endParaRPr lang="cs-CZ" sz="4000" dirty="0"/>
          </a:p>
        </p:txBody>
      </p:sp>
      <p:pic>
        <p:nvPicPr>
          <p:cNvPr id="2050" name="obrázek 6" descr="newport_jeong_fig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834" y="1952368"/>
            <a:ext cx="4749382" cy="329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79353" y="1548713"/>
            <a:ext cx="59394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Při </a:t>
            </a:r>
            <a:r>
              <a:rPr lang="cs-CZ" sz="2400" dirty="0"/>
              <a:t>průchodu slunečního záření atmosférou dochází k částečné změně spektra záření </a:t>
            </a:r>
            <a:r>
              <a:rPr lang="cs-CZ" sz="2400" dirty="0" smtClean="0"/>
              <a:t>a </a:t>
            </a:r>
            <a:r>
              <a:rPr lang="cs-CZ" sz="2400" dirty="0"/>
              <a:t>ke snížení intenzity </a:t>
            </a:r>
            <a:r>
              <a:rPr lang="cs-CZ" sz="2400" dirty="0" smtClean="0"/>
              <a:t>záření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Výsledný </a:t>
            </a:r>
            <a:r>
              <a:rPr lang="cs-CZ" sz="2400" dirty="0"/>
              <a:t>vliv atmosféry závisí </a:t>
            </a:r>
            <a:r>
              <a:rPr lang="cs-CZ" sz="2400" dirty="0" smtClean="0"/>
              <a:t>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výšce </a:t>
            </a:r>
            <a:r>
              <a:rPr lang="cs-CZ" sz="2400" dirty="0"/>
              <a:t>slunce nad obzorem a s ní související tloušťka vrstvy vzduchu, přes kterou musí sluneční paprsky projít.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nadmořské výšce (s ní opět souvisí vrstva vzduchu)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míře znečištění atmosféry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oblačnosti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584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/>
              <a:t>Denní a roční chod slunce po obloze</a:t>
            </a:r>
          </a:p>
        </p:txBody>
      </p:sp>
      <p:pic>
        <p:nvPicPr>
          <p:cNvPr id="3074" name="obrázek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642" y="2089964"/>
            <a:ext cx="6132292" cy="256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95416" y="1729946"/>
            <a:ext cx="48026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Intenzita slunečního záření v daném čase na daném místě souvisí nejen se stavem atmosféry, ale i s pohybem slunce po </a:t>
            </a:r>
            <a:r>
              <a:rPr lang="cs-CZ" sz="2000" dirty="0" smtClean="0"/>
              <a:t>obloze.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Závisí  </a:t>
            </a:r>
            <a:r>
              <a:rPr lang="cs-CZ" sz="2000" dirty="0"/>
              <a:t>na denní a roční </a:t>
            </a:r>
            <a:r>
              <a:rPr lang="cs-CZ" sz="2000" dirty="0" smtClean="0"/>
              <a:t>době. Denní </a:t>
            </a:r>
            <a:r>
              <a:rPr lang="cs-CZ" sz="2000" dirty="0"/>
              <a:t>i roční pohyb slunce po obloze lze </a:t>
            </a:r>
            <a:r>
              <a:rPr lang="cs-CZ" sz="2000" dirty="0" smtClean="0"/>
              <a:t>vypočítat.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</a:t>
            </a:r>
            <a:r>
              <a:rPr lang="cs-CZ" sz="2000" dirty="0"/>
              <a:t> určitou dobu na konkrétním místě závisí objem získané energie na výškovém (elevačním) úhlu (α) a na azimutálním úhlu (ф) slunce.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7671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575" y="0"/>
            <a:ext cx="7361237" cy="684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87177" y="757881"/>
            <a:ext cx="4125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Zeměpisná šířka a klimatické podmínky určují počet dní v roce, kdy slunce svítí          a roční úhrn záření (měří se v kWh/m</a:t>
            </a:r>
            <a:r>
              <a:rPr lang="cs-CZ" baseline="30000" dirty="0"/>
              <a:t>2</a:t>
            </a:r>
            <a:r>
              <a:rPr lang="cs-CZ" dirty="0"/>
              <a:t>). Roční úhrn záření dopadající na vodorovný povrch se snižuje se zeměpisnou šířkou.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286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5307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/>
              <a:t>Přírodní podmínky v ČR</a:t>
            </a:r>
            <a:endParaRPr lang="cs-CZ" sz="4000" dirty="0"/>
          </a:p>
        </p:txBody>
      </p:sp>
      <p:pic>
        <p:nvPicPr>
          <p:cNvPr id="4099" name="obrázek 7" descr="Zdroj Encyklopedie energ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544" y="2839564"/>
            <a:ext cx="5814236" cy="378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obrázek 8" descr="Zdroj Encyklopedie energ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055" y="1384299"/>
            <a:ext cx="19907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10746" y="1977081"/>
            <a:ext cx="493446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 České republice dopadne na 1m</a:t>
            </a:r>
            <a:r>
              <a:rPr lang="cs-CZ" sz="2000" baseline="30000" dirty="0"/>
              <a:t>2</a:t>
            </a:r>
            <a:r>
              <a:rPr lang="cs-CZ" sz="2000" dirty="0"/>
              <a:t> za rok vodorovné plochy zhruba 950-1340 kWh </a:t>
            </a:r>
            <a:r>
              <a:rPr lang="cs-CZ" sz="2000" dirty="0" smtClean="0"/>
              <a:t>energie.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Roční </a:t>
            </a:r>
            <a:r>
              <a:rPr lang="cs-CZ" sz="2000" dirty="0"/>
              <a:t>množství slunečních hodin se pohybuje mezi 1331-1844 hod (ČHMÚ), odborná literatura uvádí 1600-2100 hod.</a:t>
            </a:r>
            <a:r>
              <a:rPr lang="cs-CZ" sz="2000" baseline="30000" dirty="0"/>
              <a:t> </a:t>
            </a:r>
            <a:r>
              <a:rPr lang="cs-CZ" sz="2000" dirty="0" smtClean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 hlediska praktického využití platí, že z jedné instalované kilowaty běžného systému lze za rok získat průměrně 800-1100 kWh elektrické energie. </a:t>
            </a:r>
            <a:r>
              <a:rPr lang="cs-CZ" sz="2000" dirty="0" smtClean="0"/>
              <a:t> 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637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Přírodní podmínky v ČR</a:t>
            </a:r>
            <a:endParaRPr lang="cs-CZ" sz="4000" dirty="0"/>
          </a:p>
        </p:txBody>
      </p:sp>
      <p:pic>
        <p:nvPicPr>
          <p:cNvPr id="6146" name="obrázek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2" y="1566863"/>
            <a:ext cx="7026965" cy="529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54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153</Words>
  <Application>Microsoft Office PowerPoint</Application>
  <PresentationFormat>Vlastní</PresentationFormat>
  <Paragraphs>41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Office</vt:lpstr>
      <vt:lpstr>FVE </vt:lpstr>
      <vt:lpstr>Prezentace aplikace PowerPoint</vt:lpstr>
      <vt:lpstr>Prezentace aplikace PowerPoint</vt:lpstr>
      <vt:lpstr>Solární konstanta</vt:lpstr>
      <vt:lpstr>Vliv atmosféry na sluneční záření</vt:lpstr>
      <vt:lpstr>Denní a roční chod slunce po obloze</vt:lpstr>
      <vt:lpstr>Prezentace aplikace PowerPoint</vt:lpstr>
      <vt:lpstr>Přírodní podmínky v ČR</vt:lpstr>
      <vt:lpstr>Přírodní podmínky v ČR</vt:lpstr>
      <vt:lpstr>Přírodní podmínky v ČR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LABORATOR184</dc:creator>
  <cp:lastModifiedBy>900RR</cp:lastModifiedBy>
  <cp:revision>7</cp:revision>
  <dcterms:created xsi:type="dcterms:W3CDTF">2017-05-04T14:52:05Z</dcterms:created>
  <dcterms:modified xsi:type="dcterms:W3CDTF">2017-05-04T20:20:47Z</dcterms:modified>
</cp:coreProperties>
</file>