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0"/>
  </p:notesMasterIdLst>
  <p:sldIdLst>
    <p:sldId id="256" r:id="rId2"/>
    <p:sldId id="270" r:id="rId3"/>
    <p:sldId id="271" r:id="rId4"/>
    <p:sldId id="298" r:id="rId5"/>
    <p:sldId id="299" r:id="rId6"/>
    <p:sldId id="273" r:id="rId7"/>
    <p:sldId id="274" r:id="rId8"/>
    <p:sldId id="275" r:id="rId9"/>
    <p:sldId id="279" r:id="rId10"/>
    <p:sldId id="301" r:id="rId11"/>
    <p:sldId id="280" r:id="rId12"/>
    <p:sldId id="305" r:id="rId13"/>
    <p:sldId id="277" r:id="rId14"/>
    <p:sldId id="281" r:id="rId15"/>
    <p:sldId id="282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6" r:id="rId26"/>
    <p:sldId id="317" r:id="rId27"/>
    <p:sldId id="318" r:id="rId28"/>
    <p:sldId id="315" r:id="rId29"/>
    <p:sldId id="319" r:id="rId30"/>
    <p:sldId id="320" r:id="rId31"/>
    <p:sldId id="321" r:id="rId32"/>
    <p:sldId id="322" r:id="rId33"/>
    <p:sldId id="329" r:id="rId34"/>
    <p:sldId id="323" r:id="rId35"/>
    <p:sldId id="330" r:id="rId36"/>
    <p:sldId id="336" r:id="rId37"/>
    <p:sldId id="337" r:id="rId38"/>
    <p:sldId id="338" r:id="rId39"/>
    <p:sldId id="340" r:id="rId40"/>
    <p:sldId id="341" r:id="rId41"/>
    <p:sldId id="334" r:id="rId42"/>
    <p:sldId id="339" r:id="rId43"/>
    <p:sldId id="335" r:id="rId44"/>
    <p:sldId id="325" r:id="rId45"/>
    <p:sldId id="342" r:id="rId46"/>
    <p:sldId id="343" r:id="rId47"/>
    <p:sldId id="344" r:id="rId48"/>
    <p:sldId id="345" r:id="rId49"/>
    <p:sldId id="347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97" r:id="rId58"/>
    <p:sldId id="358" r:id="rId59"/>
    <p:sldId id="360" r:id="rId60"/>
    <p:sldId id="361" r:id="rId61"/>
    <p:sldId id="362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99" r:id="rId71"/>
    <p:sldId id="372" r:id="rId72"/>
    <p:sldId id="400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73" r:id="rId82"/>
    <p:sldId id="374" r:id="rId83"/>
    <p:sldId id="375" r:id="rId84"/>
    <p:sldId id="376" r:id="rId85"/>
    <p:sldId id="386" r:id="rId86"/>
    <p:sldId id="387" r:id="rId87"/>
    <p:sldId id="296" r:id="rId88"/>
    <p:sldId id="297" r:id="rId8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B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9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10DFE-0923-4BAB-B2F3-86E0EA7298DF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8166-0501-4BF1-9B1A-29E5CF9DAE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60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D228E4-E029-4F49-A024-8E63E50736A0}" type="slidenum">
              <a:rPr lang="cs-CZ" altLang="cs-CZ"/>
              <a:pPr/>
              <a:t>73</a:t>
            </a:fld>
            <a:endParaRPr lang="cs-CZ" altLang="cs-CZ"/>
          </a:p>
        </p:txBody>
      </p:sp>
      <p:sp>
        <p:nvSpPr>
          <p:cNvPr id="1423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117824C-1A0E-41D7-9A75-A1B0D5678C65}" type="slidenum">
              <a:rPr lang="cs-CZ" altLang="cs-CZ" sz="1200">
                <a:latin typeface="Tahoma" pitchFamily="34" charset="0"/>
              </a:rPr>
              <a:pPr algn="r" eaLnBrk="1" hangingPunct="1"/>
              <a:t>73</a:t>
            </a:fld>
            <a:endParaRPr lang="cs-CZ" altLang="cs-CZ" sz="1200">
              <a:latin typeface="Tahoma" pitchFamily="34" charset="0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F3EE-4EE5-4E8B-BE80-74EAD22B1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CCD3-8BDA-4159-A3F7-E3F2EC509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A556-8335-4CAE-8A03-34B24901D4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665B-2DBB-472D-AE25-57C6B8356A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B884-68E9-4C8B-8AF5-4EB41069E3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D95408-1C04-4DA6-8D44-9DCD0B80B75A}" type="datetimeFigureOut">
              <a:rPr lang="cs-CZ" smtClean="0"/>
              <a:pPr/>
              <a:t>10.3.2017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50DA09-A6F8-4E9C-A0E6-BABE37C6E2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jonasova@ped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predskolni-vzdelavani/ramcovy-vzdelavaci-program-pro-predskolni-vzdelavan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av.rvp.cz/edukacni-program-zakladni-materialy-2" TargetMode="External"/><Relationship Id="rId2" Type="http://schemas.openxmlformats.org/officeDocument/2006/relationships/hyperlink" Target="http://pav.rvp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drava-abeceda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Zdviha%C4%8D_hlavy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usculus.cz/kulturistika/programy/svaly-lidskeho-tela-zamereno-na-kulturistiku" TargetMode="External"/><Relationship Id="rId2" Type="http://schemas.openxmlformats.org/officeDocument/2006/relationships/hyperlink" Target="http://musculus.cz/kulturistika1/phprs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Didaktika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tělesné výchovy</a:t>
            </a:r>
            <a:br>
              <a:rPr lang="cs-CZ" sz="3200" dirty="0" smtClean="0"/>
            </a:br>
            <a:r>
              <a:rPr lang="cs-CZ" sz="3200" dirty="0" smtClean="0"/>
              <a:t>a výchovy ke zdraví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4653136"/>
            <a:ext cx="6172200" cy="2204864"/>
          </a:xfrm>
        </p:spPr>
        <p:txBody>
          <a:bodyPr>
            <a:normAutofit/>
          </a:bodyPr>
          <a:lstStyle/>
          <a:p>
            <a:r>
              <a:rPr lang="cs-CZ" dirty="0" smtClean="0"/>
              <a:t>Mgr. Daniela Jonášová</a:t>
            </a:r>
          </a:p>
          <a:p>
            <a:r>
              <a:rPr lang="cs-CZ" dirty="0" smtClean="0"/>
              <a:t>KTVVZ, </a:t>
            </a:r>
            <a:r>
              <a:rPr lang="cs-CZ" dirty="0" err="1" smtClean="0"/>
              <a:t>PdF</a:t>
            </a:r>
            <a:r>
              <a:rPr lang="cs-CZ" dirty="0" smtClean="0"/>
              <a:t> MU </a:t>
            </a:r>
          </a:p>
          <a:p>
            <a:endParaRPr lang="cs-CZ" dirty="0" smtClean="0"/>
          </a:p>
          <a:p>
            <a:r>
              <a:rPr lang="cs-CZ" dirty="0" smtClean="0"/>
              <a:t>Kontakt:</a:t>
            </a:r>
          </a:p>
          <a:p>
            <a:r>
              <a:rPr lang="cs-CZ" dirty="0" err="1" smtClean="0">
                <a:hlinkClick r:id="rId2"/>
              </a:rPr>
              <a:t>jonasova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ped.muni.cz</a:t>
            </a:r>
            <a:endParaRPr lang="cs-CZ" dirty="0" smtClean="0"/>
          </a:p>
          <a:p>
            <a:r>
              <a:rPr lang="cs-CZ" dirty="0" smtClean="0"/>
              <a:t>Mob. 776 818 401</a:t>
            </a:r>
          </a:p>
          <a:p>
            <a:endParaRPr lang="cs-CZ" dirty="0"/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1656184" cy="17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/>
              <a:t>Potřeba lidského</a:t>
            </a:r>
            <a:br>
              <a:rPr lang="cs-CZ" sz="2800" b="1" dirty="0" smtClean="0"/>
            </a:br>
            <a:r>
              <a:rPr lang="cs-CZ" sz="2800" b="1" dirty="0" smtClean="0">
                <a:solidFill>
                  <a:srgbClr val="C00000"/>
                </a:solidFill>
              </a:rPr>
              <a:t>POHYBU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Pohyb </a:t>
            </a:r>
            <a:r>
              <a:rPr lang="cs-CZ" altLang="cs-CZ" b="1" dirty="0" smtClean="0">
                <a:solidFill>
                  <a:srgbClr val="C00000"/>
                </a:solidFill>
              </a:rPr>
              <a:t>pro vývoj svalového aparátu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altLang="cs-CZ" sz="2400" dirty="0" smtClean="0"/>
              <a:t>vývoj svalového aparátu </a:t>
            </a:r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altLang="cs-CZ" sz="2400" dirty="0" smtClean="0"/>
              <a:t>(utvoření svalového korzetu)</a:t>
            </a:r>
          </a:p>
          <a:p>
            <a:pPr lvl="2">
              <a:lnSpc>
                <a:spcPct val="80000"/>
              </a:lnSpc>
              <a:buFontTx/>
              <a:buChar char="-"/>
            </a:pPr>
            <a:endParaRPr lang="cs-CZ" altLang="cs-CZ" sz="2400" dirty="0" smtClean="0"/>
          </a:p>
          <a:p>
            <a:pPr lvl="2">
              <a:lnSpc>
                <a:spcPct val="80000"/>
              </a:lnSpc>
              <a:buFontTx/>
              <a:buChar char="-"/>
            </a:pPr>
            <a:r>
              <a:rPr lang="cs-CZ" altLang="cs-CZ" sz="2400" dirty="0" smtClean="0"/>
              <a:t>správná funkce posturálního a </a:t>
            </a:r>
            <a:r>
              <a:rPr lang="cs-CZ" altLang="cs-CZ" sz="2400" dirty="0" err="1" smtClean="0"/>
              <a:t>fázického</a:t>
            </a:r>
            <a:r>
              <a:rPr lang="cs-CZ" altLang="cs-CZ" sz="2400" dirty="0" smtClean="0"/>
              <a:t> svalstva</a:t>
            </a:r>
          </a:p>
          <a:p>
            <a:pPr>
              <a:lnSpc>
                <a:spcPct val="80000"/>
              </a:lnSpc>
            </a:pPr>
            <a:endParaRPr lang="cs-CZ" altLang="cs-CZ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Pohyb </a:t>
            </a:r>
            <a:r>
              <a:rPr lang="cs-CZ" altLang="cs-CZ" b="1" dirty="0" smtClean="0">
                <a:solidFill>
                  <a:srgbClr val="C00000"/>
                </a:solidFill>
              </a:rPr>
              <a:t>pro optimální složení těla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- redukce nadváhy aj.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Potřeba lidského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pohybu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Pohyb pro podporu dalších </a:t>
            </a:r>
            <a:r>
              <a:rPr lang="cs-CZ" altLang="cs-CZ" b="1" dirty="0" smtClean="0">
                <a:solidFill>
                  <a:srgbClr val="C00000"/>
                </a:solidFill>
              </a:rPr>
              <a:t>funkcí organismu v průběhu života</a:t>
            </a:r>
          </a:p>
          <a:p>
            <a:pPr>
              <a:lnSpc>
                <a:spcPct val="80000"/>
              </a:lnSpc>
            </a:pPr>
            <a:endParaRPr lang="cs-CZ" altLang="cs-CZ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- správná funkce oběhového systému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- regulace krevního tlaku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- zlepšení lipoproteinového profilu 	(cholesterol)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 		- zvýšení glukózové tolerance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(diabetes)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- prevence osteoporózy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- zlepšení psychického stavu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		- aj.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…Pohybový režim na 40 % škol</a:t>
            </a:r>
            <a:br>
              <a:rPr lang="cs-CZ" sz="2800" dirty="0" smtClean="0"/>
            </a:br>
            <a:r>
              <a:rPr lang="cs-CZ" sz="2000" dirty="0" smtClean="0"/>
              <a:t>(1. st. ZŠ)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 smtClean="0"/>
              <a:t>bez pohybově </a:t>
            </a:r>
          </a:p>
          <a:p>
            <a:pPr>
              <a:buNone/>
            </a:pPr>
            <a:r>
              <a:rPr lang="cs-CZ" altLang="cs-CZ" dirty="0" smtClean="0"/>
              <a:t>rekreačních přestávek</a:t>
            </a:r>
          </a:p>
          <a:p>
            <a:pPr>
              <a:buNone/>
            </a:pPr>
            <a:endParaRPr lang="cs-CZ" altLang="cs-CZ" dirty="0" smtClean="0"/>
          </a:p>
          <a:p>
            <a:r>
              <a:rPr lang="cs-CZ" altLang="cs-CZ" dirty="0" smtClean="0"/>
              <a:t>průměrná doba </a:t>
            </a:r>
          </a:p>
          <a:p>
            <a:pPr>
              <a:buNone/>
            </a:pPr>
            <a:r>
              <a:rPr lang="cs-CZ" altLang="cs-CZ" dirty="0" smtClean="0"/>
              <a:t>pohybu dětí během celého</a:t>
            </a:r>
          </a:p>
          <a:p>
            <a:pPr>
              <a:buNone/>
            </a:pPr>
            <a:r>
              <a:rPr lang="cs-CZ" altLang="cs-CZ" dirty="0" smtClean="0"/>
              <a:t>pobytu ve škole:</a:t>
            </a:r>
          </a:p>
          <a:p>
            <a:pPr>
              <a:buNone/>
            </a:pPr>
            <a:r>
              <a:rPr lang="cs-CZ" altLang="cs-CZ" dirty="0" smtClean="0">
                <a:solidFill>
                  <a:schemeClr val="hlink"/>
                </a:solidFill>
              </a:rPr>
              <a:t>	</a:t>
            </a:r>
            <a:r>
              <a:rPr lang="cs-CZ" altLang="cs-CZ" dirty="0" smtClean="0">
                <a:solidFill>
                  <a:srgbClr val="C00000"/>
                </a:solidFill>
              </a:rPr>
              <a:t>jen 5-12 minut/den!!!</a:t>
            </a:r>
          </a:p>
          <a:p>
            <a:pPr>
              <a:buNone/>
            </a:pPr>
            <a:endParaRPr lang="cs-CZ" altLang="cs-CZ" dirty="0" smtClean="0">
              <a:solidFill>
                <a:srgbClr val="FF0000"/>
              </a:solidFill>
            </a:endParaRPr>
          </a:p>
          <a:p>
            <a:r>
              <a:rPr lang="cs-CZ" altLang="cs-CZ" dirty="0" smtClean="0"/>
              <a:t>pohybový režim dětí</a:t>
            </a:r>
          </a:p>
          <a:p>
            <a:pPr>
              <a:buNone/>
            </a:pPr>
            <a:r>
              <a:rPr lang="cs-CZ" altLang="cs-CZ" dirty="0" smtClean="0"/>
              <a:t>v rozporu s </a:t>
            </a:r>
            <a:r>
              <a:rPr lang="cs-CZ" altLang="cs-CZ" dirty="0" smtClean="0">
                <a:solidFill>
                  <a:srgbClr val="C00000"/>
                </a:solidFill>
              </a:rPr>
              <a:t>RVP ZV</a:t>
            </a:r>
          </a:p>
          <a:p>
            <a:pPr eaLnBrk="1" hangingPunct="1"/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indent="0" algn="ctr">
              <a:buFontTx/>
              <a:buNone/>
            </a:pPr>
            <a:r>
              <a:rPr lang="cs-CZ" altLang="cs-CZ" sz="3200" dirty="0" smtClean="0"/>
              <a:t>Jak na potřebu pohybu reagují </a:t>
            </a:r>
          </a:p>
          <a:p>
            <a:pPr marL="0" indent="0" algn="ctr">
              <a:buFontTx/>
              <a:buNone/>
            </a:pPr>
            <a:endParaRPr lang="cs-CZ" altLang="cs-CZ" sz="3200" dirty="0" smtClean="0"/>
          </a:p>
          <a:p>
            <a:pPr marL="0" indent="0" algn="ctr">
              <a:buFontTx/>
              <a:buNone/>
            </a:pPr>
            <a:r>
              <a:rPr lang="cs-CZ" altLang="cs-CZ" sz="3200" dirty="0" smtClean="0"/>
              <a:t>vzdělávací dokumenty,</a:t>
            </a:r>
          </a:p>
          <a:p>
            <a:pPr marL="0" indent="0" algn="ctr">
              <a:buFontTx/>
              <a:buNone/>
            </a:pPr>
            <a:endParaRPr lang="cs-CZ" altLang="cs-CZ" sz="3200" dirty="0" smtClean="0"/>
          </a:p>
          <a:p>
            <a:pPr marL="0" indent="0" algn="ctr">
              <a:buFontTx/>
              <a:buNone/>
            </a:pPr>
            <a:r>
              <a:rPr lang="cs-CZ" altLang="cs-CZ" sz="3200" dirty="0" smtClean="0"/>
              <a:t>tj. </a:t>
            </a:r>
            <a:r>
              <a:rPr lang="cs-CZ" altLang="cs-CZ" sz="3200" dirty="0" smtClean="0">
                <a:solidFill>
                  <a:srgbClr val="C00000"/>
                </a:solidFill>
              </a:rPr>
              <a:t>RVP PV</a:t>
            </a:r>
            <a:r>
              <a:rPr lang="cs-CZ" altLang="cs-CZ" sz="3200" dirty="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Koncepční dokument pro MŠ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altLang="cs-CZ" dirty="0" smtClean="0">
              <a:solidFill>
                <a:srgbClr val="CC00CC"/>
              </a:solidFill>
            </a:endParaRPr>
          </a:p>
          <a:p>
            <a:endParaRPr lang="cs-CZ" altLang="cs-CZ" dirty="0" smtClean="0">
              <a:solidFill>
                <a:srgbClr val="CC00CC"/>
              </a:solidFill>
            </a:endParaRPr>
          </a:p>
          <a:p>
            <a:r>
              <a:rPr lang="cs-CZ" altLang="cs-CZ" dirty="0" smtClean="0">
                <a:solidFill>
                  <a:srgbClr val="C00000"/>
                </a:solidFill>
              </a:rPr>
              <a:t>RVP PV</a:t>
            </a:r>
          </a:p>
          <a:p>
            <a:pPr>
              <a:buNone/>
            </a:pPr>
            <a:r>
              <a:rPr lang="cs-CZ" altLang="cs-CZ" dirty="0" smtClean="0"/>
              <a:t>	</a:t>
            </a:r>
            <a:r>
              <a:rPr lang="cs-CZ" altLang="cs-CZ" sz="2000" dirty="0" smtClean="0"/>
              <a:t> </a:t>
            </a:r>
            <a:r>
              <a:rPr lang="cs-CZ" altLang="cs-CZ" sz="2000" dirty="0" smtClean="0">
                <a:hlinkClick r:id="rId2"/>
              </a:rPr>
              <a:t>http://www.</a:t>
            </a:r>
            <a:r>
              <a:rPr lang="cs-CZ" altLang="cs-CZ" sz="2000" dirty="0" err="1" smtClean="0">
                <a:hlinkClick r:id="rId2"/>
              </a:rPr>
              <a:t>msmt.cz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vzdelavani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predskolni</a:t>
            </a:r>
            <a:r>
              <a:rPr lang="cs-CZ" altLang="cs-CZ" sz="2000" dirty="0" smtClean="0">
                <a:hlinkClick r:id="rId2"/>
              </a:rPr>
              <a:t>-</a:t>
            </a:r>
            <a:r>
              <a:rPr lang="cs-CZ" altLang="cs-CZ" sz="2000" dirty="0" err="1" smtClean="0">
                <a:hlinkClick r:id="rId2"/>
              </a:rPr>
              <a:t>vzdelavani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ramcovy</a:t>
            </a:r>
            <a:r>
              <a:rPr lang="cs-CZ" altLang="cs-CZ" sz="2000" dirty="0" smtClean="0">
                <a:hlinkClick r:id="rId2"/>
              </a:rPr>
              <a:t>-</a:t>
            </a:r>
            <a:r>
              <a:rPr lang="cs-CZ" altLang="cs-CZ" sz="2000" dirty="0" err="1" smtClean="0">
                <a:hlinkClick r:id="rId2"/>
              </a:rPr>
              <a:t>vzdelavaci</a:t>
            </a:r>
            <a:r>
              <a:rPr lang="cs-CZ" altLang="cs-CZ" sz="2000" dirty="0" smtClean="0">
                <a:hlinkClick r:id="rId2"/>
              </a:rPr>
              <a:t>-program-pro-</a:t>
            </a:r>
            <a:r>
              <a:rPr lang="cs-CZ" altLang="cs-CZ" sz="2000" dirty="0" err="1" smtClean="0">
                <a:hlinkClick r:id="rId2"/>
              </a:rPr>
              <a:t>predskolni</a:t>
            </a:r>
            <a:r>
              <a:rPr lang="cs-CZ" altLang="cs-CZ" sz="2000" dirty="0" smtClean="0">
                <a:hlinkClick r:id="rId2"/>
              </a:rPr>
              <a:t>-</a:t>
            </a:r>
            <a:r>
              <a:rPr lang="cs-CZ" altLang="cs-CZ" sz="2000" dirty="0" err="1" smtClean="0">
                <a:hlinkClick r:id="rId2"/>
              </a:rPr>
              <a:t>vzdelavani</a:t>
            </a:r>
            <a:endParaRPr lang="cs-CZ" altLang="cs-CZ" sz="2000" dirty="0" smtClean="0"/>
          </a:p>
          <a:p>
            <a:pPr>
              <a:buNone/>
            </a:pPr>
            <a:endParaRPr lang="cs-CZ" altLang="cs-CZ" sz="2000" dirty="0" smtClean="0"/>
          </a:p>
          <a:p>
            <a:r>
              <a:rPr lang="cs-CZ" altLang="cs-CZ" dirty="0" smtClean="0">
                <a:solidFill>
                  <a:srgbClr val="C00000"/>
                </a:solidFill>
              </a:rPr>
              <a:t>RVP PV </a:t>
            </a:r>
            <a:r>
              <a:rPr lang="en-US" dirty="0" smtClean="0"/>
              <a:t> </a:t>
            </a:r>
            <a:r>
              <a:rPr lang="cs-CZ" dirty="0" smtClean="0"/>
              <a:t>formuluje </a:t>
            </a:r>
            <a:r>
              <a:rPr lang="cs-CZ" altLang="cs-CZ" dirty="0" smtClean="0"/>
              <a:t>cíle (záměry) TV a VZ zejména </a:t>
            </a:r>
            <a:r>
              <a:rPr lang="cs-CZ" altLang="cs-CZ" dirty="0" smtClean="0">
                <a:solidFill>
                  <a:srgbClr val="C00000"/>
                </a:solidFill>
              </a:rPr>
              <a:t>v biologické oblasti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>
                <a:solidFill>
                  <a:schemeClr val="tx1"/>
                </a:solidFill>
              </a:rPr>
              <a:t>Záměr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biologické oblasti</a:t>
            </a:r>
            <a:br>
              <a:rPr lang="cs-CZ" sz="3200" b="1" dirty="0" smtClean="0">
                <a:solidFill>
                  <a:srgbClr val="C00000"/>
                </a:solidFill>
              </a:rPr>
            </a:br>
            <a:r>
              <a:rPr lang="cs-CZ" sz="3200" b="1" u="sng" dirty="0" smtClean="0">
                <a:solidFill>
                  <a:schemeClr val="tx1"/>
                </a:solidFill>
              </a:rPr>
              <a:t>v RVP PV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endParaRPr lang="cs-CZ" altLang="cs-CZ" b="1" dirty="0" smtClean="0"/>
          </a:p>
          <a:p>
            <a:pPr algn="ctr">
              <a:lnSpc>
                <a:spcPct val="90000"/>
              </a:lnSpc>
              <a:buNone/>
            </a:pPr>
            <a:r>
              <a:rPr lang="cs-CZ" altLang="cs-CZ" b="1" dirty="0" smtClean="0"/>
              <a:t>Záměrem vzdělávacího úsilí pedagoga v oblasti biologické je</a:t>
            </a:r>
          </a:p>
          <a:p>
            <a:pPr algn="ctr">
              <a:lnSpc>
                <a:spcPct val="90000"/>
              </a:lnSpc>
              <a:buNone/>
            </a:pPr>
            <a:endParaRPr lang="cs-CZ" altLang="cs-CZ" b="1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stimulovat a podporovat růst a </a:t>
            </a:r>
            <a:r>
              <a:rPr lang="cs-CZ" altLang="cs-CZ" dirty="0" smtClean="0">
                <a:solidFill>
                  <a:srgbClr val="FF0000"/>
                </a:solidFill>
              </a:rPr>
              <a:t>nervosvalový vývoj dítěte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podporovat jeho fyzickou pohodu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zlepšovat jeho </a:t>
            </a:r>
            <a:r>
              <a:rPr lang="cs-CZ" altLang="cs-CZ" dirty="0" smtClean="0">
                <a:solidFill>
                  <a:srgbClr val="FF0000"/>
                </a:solidFill>
              </a:rPr>
              <a:t>tělesnou zdatnost i pohybovou a zdravotní kulturu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podporovat rozvoj jeho </a:t>
            </a:r>
            <a:r>
              <a:rPr lang="cs-CZ" altLang="cs-CZ" dirty="0" smtClean="0">
                <a:solidFill>
                  <a:srgbClr val="FF0000"/>
                </a:solidFill>
              </a:rPr>
              <a:t>pohybových</a:t>
            </a:r>
            <a:r>
              <a:rPr lang="cs-CZ" altLang="cs-CZ" dirty="0" smtClean="0"/>
              <a:t> i manipulačních </a:t>
            </a:r>
            <a:r>
              <a:rPr lang="cs-CZ" altLang="cs-CZ" dirty="0" smtClean="0">
                <a:solidFill>
                  <a:srgbClr val="FF0000"/>
                </a:solidFill>
              </a:rPr>
              <a:t>dovedností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učit dítě </a:t>
            </a:r>
            <a:r>
              <a:rPr lang="cs-CZ" altLang="cs-CZ" dirty="0" err="1" smtClean="0"/>
              <a:t>sebeobslužným</a:t>
            </a:r>
            <a:r>
              <a:rPr lang="cs-CZ" altLang="cs-CZ" dirty="0" smtClean="0"/>
              <a:t> dovednostem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vést dítě k zdravým životním návykům a postojům</a:t>
            </a:r>
            <a:r>
              <a:rPr lang="cs-CZ" alt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>
                <a:solidFill>
                  <a:schemeClr val="tx1"/>
                </a:solidFill>
              </a:rPr>
              <a:t>Vzdělávací cíle v RVP PV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600" b="1" dirty="0" smtClean="0"/>
              <a:t>		</a:t>
            </a:r>
          </a:p>
          <a:p>
            <a:pPr algn="ctr">
              <a:lnSpc>
                <a:spcPct val="80000"/>
              </a:lnSpc>
              <a:buNone/>
            </a:pPr>
            <a:r>
              <a:rPr lang="cs-CZ" altLang="cs-CZ" sz="2600" b="1" dirty="0" smtClean="0"/>
              <a:t>Pedagog u dítěte podporuje</a:t>
            </a:r>
          </a:p>
          <a:p>
            <a:pPr>
              <a:lnSpc>
                <a:spcPct val="80000"/>
              </a:lnSpc>
              <a:buNone/>
            </a:pPr>
            <a:endParaRPr lang="cs-CZ" altLang="cs-CZ" sz="2600" dirty="0" smtClean="0"/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uvědomění si vlastního těla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>
                <a:solidFill>
                  <a:srgbClr val="FF0000"/>
                </a:solidFill>
              </a:rPr>
              <a:t>rozvoj pohybových schopností</a:t>
            </a:r>
            <a:r>
              <a:rPr lang="cs-CZ" altLang="cs-CZ" sz="2600" dirty="0" smtClean="0"/>
              <a:t> a zdokonalování dovedností v oblasti hrubé i jemné motoriky (koordinace a rozsah pohybu, dýchání, koordinace ruky a oka apod.), ovládání pohybového aparátu a tělesných funkcí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rozvoj a užívání všech smyslů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>
                <a:solidFill>
                  <a:srgbClr val="FF0000"/>
                </a:solidFill>
              </a:rPr>
              <a:t>rozvoj fyzické</a:t>
            </a:r>
            <a:r>
              <a:rPr lang="cs-CZ" altLang="cs-CZ" sz="2600" dirty="0" smtClean="0"/>
              <a:t> i psychické </a:t>
            </a:r>
            <a:r>
              <a:rPr lang="cs-CZ" altLang="cs-CZ" sz="2600" dirty="0" smtClean="0">
                <a:solidFill>
                  <a:srgbClr val="FF0000"/>
                </a:solidFill>
              </a:rPr>
              <a:t>zdatnosti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osvojení si věku přiměřených praktických dovedností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osvojení si </a:t>
            </a:r>
            <a:r>
              <a:rPr lang="cs-CZ" altLang="cs-CZ" sz="2600" dirty="0" smtClean="0">
                <a:solidFill>
                  <a:srgbClr val="FF0000"/>
                </a:solidFill>
              </a:rPr>
              <a:t>poznatků o těle a jeho zdraví</a:t>
            </a:r>
            <a:r>
              <a:rPr lang="cs-CZ" altLang="cs-CZ" sz="2600" dirty="0" smtClean="0"/>
              <a:t>, o pohybových činnostech a jejich kvalitě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osvojení si </a:t>
            </a:r>
            <a:r>
              <a:rPr lang="cs-CZ" altLang="cs-CZ" sz="2600" dirty="0" smtClean="0">
                <a:solidFill>
                  <a:srgbClr val="FF0000"/>
                </a:solidFill>
              </a:rPr>
              <a:t>poznatků</a:t>
            </a:r>
            <a:r>
              <a:rPr lang="cs-CZ" altLang="cs-CZ" sz="2600" dirty="0" smtClean="0"/>
              <a:t> a dovedností důležitých </a:t>
            </a:r>
            <a:r>
              <a:rPr lang="cs-CZ" altLang="cs-CZ" sz="2600" dirty="0" smtClean="0">
                <a:solidFill>
                  <a:srgbClr val="FF0000"/>
                </a:solidFill>
              </a:rPr>
              <a:t>k podpoře zdraví</a:t>
            </a:r>
            <a:r>
              <a:rPr lang="cs-CZ" altLang="cs-CZ" sz="2600" dirty="0" smtClean="0"/>
              <a:t>, bezpečí, osobní pohody i pohody prostředí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>
                <a:solidFill>
                  <a:srgbClr val="FF0000"/>
                </a:solidFill>
              </a:rPr>
              <a:t>vytváření zdravých životních návyků a postojů</a:t>
            </a:r>
            <a:r>
              <a:rPr lang="cs-CZ" altLang="cs-CZ" sz="2600" dirty="0" smtClean="0"/>
              <a:t> jako základů zdravého životního stylu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>
                <a:solidFill>
                  <a:schemeClr val="tx1"/>
                </a:solidFill>
              </a:rPr>
              <a:t>Vzdělávací </a:t>
            </a:r>
            <a:r>
              <a:rPr lang="cs-CZ" sz="3200" b="1" u="sng" dirty="0" smtClean="0">
                <a:solidFill>
                  <a:srgbClr val="C00000"/>
                </a:solidFill>
              </a:rPr>
              <a:t>nabídka</a:t>
            </a:r>
            <a:endParaRPr lang="cs-CZ" b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cs-CZ" altLang="cs-CZ" sz="3600" b="1" dirty="0" smtClean="0"/>
              <a:t>		</a:t>
            </a:r>
          </a:p>
          <a:p>
            <a:pPr algn="ctr">
              <a:lnSpc>
                <a:spcPct val="80000"/>
              </a:lnSpc>
              <a:buNone/>
            </a:pPr>
            <a:r>
              <a:rPr lang="cs-CZ" altLang="cs-CZ" sz="2600" b="1" dirty="0" smtClean="0"/>
              <a:t>Pedagog dítěti nabízí</a:t>
            </a:r>
          </a:p>
          <a:p>
            <a:pPr>
              <a:lnSpc>
                <a:spcPct val="80000"/>
              </a:lnSpc>
              <a:buNone/>
            </a:pPr>
            <a:endParaRPr lang="cs-CZ" altLang="cs-CZ" sz="4000" b="1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lokomoční pohybové činnosti</a:t>
            </a:r>
            <a:r>
              <a:rPr lang="cs-CZ" altLang="cs-CZ" dirty="0" smtClean="0"/>
              <a:t> (chůze, běh, skoky a poskoky, lezení), </a:t>
            </a:r>
            <a:r>
              <a:rPr lang="cs-CZ" altLang="cs-CZ" dirty="0" smtClean="0">
                <a:solidFill>
                  <a:srgbClr val="FF0000"/>
                </a:solidFill>
              </a:rPr>
              <a:t>nelokomoční pohybové činnosti</a:t>
            </a:r>
            <a:r>
              <a:rPr lang="cs-CZ" altLang="cs-CZ" dirty="0" smtClean="0"/>
              <a:t> (změny poloh a pohybů těla na místě) a </a:t>
            </a:r>
            <a:r>
              <a:rPr lang="cs-CZ" altLang="cs-CZ" dirty="0" smtClean="0">
                <a:solidFill>
                  <a:srgbClr val="FF0000"/>
                </a:solidFill>
              </a:rPr>
              <a:t>jiné činnosti</a:t>
            </a:r>
            <a:r>
              <a:rPr lang="cs-CZ" altLang="cs-CZ" dirty="0" smtClean="0"/>
              <a:t> (základní gymnastika, turistika, sezónní činnosti, míčové hry apod.)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manipulační činnosti a jednoduché úkony s předměty, pomůckami, nástroji, náčiním, materiálem; činnosti seznamující děti s věcmi, které je obklopují a jejich praktickým používáním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zdravotně zaměřené činnosti</a:t>
            </a:r>
            <a:r>
              <a:rPr lang="cs-CZ" altLang="cs-CZ" dirty="0" smtClean="0"/>
              <a:t> (vyrovnávací, protahovací, uvolňovací, dechová, relaxační cvičení)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smyslové a </a:t>
            </a:r>
            <a:r>
              <a:rPr lang="cs-CZ" altLang="cs-CZ" dirty="0" smtClean="0">
                <a:solidFill>
                  <a:srgbClr val="FF0000"/>
                </a:solidFill>
              </a:rPr>
              <a:t>psychomotorické hry</a:t>
            </a:r>
            <a:r>
              <a:rPr lang="cs-CZ" altLang="cs-CZ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konstruktivní a grafické činnosti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hudební a </a:t>
            </a:r>
            <a:r>
              <a:rPr lang="cs-CZ" altLang="cs-CZ" dirty="0" smtClean="0">
                <a:solidFill>
                  <a:srgbClr val="FF0000"/>
                </a:solidFill>
              </a:rPr>
              <a:t>hudebně pohybové hry a činnosti</a:t>
            </a:r>
            <a:r>
              <a:rPr lang="cs-CZ" alt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u="sng" dirty="0" smtClean="0">
                <a:solidFill>
                  <a:schemeClr val="tx1"/>
                </a:solidFill>
              </a:rPr>
              <a:t>Vzdělávací </a:t>
            </a:r>
            <a:r>
              <a:rPr lang="cs-CZ" sz="2800" b="1" u="sng" dirty="0" smtClean="0">
                <a:solidFill>
                  <a:srgbClr val="C00000"/>
                </a:solidFill>
              </a:rPr>
              <a:t>nabídka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jednoduché pracovní a </a:t>
            </a:r>
            <a:r>
              <a:rPr lang="cs-CZ" altLang="cs-CZ" dirty="0" err="1" smtClean="0"/>
              <a:t>sebeobslužné</a:t>
            </a:r>
            <a:r>
              <a:rPr lang="cs-CZ" altLang="cs-CZ" dirty="0" smtClean="0"/>
              <a:t> činnosti v oblasti osobní hygieny, stolování, oblékání, úklidu, úpravy prostředí apod.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činnosti zaměřené k poznávání lidského těla a jeho částí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příležitosti a činnosti směřující k ochraně zdraví, osobního bezpečí a vytváření zdravých životních návyků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činnosti relaxační a odpočinkové, zajišťující zdravou atmosféru a pohodu prostředí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příležitosti a </a:t>
            </a:r>
            <a:r>
              <a:rPr lang="cs-CZ" altLang="cs-CZ" dirty="0" smtClean="0">
                <a:solidFill>
                  <a:srgbClr val="FF0000"/>
                </a:solidFill>
              </a:rPr>
              <a:t>činnosti směřující k prevenci úrazů</a:t>
            </a:r>
            <a:r>
              <a:rPr lang="cs-CZ" altLang="cs-CZ" dirty="0" smtClean="0"/>
              <a:t> (hrozících při hrách, pohybových činnostech a dopravních situacích, při setkávání s cizími lidmi), k prevenci nemoci, nezdravých návyků a závislostí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Očekávané </a:t>
            </a:r>
            <a:r>
              <a:rPr lang="cs-CZ" b="1" u="sng" dirty="0" smtClean="0">
                <a:solidFill>
                  <a:srgbClr val="C00000"/>
                </a:solidFill>
              </a:rPr>
              <a:t>výstupy</a:t>
            </a:r>
            <a:r>
              <a:rPr lang="cs-CZ" b="1" u="sng" dirty="0" smtClean="0">
                <a:solidFill>
                  <a:schemeClr val="tx1"/>
                </a:solidFill>
              </a:rPr>
              <a:t> 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buNone/>
            </a:pPr>
            <a:endParaRPr lang="cs-CZ" altLang="cs-CZ" sz="32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cs-CZ" altLang="cs-CZ" sz="3200" b="1" dirty="0" smtClean="0"/>
              <a:t>Dítě na konci předškolního období zpravidla dokáže</a:t>
            </a:r>
          </a:p>
          <a:p>
            <a:pPr>
              <a:lnSpc>
                <a:spcPct val="80000"/>
              </a:lnSpc>
              <a:buNone/>
            </a:pPr>
            <a:endParaRPr lang="cs-CZ" altLang="cs-CZ" sz="4000" b="1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zachovávat správné držení těla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zvládnout základní pohybové dovednosti a prostorovou orientaci, běžné způsoby pohybu v různém prostředí</a:t>
            </a:r>
            <a:r>
              <a:rPr lang="cs-CZ" altLang="cs-CZ" sz="2800" dirty="0" smtClean="0"/>
              <a:t> (zvládat překážky, házet a chytat míč, užívat různé náčiní, pohybovat se ve skupině dětí, pohybovat se na sněhu, ledu, ve vodě, v písku)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koordinovat lokomoci a další polohy a pohyby těla, sladit pohyb s rytmem a hudbou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vědomě napodobit jednoduchý pohyb</a:t>
            </a:r>
            <a:r>
              <a:rPr lang="cs-CZ" altLang="cs-CZ" sz="2800" dirty="0" smtClean="0"/>
              <a:t> podle vzoru a přizpůsobit jej podle pokynu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ovládat dechové svalstvo, sladit pohyb se zpěvem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vnímat a rozlišovat pomocí všech smyslů (sluchově rozlišovat zvuky a tóny, zrakově rozlišovat tvary předmětů a jiné specifické znaky, rozlišovat vůně, chutě, vnímat hmatem apod.)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Cíl předmětu </a:t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D</a:t>
            </a:r>
            <a:r>
              <a:rPr lang="cs-CZ" b="1" dirty="0" smtClean="0"/>
              <a:t>TVVZ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r>
              <a:rPr lang="cs-CZ" altLang="cs-CZ" sz="2800" dirty="0" smtClean="0"/>
              <a:t>Cíl:</a:t>
            </a:r>
          </a:p>
          <a:p>
            <a:pPr>
              <a:buNone/>
            </a:pPr>
            <a:endParaRPr lang="cs-CZ" altLang="cs-CZ" sz="2800" dirty="0" smtClean="0"/>
          </a:p>
          <a:p>
            <a:pPr lvl="1"/>
            <a:r>
              <a:rPr lang="cs-CZ" altLang="cs-CZ" sz="2400" dirty="0" smtClean="0"/>
              <a:t>poznání a uplatnění základní teorie z TV a VZ</a:t>
            </a:r>
          </a:p>
          <a:p>
            <a:pPr lvl="1"/>
            <a:r>
              <a:rPr lang="cs-CZ" altLang="cs-CZ" sz="2400" dirty="0" smtClean="0"/>
              <a:t>didakticky zpracované náměty na programové bloky v MŠ (seminární práce studentů)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Očekávané </a:t>
            </a:r>
            <a:r>
              <a:rPr lang="cs-CZ" b="1" u="sng" dirty="0" smtClean="0">
                <a:solidFill>
                  <a:srgbClr val="C00000"/>
                </a:solidFill>
              </a:rPr>
              <a:t>výstupy</a:t>
            </a:r>
            <a:r>
              <a:rPr lang="cs-CZ" b="1" u="sng" dirty="0" smtClean="0">
                <a:solidFill>
                  <a:schemeClr val="tx1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ovládat koordinaci ruky a oka, zvládat jemnou motoriku (zacházet s předměty denní potřeby, s drobnými pomůckami, s nástroji, náčiním a materiálem, zacházet s grafickým a výtvarným materiálem, např. s tužkami, barvami, nůžkami, papírem, modelovací hmotou, zacházet s jednoduchými hudebními nástroji apod.)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zvládnout </a:t>
            </a:r>
            <a:r>
              <a:rPr lang="cs-CZ" altLang="cs-CZ" dirty="0" err="1" smtClean="0"/>
              <a:t>sebeobsluhu</a:t>
            </a:r>
            <a:r>
              <a:rPr lang="cs-CZ" altLang="cs-CZ" dirty="0" smtClean="0"/>
              <a:t>, uplatňovat základní kulturně hygienické a zdravotně preventivní návyky (starat se o osobní hygienu, přijímat stravu a tekutinu, umět stolovat, postarat se o sebe a své osobní věci, oblékat se, svlékat, obouvat apod.)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zvládat jednoduchou obsluhu a pracovní úkony (postarat se o hračky, pomůcky, uklidit po sobě, udržovat pořádek, zvládat jednoduché úklidové práce, </a:t>
            </a:r>
            <a:r>
              <a:rPr lang="cs-CZ" altLang="cs-CZ" dirty="0" err="1" smtClean="0"/>
              <a:t>práce</a:t>
            </a:r>
            <a:r>
              <a:rPr lang="cs-CZ" altLang="cs-CZ" dirty="0" smtClean="0"/>
              <a:t> na zahradě apod.)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Očekávané </a:t>
            </a:r>
            <a:r>
              <a:rPr lang="cs-CZ" b="1" u="sng" dirty="0" smtClean="0">
                <a:solidFill>
                  <a:srgbClr val="C00000"/>
                </a:solidFill>
              </a:rPr>
              <a:t>výstupy</a:t>
            </a:r>
            <a:r>
              <a:rPr lang="cs-CZ" b="1" u="sng" dirty="0" smtClean="0">
                <a:solidFill>
                  <a:schemeClr val="tx1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dirty="0" smtClean="0"/>
              <a:t>pojmenovat části těla, některé orgány (včetně pohlavních), znát jejich funkce, mít povědomí o těle a jeho vývoji, (o narození, růstu těla a jeho proměnách), </a:t>
            </a:r>
            <a:r>
              <a:rPr lang="cs-CZ" altLang="cs-CZ" dirty="0" smtClean="0">
                <a:solidFill>
                  <a:srgbClr val="FF0000"/>
                </a:solidFill>
              </a:rPr>
              <a:t>znát základní pojmy užívané ve spojení se zdravím, s pohybem a sportem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rozlišovat, co prospívá zdraví a co mu škodí; chovat se tak, aby v situacích pro dítě běžných a jemu známých neohrožovalo zdraví, bezpečí a pohodu svou ani druhých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mít povědomí</a:t>
            </a:r>
            <a:r>
              <a:rPr lang="cs-CZ" altLang="cs-CZ" dirty="0" smtClean="0"/>
              <a:t> o významu péče o čistotu a zdraví, o </a:t>
            </a:r>
            <a:r>
              <a:rPr lang="cs-CZ" altLang="cs-CZ" dirty="0" smtClean="0">
                <a:solidFill>
                  <a:srgbClr val="FF0000"/>
                </a:solidFill>
              </a:rPr>
              <a:t>významu aktivního pohybu</a:t>
            </a:r>
            <a:r>
              <a:rPr lang="cs-CZ" altLang="cs-CZ" dirty="0" smtClean="0"/>
              <a:t> a zdravé výživy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mít povědomí o některých způsobech ochrany osobního zdraví a bezpečí a o tom, kde v případě potřeby hledat pomoc (kam se obrátit, koho přivolat, jakým způsobem apod.)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zacházet </a:t>
            </a:r>
            <a:r>
              <a:rPr lang="cs-CZ" altLang="cs-CZ" dirty="0" smtClean="0"/>
              <a:t>s běžnými předměty denní potřeby, hračkami, pomůckami, drobnými nástroji, </a:t>
            </a:r>
            <a:r>
              <a:rPr lang="cs-CZ" altLang="cs-CZ" dirty="0" smtClean="0">
                <a:solidFill>
                  <a:srgbClr val="FF0000"/>
                </a:solidFill>
              </a:rPr>
              <a:t>sportovním náčiním a nářadím</a:t>
            </a:r>
            <a:r>
              <a:rPr lang="cs-CZ" altLang="cs-CZ" dirty="0" smtClean="0"/>
              <a:t>, výtvarnými pomůckami a materiály, jednoduchými hudebními nástroji, běžnými pracovními pomůckami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u="sng" dirty="0" smtClean="0">
                <a:solidFill>
                  <a:srgbClr val="C00000"/>
                </a:solidFill>
              </a:rPr>
              <a:t>Rizika </a:t>
            </a:r>
            <a:r>
              <a:rPr lang="cs-CZ" sz="3200" b="1" u="sng" dirty="0" smtClean="0">
                <a:solidFill>
                  <a:schemeClr val="tx1"/>
                </a:solidFill>
              </a:rPr>
              <a:t>úspěchů vzdělávacích záměrů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None/>
            </a:pPr>
            <a:endParaRPr lang="cs-CZ" altLang="cs-CZ" sz="30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cs-CZ" altLang="cs-CZ" sz="3000" b="1" dirty="0" smtClean="0"/>
              <a:t>Co ohrožuje úspěch vzdělávacích záměrů pedagoga</a:t>
            </a:r>
          </a:p>
          <a:p>
            <a:pPr>
              <a:lnSpc>
                <a:spcPct val="80000"/>
              </a:lnSpc>
            </a:pPr>
            <a:endParaRPr lang="cs-CZ" altLang="cs-CZ" sz="1400" dirty="0" smtClean="0"/>
          </a:p>
          <a:p>
            <a:pPr>
              <a:lnSpc>
                <a:spcPct val="80000"/>
              </a:lnSpc>
            </a:pPr>
            <a:r>
              <a:rPr lang="cs-CZ" altLang="cs-CZ" b="1" dirty="0" smtClean="0">
                <a:solidFill>
                  <a:srgbClr val="FF0000"/>
                </a:solidFill>
              </a:rPr>
              <a:t>denní režim</a:t>
            </a:r>
            <a:r>
              <a:rPr lang="cs-CZ" altLang="cs-CZ" dirty="0" smtClean="0">
                <a:solidFill>
                  <a:srgbClr val="FF0000"/>
                </a:solidFill>
              </a:rPr>
              <a:t> nevyhovující fyziologickým dětským potřebám a zásadám zdravého životního stylu</a:t>
            </a:r>
            <a:r>
              <a:rPr lang="cs-CZ" altLang="cs-CZ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nedostatečný respekt k individuálním </a:t>
            </a:r>
            <a:r>
              <a:rPr lang="cs-CZ" altLang="cs-CZ" b="1" dirty="0" smtClean="0">
                <a:solidFill>
                  <a:srgbClr val="FF0000"/>
                </a:solidFill>
              </a:rPr>
              <a:t>potřebám dětí</a:t>
            </a:r>
            <a:r>
              <a:rPr lang="cs-CZ" altLang="cs-CZ" dirty="0" smtClean="0"/>
              <a:t> (</a:t>
            </a:r>
            <a:r>
              <a:rPr lang="cs-CZ" altLang="cs-CZ" dirty="0" smtClean="0">
                <a:solidFill>
                  <a:srgbClr val="FF0000"/>
                </a:solidFill>
              </a:rPr>
              <a:t>k potřebě pohybu</a:t>
            </a:r>
            <a:r>
              <a:rPr lang="cs-CZ" altLang="cs-CZ" dirty="0" smtClean="0"/>
              <a:t>, spánku, odpočinku, látkové výměny, osobního tempa a tepelné pohody, k potřebě soukromí, apod.)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omezování samostatnosti dítěte při pohybových činnostech</a:t>
            </a:r>
            <a:r>
              <a:rPr lang="cs-CZ" altLang="cs-CZ" dirty="0" smtClean="0"/>
              <a:t>, málo příležitostí k pracovním úkonům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nerespektování </a:t>
            </a:r>
            <a:r>
              <a:rPr lang="cs-CZ" altLang="cs-CZ" b="1" dirty="0" smtClean="0">
                <a:solidFill>
                  <a:srgbClr val="FF0000"/>
                </a:solidFill>
              </a:rPr>
              <a:t>rozdílných tělesných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smtClean="0">
                <a:solidFill>
                  <a:srgbClr val="FF0000"/>
                </a:solidFill>
              </a:rPr>
              <a:t>a smyslových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smtClean="0">
                <a:solidFill>
                  <a:srgbClr val="FF0000"/>
                </a:solidFill>
              </a:rPr>
              <a:t>předpokladů</a:t>
            </a:r>
            <a:r>
              <a:rPr lang="cs-CZ" altLang="cs-CZ" dirty="0" smtClean="0">
                <a:solidFill>
                  <a:srgbClr val="FF0000"/>
                </a:solidFill>
              </a:rPr>
              <a:t> a pohybových možností jednotlivých dětí</a:t>
            </a:r>
            <a:r>
              <a:rPr lang="cs-CZ" altLang="cs-CZ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b="1" dirty="0" smtClean="0">
                <a:solidFill>
                  <a:srgbClr val="FF0000"/>
                </a:solidFill>
              </a:rPr>
              <a:t>neznalost zdravotního stavu</a:t>
            </a:r>
            <a:r>
              <a:rPr lang="cs-CZ" altLang="cs-CZ" dirty="0" smtClean="0">
                <a:solidFill>
                  <a:srgbClr val="FF0000"/>
                </a:solidFill>
              </a:rPr>
              <a:t> a zdravotních problémů dítěte</a:t>
            </a:r>
            <a:r>
              <a:rPr lang="cs-CZ" altLang="cs-CZ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b="1" dirty="0" smtClean="0">
                <a:solidFill>
                  <a:srgbClr val="FF0000"/>
                </a:solidFill>
              </a:rPr>
              <a:t>omezování spontánních pohybových aktivit</a:t>
            </a:r>
            <a:r>
              <a:rPr lang="cs-CZ" altLang="cs-CZ" dirty="0" smtClean="0">
                <a:solidFill>
                  <a:srgbClr val="FF0000"/>
                </a:solidFill>
              </a:rPr>
              <a:t>, nepravidelná, málo rozmanitá či jednostranná nabídka pohybových činností</a:t>
            </a:r>
            <a:r>
              <a:rPr lang="cs-CZ" alt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u="sng" dirty="0" smtClean="0">
                <a:solidFill>
                  <a:srgbClr val="C00000"/>
                </a:solidFill>
              </a:rPr>
              <a:t>Rizika </a:t>
            </a:r>
            <a:r>
              <a:rPr lang="cs-CZ" sz="3200" b="1" u="sng" dirty="0" smtClean="0">
                <a:solidFill>
                  <a:schemeClr val="tx1"/>
                </a:solidFill>
              </a:rPr>
              <a:t>úspěchů vzdělávacích záměrů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altLang="cs-CZ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b="1" dirty="0" smtClean="0">
                <a:solidFill>
                  <a:srgbClr val="FF0000"/>
                </a:solidFill>
              </a:rPr>
              <a:t>absence či nedostatek</a:t>
            </a:r>
            <a:r>
              <a:rPr lang="cs-CZ" altLang="cs-CZ" dirty="0" smtClean="0">
                <a:solidFill>
                  <a:srgbClr val="FF0000"/>
                </a:solidFill>
              </a:rPr>
              <a:t> řízených pohybových aktivit vedoucích k </a:t>
            </a:r>
            <a:r>
              <a:rPr lang="cs-CZ" altLang="cs-CZ" b="1" dirty="0" smtClean="0">
                <a:solidFill>
                  <a:srgbClr val="FF0000"/>
                </a:solidFill>
              </a:rPr>
              <a:t>osvojení nových pohybových dovedností</a:t>
            </a:r>
            <a:r>
              <a:rPr lang="cs-CZ" altLang="cs-CZ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rgbClr val="FF0000"/>
                </a:solidFill>
              </a:rPr>
              <a:t>nevhodné prostory pro pohybové činnosti a </a:t>
            </a:r>
            <a:r>
              <a:rPr lang="cs-CZ" altLang="cs-CZ" b="1" dirty="0" smtClean="0">
                <a:solidFill>
                  <a:srgbClr val="FF0000"/>
                </a:solidFill>
              </a:rPr>
              <a:t>nevhodná organizace</a:t>
            </a:r>
            <a:r>
              <a:rPr lang="cs-CZ" altLang="cs-CZ" dirty="0" smtClean="0">
                <a:solidFill>
                  <a:srgbClr val="FF0000"/>
                </a:solidFill>
              </a:rPr>
              <a:t> z hlediska bezpečnosti dětí</a:t>
            </a:r>
            <a:r>
              <a:rPr lang="cs-CZ" altLang="cs-CZ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b="1" dirty="0" smtClean="0">
                <a:solidFill>
                  <a:srgbClr val="FF0000"/>
                </a:solidFill>
              </a:rPr>
              <a:t>dlouhodobé statické zatěžování bez pohybu</a:t>
            </a:r>
            <a:r>
              <a:rPr lang="cs-CZ" altLang="cs-CZ" dirty="0" smtClean="0">
                <a:solidFill>
                  <a:srgbClr val="FF0000"/>
                </a:solidFill>
              </a:rPr>
              <a:t>, uplatňování nevhodných cviků a činností, nevhodné oblečení při pohybových činnostech</a:t>
            </a:r>
            <a:r>
              <a:rPr lang="cs-CZ" altLang="cs-CZ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nedostatek či zkreslení elementárních informací o lidském těle, o jeho růstu a vývoji, o funkcích některých částí a orgánů, o zdraví i možnostech jeho ohrožení, způsobech ochrany zdraví a bezpečí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nevhodné vzory chování dospělých v prostředí mateřské školy </a:t>
            </a:r>
          </a:p>
          <a:p>
            <a:pPr>
              <a:lnSpc>
                <a:spcPct val="80000"/>
              </a:lnSpc>
            </a:pPr>
            <a:r>
              <a:rPr lang="cs-CZ" altLang="cs-CZ" b="1" dirty="0" smtClean="0">
                <a:solidFill>
                  <a:srgbClr val="FF0000"/>
                </a:solidFill>
              </a:rPr>
              <a:t>nedostatečně připravené prostředí</a:t>
            </a:r>
            <a:r>
              <a:rPr lang="cs-CZ" altLang="cs-CZ" dirty="0" smtClean="0">
                <a:solidFill>
                  <a:srgbClr val="FF0000"/>
                </a:solidFill>
              </a:rPr>
              <a:t>, nedostatečné vybavení náčiním, nářadím</a:t>
            </a:r>
            <a:r>
              <a:rPr lang="cs-CZ" altLang="cs-CZ" dirty="0" smtClean="0"/>
              <a:t>, popř. nedostatečné využívání vybavení a dalších možností apod.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Jaké požadavky na </a:t>
            </a:r>
            <a:r>
              <a:rPr lang="cs-CZ" b="1" dirty="0" smtClean="0">
                <a:solidFill>
                  <a:srgbClr val="C00000"/>
                </a:solidFill>
              </a:rPr>
              <a:t>znalosti</a:t>
            </a:r>
            <a:r>
              <a:rPr lang="cs-CZ" b="1" dirty="0" smtClean="0"/>
              <a:t> plynou z </a:t>
            </a:r>
            <a:r>
              <a:rPr lang="cs-CZ" b="1" dirty="0" smtClean="0">
                <a:solidFill>
                  <a:srgbClr val="C00000"/>
                </a:solidFill>
              </a:rPr>
              <a:t>RVP PV </a:t>
            </a:r>
            <a:r>
              <a:rPr lang="cs-CZ" b="1" dirty="0" smtClean="0"/>
              <a:t>pro učitelky MŠ?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sz="2800" dirty="0" smtClean="0"/>
              <a:t>V oblasti </a:t>
            </a:r>
            <a:r>
              <a:rPr lang="cs-CZ" altLang="cs-CZ" sz="2800" dirty="0" smtClean="0">
                <a:solidFill>
                  <a:srgbClr val="C00000"/>
                </a:solidFill>
              </a:rPr>
              <a:t>TV</a:t>
            </a:r>
            <a:r>
              <a:rPr lang="cs-CZ" altLang="cs-CZ" sz="2800" dirty="0" smtClean="0"/>
              <a:t> jde o </a:t>
            </a:r>
            <a:r>
              <a:rPr lang="cs-CZ" altLang="cs-CZ" sz="2800" dirty="0" smtClean="0">
                <a:solidFill>
                  <a:srgbClr val="C00000"/>
                </a:solidFill>
              </a:rPr>
              <a:t>znalosti</a:t>
            </a:r>
          </a:p>
          <a:p>
            <a:pPr lvl="1">
              <a:buFontTx/>
              <a:buChar char="-"/>
            </a:pPr>
            <a:r>
              <a:rPr lang="cs-CZ" altLang="cs-CZ" sz="2400" dirty="0" smtClean="0"/>
              <a:t>o pohybových potřebách dětí</a:t>
            </a:r>
          </a:p>
          <a:p>
            <a:pPr lvl="1">
              <a:buFontTx/>
              <a:buChar char="-"/>
            </a:pPr>
            <a:r>
              <a:rPr lang="cs-CZ" altLang="cs-CZ" sz="2400" dirty="0" smtClean="0"/>
              <a:t>o významu a ovlivňování tělesné zdatnosti</a:t>
            </a:r>
          </a:p>
          <a:p>
            <a:pPr lvl="1">
              <a:buFontTx/>
              <a:buChar char="-"/>
            </a:pPr>
            <a:r>
              <a:rPr lang="cs-CZ" altLang="cs-CZ" sz="2400" dirty="0" smtClean="0"/>
              <a:t>o pohybových schopnostech dětí</a:t>
            </a:r>
          </a:p>
          <a:p>
            <a:pPr lvl="1">
              <a:buFontTx/>
              <a:buChar char="-"/>
            </a:pPr>
            <a:r>
              <a:rPr lang="cs-CZ" altLang="cs-CZ" sz="2400" dirty="0" smtClean="0"/>
              <a:t>o procesech pohybového učení</a:t>
            </a:r>
          </a:p>
          <a:p>
            <a:pPr lvl="1">
              <a:buFontTx/>
              <a:buChar char="-"/>
            </a:pPr>
            <a:r>
              <a:rPr lang="cs-CZ" altLang="cs-CZ" sz="2400" dirty="0" smtClean="0"/>
              <a:t>o bezpečnosti při pohybových aktivitách</a:t>
            </a:r>
          </a:p>
          <a:p>
            <a:pPr lvl="1">
              <a:buFontTx/>
              <a:buChar char="-"/>
            </a:pPr>
            <a:r>
              <a:rPr lang="cs-CZ" altLang="cs-CZ" sz="2400" dirty="0" smtClean="0"/>
              <a:t>o pohybových možnostech zdravotně oslabených dětí</a:t>
            </a:r>
          </a:p>
          <a:p>
            <a:pPr lvl="1">
              <a:buFontTx/>
              <a:buChar char="-"/>
            </a:pPr>
            <a:r>
              <a:rPr lang="cs-CZ" altLang="cs-CZ" sz="2400" dirty="0" smtClean="0"/>
              <a:t>o pohybovém zatěžování a </a:t>
            </a:r>
            <a:r>
              <a:rPr lang="cs-CZ" altLang="cs-CZ" sz="2400" dirty="0" smtClean="0">
                <a:solidFill>
                  <a:srgbClr val="C00000"/>
                </a:solidFill>
              </a:rPr>
              <a:t>pohybovém režimu </a:t>
            </a:r>
            <a:r>
              <a:rPr lang="cs-CZ" altLang="cs-CZ" sz="2400" dirty="0" smtClean="0"/>
              <a:t>dětí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Pohybový režim dětí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u="sng" dirty="0" smtClean="0"/>
              <a:t>Projekt</a:t>
            </a:r>
          </a:p>
          <a:p>
            <a:pPr>
              <a:defRPr/>
            </a:pPr>
            <a:r>
              <a:rPr lang="cs-CZ" b="1" u="sng" dirty="0" smtClean="0">
                <a:solidFill>
                  <a:srgbClr val="C00000"/>
                </a:solidFill>
              </a:rPr>
              <a:t>Pohyb a výživa </a:t>
            </a:r>
          </a:p>
          <a:p>
            <a:pPr>
              <a:defRPr/>
            </a:pPr>
            <a:r>
              <a:rPr lang="cs-CZ" dirty="0" smtClean="0"/>
              <a:t>(aplikovat na předškolní věk a podmínky MŠ):</a:t>
            </a:r>
          </a:p>
          <a:p>
            <a:pPr marL="457200" lvl="1" indent="0" algn="ctr">
              <a:buFontTx/>
              <a:buNone/>
              <a:defRPr/>
            </a:pPr>
            <a:r>
              <a:rPr lang="cs-CZ" dirty="0" smtClean="0">
                <a:hlinkClick r:id="rId2"/>
              </a:rPr>
              <a:t>http://pav.rvp.cz/</a:t>
            </a:r>
            <a:endParaRPr lang="cs-CZ" dirty="0" smtClean="0"/>
          </a:p>
          <a:p>
            <a:pPr lvl="1">
              <a:buNone/>
              <a:defRPr/>
            </a:pPr>
            <a:endParaRPr lang="cs-CZ" dirty="0" smtClean="0"/>
          </a:p>
          <a:p>
            <a:pPr lvl="1">
              <a:buNone/>
              <a:defRPr/>
            </a:pPr>
            <a:r>
              <a:rPr lang="cs-CZ" dirty="0" smtClean="0"/>
              <a:t>metodické materiály:</a:t>
            </a:r>
          </a:p>
          <a:p>
            <a:pPr lvl="1">
              <a:buNone/>
              <a:defRPr/>
            </a:pPr>
            <a:r>
              <a:rPr lang="cs-CZ" dirty="0" smtClean="0">
                <a:hlinkClick r:id="rId3"/>
              </a:rPr>
              <a:t>http://pav.rvp.cz/edukacni-program-zakladni-materialy-2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Pyramida pohybu 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(Mužík, Mužíková, 2014)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 marL="457200" lvl="1" indent="0">
              <a:buFontTx/>
              <a:buNone/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6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p</a:t>
            </a:r>
            <a:r>
              <a:rPr lang="cs-CZ" sz="2400" b="1" dirty="0" smtClean="0"/>
              <a:t>riorit </a:t>
            </a:r>
            <a:r>
              <a:rPr lang="cs-CZ" sz="2400" b="1" dirty="0" smtClean="0">
                <a:solidFill>
                  <a:srgbClr val="C00000"/>
                </a:solidFill>
              </a:rPr>
              <a:t>p</a:t>
            </a:r>
            <a:r>
              <a:rPr lang="cs-CZ" sz="2400" b="1" dirty="0" smtClean="0"/>
              <a:t>ohybového</a:t>
            </a:r>
          </a:p>
          <a:p>
            <a:pPr marL="457200" lvl="1" indent="0">
              <a:buFontTx/>
              <a:buNone/>
              <a:defRPr/>
            </a:pPr>
            <a:r>
              <a:rPr lang="cs-CZ" sz="2400" b="1" dirty="0" smtClean="0"/>
              <a:t>režimu:</a:t>
            </a:r>
          </a:p>
          <a:p>
            <a:pPr marL="457200" lvl="1" indent="0">
              <a:buFontTx/>
              <a:buNone/>
              <a:defRPr/>
            </a:pPr>
            <a:endParaRPr lang="cs-CZ" dirty="0" smtClean="0"/>
          </a:p>
          <a:p>
            <a:pPr marL="457200" lvl="1" indent="0">
              <a:buFontTx/>
              <a:buNone/>
              <a:defRPr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C00000"/>
                </a:solidFill>
              </a:rPr>
              <a:t>P</a:t>
            </a:r>
            <a:r>
              <a:rPr lang="cs-CZ" dirty="0" smtClean="0"/>
              <a:t>ravidelnost</a:t>
            </a:r>
          </a:p>
          <a:p>
            <a:pPr marL="457200" lvl="1" indent="0">
              <a:buFontTx/>
              <a:buNone/>
              <a:defRPr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C00000"/>
                </a:solidFill>
              </a:rPr>
              <a:t>P</a:t>
            </a:r>
            <a:r>
              <a:rPr lang="cs-CZ" dirty="0" smtClean="0"/>
              <a:t>estrost</a:t>
            </a:r>
          </a:p>
          <a:p>
            <a:pPr marL="457200" lvl="1" indent="0">
              <a:buFontTx/>
              <a:buNone/>
              <a:defRPr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C00000"/>
                </a:solidFill>
              </a:rPr>
              <a:t>P</a:t>
            </a:r>
            <a:r>
              <a:rPr lang="cs-CZ" dirty="0" smtClean="0"/>
              <a:t>řiměřenost</a:t>
            </a:r>
          </a:p>
          <a:p>
            <a:pPr marL="457200" lvl="1" indent="0">
              <a:buFontTx/>
              <a:buNone/>
              <a:defRPr/>
            </a:pPr>
            <a:r>
              <a:rPr lang="cs-CZ" dirty="0" smtClean="0"/>
              <a:t>4. </a:t>
            </a:r>
            <a:r>
              <a:rPr lang="cs-CZ" dirty="0" smtClean="0">
                <a:solidFill>
                  <a:srgbClr val="C00000"/>
                </a:solidFill>
              </a:rPr>
              <a:t>P</a:t>
            </a:r>
            <a:r>
              <a:rPr lang="cs-CZ" dirty="0" smtClean="0"/>
              <a:t>říprava</a:t>
            </a:r>
          </a:p>
          <a:p>
            <a:pPr marL="457200" lvl="1" indent="0">
              <a:buFontTx/>
              <a:buNone/>
              <a:defRPr/>
            </a:pPr>
            <a:r>
              <a:rPr lang="cs-CZ" dirty="0" smtClean="0"/>
              <a:t>5. </a:t>
            </a:r>
            <a:r>
              <a:rPr lang="cs-CZ" dirty="0" smtClean="0">
                <a:solidFill>
                  <a:srgbClr val="C00000"/>
                </a:solidFill>
              </a:rPr>
              <a:t>P</a:t>
            </a:r>
            <a:r>
              <a:rPr lang="cs-CZ" dirty="0" smtClean="0"/>
              <a:t>ravdivost</a:t>
            </a:r>
          </a:p>
          <a:p>
            <a:pPr marL="457200" lvl="1" indent="0">
              <a:buFontTx/>
              <a:buNone/>
              <a:defRPr/>
            </a:pPr>
            <a:r>
              <a:rPr lang="cs-CZ" dirty="0" smtClean="0"/>
              <a:t>6. </a:t>
            </a:r>
            <a:r>
              <a:rPr lang="cs-CZ" dirty="0" smtClean="0">
                <a:solidFill>
                  <a:srgbClr val="C00000"/>
                </a:solidFill>
              </a:rPr>
              <a:t>P</a:t>
            </a:r>
            <a:r>
              <a:rPr lang="cs-CZ" dirty="0" smtClean="0"/>
              <a:t>itný režim</a:t>
            </a:r>
          </a:p>
          <a:p>
            <a:pPr marL="457200" lvl="1" indent="0">
              <a:buFontTx/>
              <a:buNone/>
              <a:defRPr/>
            </a:pPr>
            <a:endParaRPr lang="cs-CZ" sz="2000" dirty="0" smtClean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3816424" cy="432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Pyramida pohybu 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(Mužík, Mužíková, 2014)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defRPr/>
            </a:pPr>
            <a:endParaRPr lang="cs-CZ" dirty="0" smtClean="0"/>
          </a:p>
          <a:p>
            <a:pPr algn="r">
              <a:defRPr/>
            </a:pPr>
            <a:r>
              <a:rPr lang="cs-CZ" b="1" dirty="0" smtClean="0"/>
              <a:t>Vyjadřuje </a:t>
            </a:r>
            <a:r>
              <a:rPr lang="cs-CZ" b="1" dirty="0" smtClean="0">
                <a:solidFill>
                  <a:srgbClr val="C00000"/>
                </a:solidFill>
              </a:rPr>
              <a:t>FITT</a:t>
            </a:r>
          </a:p>
          <a:p>
            <a:pPr algn="r">
              <a:defRPr/>
            </a:pPr>
            <a:r>
              <a:rPr lang="cs-CZ" sz="2000" dirty="0" smtClean="0">
                <a:solidFill>
                  <a:srgbClr val="C00000"/>
                </a:solidFill>
              </a:rPr>
              <a:t>F</a:t>
            </a:r>
            <a:r>
              <a:rPr lang="cs-CZ" sz="2000" dirty="0" smtClean="0"/>
              <a:t>rekvenci</a:t>
            </a:r>
          </a:p>
          <a:p>
            <a:pPr algn="r">
              <a:defRPr/>
            </a:pPr>
            <a:r>
              <a:rPr lang="cs-CZ" sz="2000" dirty="0" smtClean="0">
                <a:solidFill>
                  <a:srgbClr val="C00000"/>
                </a:solidFill>
              </a:rPr>
              <a:t>I</a:t>
            </a:r>
            <a:r>
              <a:rPr lang="cs-CZ" sz="2000" dirty="0" smtClean="0"/>
              <a:t>ntenzitu</a:t>
            </a:r>
          </a:p>
          <a:p>
            <a:pPr algn="r">
              <a:defRPr/>
            </a:pPr>
            <a:r>
              <a:rPr lang="cs-CZ" sz="2000" dirty="0" smtClean="0">
                <a:solidFill>
                  <a:srgbClr val="C00000"/>
                </a:solidFill>
              </a:rPr>
              <a:t>T</a:t>
            </a:r>
            <a:r>
              <a:rPr lang="cs-CZ" sz="2000" dirty="0" smtClean="0"/>
              <a:t>rvání pohybu</a:t>
            </a:r>
          </a:p>
          <a:p>
            <a:pPr algn="r">
              <a:defRPr/>
            </a:pPr>
            <a:r>
              <a:rPr lang="cs-CZ" sz="2000" dirty="0" smtClean="0">
                <a:solidFill>
                  <a:srgbClr val="C00000"/>
                </a:solidFill>
              </a:rPr>
              <a:t>T</a:t>
            </a:r>
            <a:r>
              <a:rPr lang="cs-CZ" sz="2000" dirty="0" smtClean="0"/>
              <a:t>yp pohybu</a:t>
            </a:r>
          </a:p>
          <a:p>
            <a:pPr marL="457200" lvl="1" indent="0" algn="r">
              <a:buFontTx/>
              <a:buNone/>
              <a:defRPr/>
            </a:pPr>
            <a:r>
              <a:rPr lang="cs-CZ" sz="2000" dirty="0" smtClean="0"/>
              <a:t>= základ </a:t>
            </a:r>
            <a:r>
              <a:rPr lang="cs-CZ" sz="2000" dirty="0" smtClean="0">
                <a:solidFill>
                  <a:srgbClr val="C00000"/>
                </a:solidFill>
              </a:rPr>
              <a:t>FITT</a:t>
            </a:r>
            <a:r>
              <a:rPr lang="cs-CZ" sz="2000" dirty="0" smtClean="0"/>
              <a:t> programů</a:t>
            </a:r>
          </a:p>
          <a:p>
            <a:pPr algn="r">
              <a:defRPr/>
            </a:pPr>
            <a:endParaRPr lang="cs-CZ" dirty="0" smtClean="0"/>
          </a:p>
          <a:p>
            <a:pPr algn="r">
              <a:defRPr/>
            </a:pPr>
            <a:r>
              <a:rPr lang="cs-CZ" b="1" dirty="0" smtClean="0"/>
              <a:t>jedna porce pohybu</a:t>
            </a:r>
          </a:p>
          <a:p>
            <a:pPr marL="457200" lvl="1" indent="0" algn="r">
              <a:buFontTx/>
              <a:buNone/>
              <a:defRPr/>
            </a:pPr>
            <a:r>
              <a:rPr lang="cs-CZ" sz="2000" dirty="0" smtClean="0"/>
              <a:t>= </a:t>
            </a:r>
            <a:r>
              <a:rPr lang="cs-CZ" sz="2000" dirty="0" smtClean="0">
                <a:solidFill>
                  <a:srgbClr val="C00000"/>
                </a:solidFill>
              </a:rPr>
              <a:t>cca 20 minut</a:t>
            </a:r>
          </a:p>
          <a:p>
            <a:pPr marL="457200" lvl="1" indent="0" algn="r">
              <a:buFontTx/>
              <a:buNone/>
              <a:defRPr/>
            </a:pPr>
            <a:endParaRPr lang="cs-CZ" sz="2000" dirty="0" smtClean="0">
              <a:solidFill>
                <a:srgbClr val="C00000"/>
              </a:solidFill>
            </a:endParaRPr>
          </a:p>
          <a:p>
            <a:pPr algn="r"/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816424" cy="432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Zdravá abeceda 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b="1" dirty="0" smtClean="0"/>
              <a:t>(Dvořáková, 2008)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http://www.zdrava-abeceda.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>
              <a:solidFill>
                <a:srgbClr val="C00000"/>
              </a:solidFill>
            </a:endParaRPr>
          </a:p>
          <a:p>
            <a:r>
              <a:rPr lang="cs-CZ" b="1" u="sng" dirty="0" smtClean="0">
                <a:solidFill>
                  <a:srgbClr val="C00000"/>
                </a:solidFill>
              </a:rPr>
              <a:t>Z.</a:t>
            </a:r>
            <a:r>
              <a:rPr lang="cs-CZ" b="1" u="sng" dirty="0" smtClean="0">
                <a:solidFill>
                  <a:srgbClr val="17B50B"/>
                </a:solidFill>
              </a:rPr>
              <a:t>d</a:t>
            </a:r>
            <a:r>
              <a:rPr lang="cs-CZ" b="1" u="sng" dirty="0" smtClean="0">
                <a:solidFill>
                  <a:srgbClr val="C00000"/>
                </a:solidFill>
              </a:rPr>
              <a:t>ra</a:t>
            </a:r>
            <a:r>
              <a:rPr lang="cs-CZ" b="1" u="sng" dirty="0" smtClean="0">
                <a:solidFill>
                  <a:schemeClr val="accent6">
                    <a:lumMod val="50000"/>
                  </a:schemeClr>
                </a:solidFill>
              </a:rPr>
              <a:t>vá</a:t>
            </a:r>
            <a:r>
              <a:rPr lang="cs-CZ" b="1" u="sng" dirty="0" smtClean="0">
                <a:solidFill>
                  <a:srgbClr val="C00000"/>
                </a:solidFill>
              </a:rPr>
              <a:t> a</a:t>
            </a:r>
            <a:r>
              <a:rPr lang="cs-CZ" b="1" u="sng" dirty="0" smtClean="0">
                <a:solidFill>
                  <a:srgbClr val="00B050"/>
                </a:solidFill>
              </a:rPr>
              <a:t>be</a:t>
            </a:r>
            <a:r>
              <a:rPr lang="cs-CZ" b="1" u="sng" dirty="0" smtClean="0">
                <a:solidFill>
                  <a:srgbClr val="C00000"/>
                </a:solidFill>
              </a:rPr>
              <a:t>ce</a:t>
            </a:r>
            <a:r>
              <a:rPr lang="cs-CZ" b="1" u="sng" dirty="0" smtClean="0">
                <a:solidFill>
                  <a:srgbClr val="0070C0"/>
                </a:solidFill>
              </a:rPr>
              <a:t>da</a:t>
            </a:r>
            <a:endParaRPr lang="cs-CZ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163  L 0.031 0  L 0.047 0.13163  L 0.063 0  L 0.078 0.13163  L 0.094 0  L 0.109 0.13163  L 0.125 0  L 0.141 0.13163  L 0.156 0  L 0.172 0.13163  L 0.187 0  L 0.203 0.13163  L 0.219 0  L 0.234 0.13163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altLang="cs-CZ" sz="5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altLang="cs-CZ" sz="5400" dirty="0" smtClean="0">
                <a:solidFill>
                  <a:srgbClr val="C00000"/>
                </a:solidFill>
              </a:rPr>
              <a:t>Jaké jsou cíle</a:t>
            </a:r>
          </a:p>
          <a:p>
            <a:pPr algn="ctr">
              <a:buNone/>
            </a:pPr>
            <a:endParaRPr lang="cs-CZ" altLang="cs-CZ" sz="5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altLang="cs-CZ" sz="5400" dirty="0" smtClean="0">
                <a:solidFill>
                  <a:srgbClr val="C00000"/>
                </a:solidFill>
              </a:rPr>
              <a:t>pohybové aktivity?</a:t>
            </a:r>
          </a:p>
          <a:p>
            <a:endParaRPr lang="cs-CZ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Didaktika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/>
              <a:t> </a:t>
            </a:r>
            <a:r>
              <a:rPr lang="cs-CZ" b="1" dirty="0" err="1" smtClean="0"/>
              <a:t>tvvz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Navazuje na (3. sem.)</a:t>
            </a:r>
          </a:p>
          <a:p>
            <a:r>
              <a:rPr lang="cs-CZ" altLang="cs-CZ" dirty="0" smtClean="0">
                <a:solidFill>
                  <a:srgbClr val="C00000"/>
                </a:solidFill>
              </a:rPr>
              <a:t>Základy výchovy ke zdraví (VZ) </a:t>
            </a:r>
          </a:p>
          <a:p>
            <a:endParaRPr lang="cs-CZ" altLang="cs-CZ" dirty="0" smtClean="0">
              <a:solidFill>
                <a:srgbClr val="C00000"/>
              </a:solidFill>
            </a:endParaRPr>
          </a:p>
          <a:p>
            <a:endParaRPr lang="cs-CZ" altLang="cs-CZ" dirty="0" smtClean="0">
              <a:solidFill>
                <a:srgbClr val="C00000"/>
              </a:solidFill>
            </a:endParaRPr>
          </a:p>
          <a:p>
            <a:r>
              <a:rPr lang="cs-CZ" b="1" u="sng" dirty="0" smtClean="0">
                <a:solidFill>
                  <a:srgbClr val="C00000"/>
                </a:solidFill>
              </a:rPr>
              <a:t>Didaktika </a:t>
            </a:r>
            <a:r>
              <a:rPr lang="cs-CZ" b="1" u="sng" dirty="0" smtClean="0"/>
              <a:t> TVVZ</a:t>
            </a:r>
            <a:r>
              <a:rPr lang="cs-CZ" altLang="cs-CZ" u="sng" dirty="0" smtClean="0"/>
              <a:t> </a:t>
            </a:r>
          </a:p>
          <a:p>
            <a:r>
              <a:rPr lang="cs-CZ" altLang="cs-CZ" dirty="0" smtClean="0"/>
              <a:t>pokračuje teoretickou přípravou na (5. sem.)</a:t>
            </a:r>
          </a:p>
          <a:p>
            <a:r>
              <a:rPr lang="cs-CZ" altLang="cs-CZ" dirty="0" smtClean="0">
                <a:solidFill>
                  <a:srgbClr val="C00000"/>
                </a:solidFill>
              </a:rPr>
              <a:t>Praktikum z TV a VZ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Cíle 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C00000"/>
                </a:solidFill>
              </a:rPr>
              <a:t>pohybové aktivity (PA)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výkonnostní (sport) </a:t>
            </a:r>
            <a:r>
              <a:rPr lang="cs-CZ" altLang="cs-CZ" sz="2800" dirty="0" smtClean="0">
                <a:sym typeface="Wingdings" pitchFamily="2" charset="2"/>
              </a:rPr>
              <a:t> </a:t>
            </a:r>
            <a:r>
              <a:rPr lang="cs-CZ" altLang="cs-CZ" sz="2800" dirty="0" smtClean="0"/>
              <a:t>úspěch</a:t>
            </a:r>
          </a:p>
          <a:p>
            <a:pPr>
              <a:lnSpc>
                <a:spcPct val="80000"/>
              </a:lnSpc>
            </a:pP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rekreační </a:t>
            </a:r>
            <a:r>
              <a:rPr lang="cs-CZ" altLang="cs-CZ" sz="2800" dirty="0" smtClean="0">
                <a:sym typeface="Wingdings" pitchFamily="2" charset="2"/>
              </a:rPr>
              <a:t></a:t>
            </a:r>
            <a:r>
              <a:rPr lang="cs-CZ" altLang="cs-CZ" sz="2800" dirty="0" smtClean="0"/>
              <a:t> aktivní odpočinek</a:t>
            </a:r>
          </a:p>
          <a:p>
            <a:pPr>
              <a:lnSpc>
                <a:spcPct val="80000"/>
              </a:lnSpc>
            </a:pP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>
                <a:solidFill>
                  <a:srgbClr val="002060"/>
                </a:solidFill>
              </a:rPr>
              <a:t>zdravotně orientované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relaxační a kompenzační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preventivní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rehabilitační aj.		</a:t>
            </a:r>
          </a:p>
          <a:p>
            <a:pPr lvl="1" algn="ctr">
              <a:lnSpc>
                <a:spcPct val="80000"/>
              </a:lnSpc>
              <a:buNone/>
            </a:pPr>
            <a:endParaRPr lang="cs-CZ" altLang="cs-CZ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 algn="ctr">
              <a:lnSpc>
                <a:spcPct val="80000"/>
              </a:lnSpc>
              <a:buNone/>
            </a:pPr>
            <a:r>
              <a:rPr lang="cs-CZ" altLang="cs-CZ" dirty="0" smtClean="0">
                <a:solidFill>
                  <a:srgbClr val="C00000"/>
                </a:solidFill>
                <a:sym typeface="Wingdings" pitchFamily="2" charset="2"/>
              </a:rPr>
              <a:t></a:t>
            </a:r>
          </a:p>
          <a:p>
            <a:pPr lvl="1" algn="ctr">
              <a:lnSpc>
                <a:spcPct val="80000"/>
              </a:lnSpc>
              <a:buNone/>
            </a:pPr>
            <a:r>
              <a:rPr lang="cs-CZ" altLang="cs-CZ" b="1" dirty="0" smtClean="0">
                <a:solidFill>
                  <a:srgbClr val="C00000"/>
                </a:solidFill>
                <a:sym typeface="Wingdings" pitchFamily="2" charset="2"/>
              </a:rPr>
              <a:t>zdravotně orientovaná zdatnost (ZOZ)</a:t>
            </a:r>
          </a:p>
          <a:p>
            <a:r>
              <a:rPr lang="cs-CZ" altLang="cs-CZ" b="1" dirty="0" smtClean="0">
                <a:solidFill>
                  <a:srgbClr val="0066FF"/>
                </a:solidFill>
              </a:rPr>
              <a:t>	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altLang="cs-CZ" sz="5400" dirty="0" smtClean="0">
                <a:solidFill>
                  <a:srgbClr val="C00000"/>
                </a:solidFill>
              </a:rPr>
              <a:t>Co je to</a:t>
            </a:r>
          </a:p>
          <a:p>
            <a:pPr algn="ctr">
              <a:buNone/>
            </a:pPr>
            <a:endParaRPr lang="cs-CZ" altLang="cs-CZ" sz="5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altLang="cs-CZ" sz="5400" dirty="0" smtClean="0">
                <a:solidFill>
                  <a:srgbClr val="C00000"/>
                </a:solidFill>
              </a:rPr>
              <a:t>z</a:t>
            </a:r>
            <a:r>
              <a:rPr lang="cs-CZ" altLang="cs-CZ" sz="5400" dirty="0" smtClean="0"/>
              <a:t>dravotně</a:t>
            </a:r>
            <a:r>
              <a:rPr lang="cs-CZ" altLang="cs-CZ" sz="5400" dirty="0" smtClean="0">
                <a:solidFill>
                  <a:srgbClr val="C00000"/>
                </a:solidFill>
              </a:rPr>
              <a:t> o</a:t>
            </a:r>
            <a:r>
              <a:rPr lang="cs-CZ" altLang="cs-CZ" sz="5400" dirty="0" smtClean="0"/>
              <a:t>rientovaná</a:t>
            </a:r>
            <a:r>
              <a:rPr lang="cs-CZ" altLang="cs-CZ" sz="54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endParaRPr lang="cs-CZ" altLang="cs-CZ" sz="5400" dirty="0" smtClean="0"/>
          </a:p>
          <a:p>
            <a:pPr algn="ctr">
              <a:buNone/>
            </a:pPr>
            <a:r>
              <a:rPr lang="cs-CZ" altLang="cs-CZ" sz="5400" dirty="0" smtClean="0">
                <a:solidFill>
                  <a:srgbClr val="C00000"/>
                </a:solidFill>
              </a:rPr>
              <a:t>z</a:t>
            </a:r>
            <a:r>
              <a:rPr lang="cs-CZ" altLang="cs-CZ" sz="5400" dirty="0" smtClean="0"/>
              <a:t>datnost</a:t>
            </a:r>
            <a:r>
              <a:rPr lang="cs-CZ" altLang="cs-CZ" sz="5400" dirty="0" smtClean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altLang="cs-CZ" sz="2800" dirty="0" smtClean="0">
              <a:solidFill>
                <a:srgbClr val="C00000"/>
              </a:solidFill>
            </a:endParaRPr>
          </a:p>
          <a:p>
            <a:r>
              <a:rPr lang="cs-CZ" altLang="cs-CZ" sz="2800" b="1" dirty="0" smtClean="0"/>
              <a:t>Zdatnost</a:t>
            </a:r>
          </a:p>
          <a:p>
            <a:r>
              <a:rPr lang="cs-CZ" altLang="cs-CZ" sz="2800" u="sng" dirty="0" smtClean="0"/>
              <a:t>schopnost</a:t>
            </a:r>
            <a:r>
              <a:rPr lang="cs-CZ" altLang="cs-CZ" sz="2800" dirty="0" smtClean="0"/>
              <a:t> organismu </a:t>
            </a:r>
            <a:r>
              <a:rPr lang="cs-CZ" altLang="cs-CZ" sz="2800" u="sng" dirty="0" smtClean="0"/>
              <a:t>vyrovnávat se s bio-psycho-sociálním zatížením</a:t>
            </a:r>
          </a:p>
          <a:p>
            <a:pPr>
              <a:buNone/>
            </a:pPr>
            <a:endParaRPr lang="cs-CZ" altLang="cs-CZ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rgbClr val="C00000"/>
                </a:solidFill>
              </a:rPr>
              <a:t>t</a:t>
            </a:r>
            <a:r>
              <a:rPr lang="cs-CZ" altLang="cs-CZ" sz="2800" dirty="0" smtClean="0"/>
              <a:t>ělesná</a:t>
            </a:r>
            <a:r>
              <a:rPr lang="cs-CZ" altLang="cs-CZ" sz="2800" dirty="0" smtClean="0">
                <a:solidFill>
                  <a:srgbClr val="C00000"/>
                </a:solidFill>
              </a:rPr>
              <a:t> z</a:t>
            </a:r>
            <a:r>
              <a:rPr lang="cs-CZ" altLang="cs-CZ" sz="2800" dirty="0" smtClean="0"/>
              <a:t>datnost</a:t>
            </a:r>
            <a:r>
              <a:rPr lang="cs-CZ" altLang="cs-CZ" sz="2800" dirty="0" smtClean="0">
                <a:solidFill>
                  <a:srgbClr val="C00000"/>
                </a:solidFill>
              </a:rPr>
              <a:t> (TZ)</a:t>
            </a:r>
          </a:p>
          <a:p>
            <a:pPr lvl="1">
              <a:buClr>
                <a:srgbClr val="CC00CC"/>
              </a:buClr>
              <a:buFontTx/>
              <a:buChar char="•"/>
            </a:pPr>
            <a:r>
              <a:rPr lang="cs-CZ" altLang="cs-CZ" sz="2400" u="sng" dirty="0" smtClean="0"/>
              <a:t>schopnost </a:t>
            </a:r>
            <a:r>
              <a:rPr lang="cs-CZ" altLang="cs-CZ" sz="2400" dirty="0" smtClean="0"/>
              <a:t>organismu </a:t>
            </a:r>
            <a:r>
              <a:rPr lang="cs-CZ" altLang="cs-CZ" sz="2400" u="sng" dirty="0" smtClean="0"/>
              <a:t>vyrovnávat se s tělesným zatížením</a:t>
            </a:r>
            <a:endParaRPr lang="cs-CZ" altLang="cs-CZ" sz="2400" u="sng" dirty="0" smtClean="0">
              <a:solidFill>
                <a:srgbClr val="002060"/>
              </a:solidFill>
            </a:endParaRPr>
          </a:p>
          <a:p>
            <a:pPr lvl="2">
              <a:buClr>
                <a:schemeClr val="tx1"/>
              </a:buClr>
            </a:pPr>
            <a:r>
              <a:rPr lang="cs-CZ" altLang="cs-CZ" dirty="0" smtClean="0">
                <a:solidFill>
                  <a:srgbClr val="002060"/>
                </a:solidFill>
              </a:rPr>
              <a:t>výkonově orientovaná</a:t>
            </a:r>
          </a:p>
          <a:p>
            <a:pPr lvl="2">
              <a:buClr>
                <a:schemeClr val="tx1"/>
              </a:buClr>
            </a:pPr>
            <a:r>
              <a:rPr lang="cs-CZ" altLang="cs-CZ" dirty="0" smtClean="0">
                <a:solidFill>
                  <a:srgbClr val="002060"/>
                </a:solidFill>
              </a:rPr>
              <a:t>zdravotně orientovaná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600" b="1" dirty="0" smtClean="0"/>
              <a:t>Cíle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tělesné zdatnosti</a:t>
            </a:r>
          </a:p>
        </p:txBody>
      </p:sp>
      <p:graphicFrame>
        <p:nvGraphicFramePr>
          <p:cNvPr id="20509" name="Group 2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08513"/>
        </p:xfrm>
        <a:graphic>
          <a:graphicData uri="http://schemas.openxmlformats.org/drawingml/2006/table">
            <a:tbl>
              <a:tblPr/>
              <a:tblGrid>
                <a:gridCol w="2098675"/>
                <a:gridCol w="3024188"/>
                <a:gridCol w="3106737"/>
              </a:tblGrid>
              <a:tr h="1116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Složky TZ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Výkonově orientovaná TZ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Zdravotně orientovaná TZ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Svalová 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zdatnost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 flexibilita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 největší síla a rozsah pohybů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pohybová způsobilost a svalová rovnováha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Aerobní 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zdatnost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 nejlepší svalová vytrvalost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optimální svalová vytrvalost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Složení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těla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dle sportovního zaměření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optimální dle somatotypu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altLang="cs-CZ" sz="4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altLang="cs-CZ" sz="4800" dirty="0" smtClean="0">
                <a:solidFill>
                  <a:srgbClr val="C00000"/>
                </a:solidFill>
              </a:rPr>
              <a:t>Co je to </a:t>
            </a:r>
            <a:r>
              <a:rPr lang="cs-CZ" altLang="cs-CZ" sz="4800" dirty="0" smtClean="0"/>
              <a:t>svalová zdatnost</a:t>
            </a:r>
            <a:r>
              <a:rPr lang="cs-CZ" altLang="cs-CZ" sz="4800" dirty="0" smtClean="0">
                <a:solidFill>
                  <a:srgbClr val="C00000"/>
                </a:solidFill>
              </a:rPr>
              <a:t>?</a:t>
            </a:r>
          </a:p>
          <a:p>
            <a:pPr algn="ctr">
              <a:buNone/>
            </a:pPr>
            <a:endParaRPr lang="cs-CZ" altLang="cs-CZ" sz="4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altLang="cs-CZ" sz="4800" dirty="0" smtClean="0">
                <a:solidFill>
                  <a:srgbClr val="C00000"/>
                </a:solidFill>
              </a:rPr>
              <a:t>K čemu je potřeba?</a:t>
            </a:r>
          </a:p>
          <a:p>
            <a:endParaRPr lang="cs-CZ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Svalová </a:t>
            </a:r>
            <a:r>
              <a:rPr lang="cs-CZ" b="1" dirty="0" smtClean="0">
                <a:solidFill>
                  <a:schemeClr val="tx1"/>
                </a:solidFill>
              </a:rPr>
              <a:t>zdatnost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 (SZ)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schopnost svalstva plnit </a:t>
            </a:r>
            <a:r>
              <a:rPr lang="cs-CZ" altLang="cs-CZ" sz="2800" dirty="0" smtClean="0">
                <a:solidFill>
                  <a:srgbClr val="C00000"/>
                </a:solidFill>
              </a:rPr>
              <a:t>posturální funkci </a:t>
            </a:r>
            <a:r>
              <a:rPr lang="cs-CZ" altLang="cs-CZ" sz="2800" dirty="0" smtClean="0"/>
              <a:t>(držení těla)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 </a:t>
            </a:r>
          </a:p>
          <a:p>
            <a:pPr eaLnBrk="1" hangingPunct="1"/>
            <a:r>
              <a:rPr lang="cs-CZ" altLang="cs-CZ" sz="2800" dirty="0" smtClean="0"/>
              <a:t>schopnost svalstva vykonávat </a:t>
            </a:r>
            <a:r>
              <a:rPr lang="cs-CZ" altLang="cs-CZ" sz="2800" dirty="0" smtClean="0">
                <a:solidFill>
                  <a:srgbClr val="C00000"/>
                </a:solidFill>
              </a:rPr>
              <a:t>pohybovou činnost</a:t>
            </a:r>
          </a:p>
          <a:p>
            <a:pPr eaLnBrk="1" hangingPunct="1">
              <a:buNone/>
            </a:pPr>
            <a:r>
              <a:rPr lang="cs-CZ" altLang="cs-CZ" sz="2800" dirty="0" smtClean="0"/>
              <a:t>	(</a:t>
            </a:r>
            <a:r>
              <a:rPr lang="cs-CZ" altLang="cs-CZ" sz="2800" dirty="0" err="1" smtClean="0"/>
              <a:t>sebeobslužnou</a:t>
            </a:r>
            <a:r>
              <a:rPr lang="cs-CZ" altLang="cs-CZ" sz="2800" dirty="0" smtClean="0"/>
              <a:t>, pracovní, sportovní aj.)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Svaly </a:t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b="1" dirty="0" smtClean="0">
              <a:solidFill>
                <a:srgbClr val="C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921625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Svaly převážně posturální (tonické)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smtClean="0">
                <a:solidFill>
                  <a:srgbClr val="C00000"/>
                </a:solidFill>
              </a:rPr>
              <a:t>- zajišťují spíše držení těla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	- tendence ke zkrácení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			</a:t>
            </a:r>
            <a:r>
              <a:rPr lang="cs-CZ" altLang="cs-CZ" sz="2800" u="sng" dirty="0" smtClean="0">
                <a:solidFill>
                  <a:srgbClr val="C00000"/>
                </a:solidFill>
              </a:rPr>
              <a:t>= protahujeme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Svaly převážně </a:t>
            </a:r>
            <a:r>
              <a:rPr lang="cs-CZ" altLang="cs-CZ" sz="2800" dirty="0" err="1" smtClean="0"/>
              <a:t>fázické</a:t>
            </a:r>
            <a:r>
              <a:rPr lang="cs-CZ" altLang="cs-CZ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smtClean="0">
                <a:solidFill>
                  <a:srgbClr val="C00000"/>
                </a:solidFill>
              </a:rPr>
              <a:t>- zajišťují spíše pohybovou činnost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	- tendence k ochabování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			</a:t>
            </a:r>
            <a:r>
              <a:rPr lang="cs-CZ" altLang="cs-CZ" sz="2800" u="sng" dirty="0" smtClean="0">
                <a:solidFill>
                  <a:srgbClr val="C00000"/>
                </a:solidFill>
              </a:rPr>
              <a:t>= zpevňujeme (posilujeme)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Svalová nerovnováha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(</a:t>
            </a:r>
            <a:r>
              <a:rPr lang="cs-CZ" sz="3200" b="1" dirty="0" err="1" smtClean="0">
                <a:solidFill>
                  <a:srgbClr val="C00000"/>
                </a:solidFill>
              </a:rPr>
              <a:t>dysbalanci</a:t>
            </a:r>
            <a:r>
              <a:rPr lang="cs-CZ" sz="3200" b="1" dirty="0" smtClean="0">
                <a:solidFill>
                  <a:srgbClr val="C00000"/>
                </a:solidFill>
              </a:rPr>
              <a:t>)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b="1" dirty="0" smtClean="0">
              <a:solidFill>
                <a:srgbClr val="C00000"/>
              </a:solidFill>
            </a:endParaRP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Může být způsobená…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/>
              <a:t>genetickými faktory</a:t>
            </a:r>
          </a:p>
          <a:p>
            <a:endParaRPr lang="cs-CZ" b="1" dirty="0" smtClean="0"/>
          </a:p>
          <a:p>
            <a:r>
              <a:rPr lang="cs-CZ" b="1" dirty="0" smtClean="0"/>
              <a:t>nedostatkem pohybu</a:t>
            </a:r>
          </a:p>
          <a:p>
            <a:endParaRPr lang="cs-CZ" b="1" dirty="0" smtClean="0"/>
          </a:p>
          <a:p>
            <a:r>
              <a:rPr lang="cs-CZ" b="1" dirty="0" smtClean="0"/>
              <a:t>jednostranným zatížením</a:t>
            </a:r>
          </a:p>
          <a:p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Svalová reakce: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u="sng" dirty="0" smtClean="0">
                <a:solidFill>
                  <a:srgbClr val="C00000"/>
                </a:solidFill>
              </a:rPr>
              <a:t>Ochabování </a:t>
            </a:r>
            <a:r>
              <a:rPr lang="cs-CZ" altLang="cs-CZ" b="1" dirty="0" smtClean="0"/>
              <a:t>svalstva </a:t>
            </a:r>
          </a:p>
          <a:p>
            <a:pPr>
              <a:buNone/>
            </a:pPr>
            <a:r>
              <a:rPr lang="cs-CZ" altLang="cs-CZ" b="1" dirty="0" smtClean="0"/>
              <a:t>v oblasti:</a:t>
            </a:r>
          </a:p>
          <a:p>
            <a:endParaRPr lang="cs-CZ" altLang="cs-CZ" b="1" dirty="0" smtClean="0"/>
          </a:p>
          <a:p>
            <a:pPr lvl="1">
              <a:lnSpc>
                <a:spcPct val="90000"/>
              </a:lnSpc>
            </a:pPr>
            <a:r>
              <a:rPr lang="cs-CZ" altLang="cs-CZ" sz="2400" dirty="0" err="1" smtClean="0"/>
              <a:t>mezilopatkové</a:t>
            </a:r>
            <a:endParaRPr lang="cs-CZ" altLang="cs-CZ" sz="2400" dirty="0" smtClean="0"/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břišní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hýžďové</a:t>
            </a: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b="1" u="sng" dirty="0" smtClean="0">
                <a:solidFill>
                  <a:srgbClr val="C00000"/>
                </a:solidFill>
              </a:rPr>
              <a:t>Zkracování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b="1" dirty="0" smtClean="0"/>
              <a:t>svalstva v oblasti:</a:t>
            </a:r>
          </a:p>
          <a:p>
            <a:pPr>
              <a:lnSpc>
                <a:spcPct val="90000"/>
              </a:lnSpc>
              <a:buNone/>
            </a:pPr>
            <a:endParaRPr lang="cs-CZ" altLang="cs-CZ" b="1" dirty="0" smtClean="0"/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prsní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bederní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přední strany kyčle a stehna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/>
              <a:t>Svaly převážně </a:t>
            </a:r>
            <a:r>
              <a:rPr lang="cs-CZ" b="1" dirty="0" err="1" smtClean="0"/>
              <a:t>fázické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sz="3600" b="1" dirty="0" smtClean="0">
                <a:solidFill>
                  <a:srgbClr val="C00000"/>
                </a:solidFill>
              </a:rPr>
              <a:t>(ochabují)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>	1) rotátory páteře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2) vzpřimovače hrudní páteře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3) flexory krku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4) </a:t>
            </a:r>
            <a:r>
              <a:rPr lang="cs-CZ" altLang="cs-CZ" sz="1800" dirty="0" err="1" smtClean="0"/>
              <a:t>mezilopatkové</a:t>
            </a:r>
            <a:r>
              <a:rPr lang="cs-CZ" altLang="cs-CZ" sz="1800" dirty="0" smtClean="0"/>
              <a:t> svaly (rombické svaly a střední a spodní vlákna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>	trapézového svalu)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5) přední pilovitý sval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6) horní vodorovná vlákna širokého svalu zádového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7) zadní část svalu deltového</a:t>
            </a:r>
            <a:br>
              <a:rPr lang="cs-CZ" altLang="cs-CZ" sz="1800" dirty="0" smtClean="0"/>
            </a:br>
            <a:endParaRPr lang="cs-CZ" altLang="cs-CZ" sz="2000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Podmínky zápočtu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lvl="2">
              <a:lnSpc>
                <a:spcPct val="80000"/>
              </a:lnSpc>
              <a:defRPr/>
            </a:pPr>
            <a:endParaRPr lang="cs-CZ" sz="2000" dirty="0" smtClean="0"/>
          </a:p>
          <a:p>
            <a:pPr lvl="2">
              <a:lnSpc>
                <a:spcPct val="80000"/>
              </a:lnSpc>
              <a:defRPr/>
            </a:pPr>
            <a:r>
              <a:rPr lang="cs-CZ" sz="2000" dirty="0" smtClean="0">
                <a:solidFill>
                  <a:srgbClr val="C00000"/>
                </a:solidFill>
              </a:rPr>
              <a:t>Vytvořit metodicky zpracovaný </a:t>
            </a:r>
            <a:r>
              <a:rPr lang="cs-CZ" sz="2000" b="1" dirty="0" smtClean="0">
                <a:solidFill>
                  <a:srgbClr val="C00000"/>
                </a:solidFill>
              </a:rPr>
              <a:t>celotýdenní program pro MŠ</a:t>
            </a:r>
          </a:p>
          <a:p>
            <a:pPr lvl="2">
              <a:lnSpc>
                <a:spcPct val="80000"/>
              </a:lnSpc>
              <a:defRPr/>
            </a:pPr>
            <a:endParaRPr lang="cs-CZ" sz="2000" b="1" dirty="0" smtClean="0"/>
          </a:p>
          <a:p>
            <a:pPr lvl="2">
              <a:lnSpc>
                <a:spcPct val="80000"/>
              </a:lnSpc>
              <a:defRPr/>
            </a:pPr>
            <a:r>
              <a:rPr lang="cs-CZ" sz="2000" dirty="0" smtClean="0"/>
              <a:t>…s podrobným jednodenním programem včetně časových údajů</a:t>
            </a: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cs-CZ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dirty="0" smtClean="0"/>
              <a:t>…propojit TV s VZ a dalšími obory (VV, HV aj.)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dirty="0" smtClean="0"/>
              <a:t>…TV v souladu s teorií TV (viz studijní materiály)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dirty="0" smtClean="0">
                <a:solidFill>
                  <a:srgbClr val="C00000"/>
                </a:solidFill>
              </a:rPr>
              <a:t>50% účast ve výuce (dle rozpisu)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ct val="20000"/>
              </a:spcAft>
              <a:buNone/>
            </a:pPr>
            <a:r>
              <a:rPr lang="cs-CZ" altLang="cs-CZ" dirty="0" smtClean="0"/>
              <a:t>	8) vnější rotátory paže (</a:t>
            </a:r>
            <a:r>
              <a:rPr lang="cs-CZ" altLang="cs-CZ" dirty="0" err="1" smtClean="0"/>
              <a:t>podhřebenový</a:t>
            </a:r>
            <a:r>
              <a:rPr lang="cs-CZ" altLang="cs-CZ" dirty="0" smtClean="0"/>
              <a:t> sval a malý oblý sval)</a:t>
            </a:r>
          </a:p>
          <a:p>
            <a:pPr>
              <a:spcAft>
                <a:spcPct val="20000"/>
              </a:spcAft>
              <a:buNone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9) trojhlavý sval pažní (triceps)</a:t>
            </a:r>
          </a:p>
          <a:p>
            <a:pPr>
              <a:spcAft>
                <a:spcPct val="20000"/>
              </a:spcAft>
              <a:buNone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10) horní vlákna velkého svalu prsního</a:t>
            </a:r>
          </a:p>
          <a:p>
            <a:pPr>
              <a:spcAft>
                <a:spcPct val="20000"/>
              </a:spcAft>
              <a:buNone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11) břišní svaly (přímý, šikmý vnější a vnitřní sval břišní)</a:t>
            </a:r>
          </a:p>
          <a:p>
            <a:pPr>
              <a:spcAft>
                <a:spcPct val="20000"/>
              </a:spcAft>
              <a:buNone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12) hýžďové svaly (velký, střední a malý sval hýžďový)</a:t>
            </a:r>
          </a:p>
          <a:p>
            <a:pPr>
              <a:spcAft>
                <a:spcPct val="20000"/>
              </a:spcAft>
              <a:buNone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13) vnější a vnitřní hlava čtyřhlavého svalu stehenního</a:t>
            </a:r>
          </a:p>
          <a:p>
            <a:pPr>
              <a:spcAft>
                <a:spcPct val="20000"/>
              </a:spcAft>
              <a:buNone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14) přední holenní sval</a:t>
            </a:r>
            <a:br>
              <a:rPr lang="cs-CZ" altLang="cs-CZ" dirty="0" smtClean="0"/>
            </a:br>
            <a:endParaRPr lang="cs-CZ" altLang="cs-CZ" dirty="0" smtClean="0"/>
          </a:p>
          <a:p>
            <a:pPr>
              <a:lnSpc>
                <a:spcPct val="80000"/>
              </a:lnSpc>
              <a:spcAft>
                <a:spcPct val="20000"/>
              </a:spcAft>
              <a:buNone/>
            </a:pPr>
            <a:endParaRPr lang="cs-CZ" altLang="cs-CZ" sz="2800" dirty="0" smtClean="0">
              <a:solidFill>
                <a:srgbClr val="66FF33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sz="3600" b="1" dirty="0" smtClean="0"/>
              <a:t>Svaly převážně posturální </a:t>
            </a:r>
            <a:r>
              <a:rPr lang="cs-CZ" sz="3600" b="1" dirty="0" smtClean="0">
                <a:solidFill>
                  <a:srgbClr val="C00000"/>
                </a:solidFill>
              </a:rPr>
              <a:t>(zkracují se)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b="1" dirty="0" smtClean="0"/>
              <a:t>	</a:t>
            </a:r>
            <a:r>
              <a:rPr lang="cs-CZ" altLang="cs-CZ" sz="1800" dirty="0" smtClean="0"/>
              <a:t>1)</a:t>
            </a:r>
            <a:r>
              <a:rPr lang="cs-CZ" altLang="cs-CZ" sz="1800" b="1" dirty="0" smtClean="0"/>
              <a:t> </a:t>
            </a:r>
            <a:r>
              <a:rPr lang="cs-CZ" altLang="cs-CZ" sz="1800" dirty="0" smtClean="0"/>
              <a:t>zdvihač hlavy (kývač)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2) svaly kloněné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3) zdvihač lopatky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4) horní část trapézového svalu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5) vzpřimovače páteře (hlavně bederní a šíjové)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6) spodní vlákna velkého svalu prsního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7) podlopatkový sval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8) spodní vlákna širokého svalu zádového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9) dvojhlavý sval pažní (biceps)</a:t>
            </a:r>
            <a:br>
              <a:rPr lang="cs-CZ" altLang="cs-CZ" sz="1800" dirty="0" smtClean="0"/>
            </a:b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cs-CZ" altLang="cs-CZ" sz="1800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10) čtyřhranný sval bederní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11) sval </a:t>
            </a:r>
            <a:r>
              <a:rPr lang="cs-CZ" altLang="cs-CZ" dirty="0" err="1" smtClean="0"/>
              <a:t>bedrokyčlostehenní</a:t>
            </a:r>
            <a:endParaRPr lang="cs-CZ" altLang="cs-CZ" dirty="0" smtClean="0"/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12) vnější rotátory kyčle (sval hruškovitý)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13) napínač stehenní povázky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14) </a:t>
            </a:r>
            <a:r>
              <a:rPr lang="cs-CZ" altLang="cs-CZ" dirty="0" err="1" smtClean="0"/>
              <a:t>hamstringy</a:t>
            </a:r>
            <a:r>
              <a:rPr lang="cs-CZ" altLang="cs-CZ" dirty="0" smtClean="0"/>
              <a:t> (sval </a:t>
            </a:r>
            <a:r>
              <a:rPr lang="cs-CZ" altLang="cs-CZ" dirty="0" err="1" smtClean="0"/>
              <a:t>poloblanitý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pološlašitý</a:t>
            </a:r>
            <a:r>
              <a:rPr lang="cs-CZ" altLang="cs-CZ" dirty="0" smtClean="0"/>
              <a:t> a dvojhlavý stehenní)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15) přímý sval stehenní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16) přitahovače stehna (adduktory)</a:t>
            </a:r>
          </a:p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17) lýtkové svaly (dvojhlavý a šikmý lýtkový sval)</a:t>
            </a:r>
            <a:br>
              <a:rPr lang="cs-CZ" altLang="cs-CZ" dirty="0" smtClean="0"/>
            </a:b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Zdvihač hlavy (kývač)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251200" cy="4456113"/>
          </a:xfrm>
        </p:spPr>
        <p:txBody>
          <a:bodyPr/>
          <a:lstStyle/>
          <a:p>
            <a:pPr eaLnBrk="1" hangingPunct="1"/>
            <a:endParaRPr lang="cs-CZ" altLang="cs-CZ" sz="2000" smtClean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600200"/>
            <a:ext cx="5113338" cy="453072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cs-CZ" altLang="cs-CZ" sz="2400" b="1" smtClean="0"/>
              <a:t>Začátek: </a:t>
            </a:r>
            <a:r>
              <a:rPr lang="cs-CZ" altLang="cs-CZ" sz="2400" smtClean="0"/>
              <a:t>rukojeť kosti hrudní, vnitřní okraj klíčků. </a:t>
            </a:r>
          </a:p>
          <a:p>
            <a:pPr eaLnBrk="1" hangingPunct="1">
              <a:spcAft>
                <a:spcPct val="30000"/>
              </a:spcAft>
            </a:pPr>
            <a:r>
              <a:rPr lang="cs-CZ" altLang="cs-CZ" sz="2400" b="1" smtClean="0"/>
              <a:t>Úpon: </a:t>
            </a:r>
            <a:r>
              <a:rPr lang="cs-CZ" altLang="cs-CZ" sz="2400" smtClean="0"/>
              <a:t>kost spánková </a:t>
            </a:r>
          </a:p>
          <a:p>
            <a:pPr eaLnBrk="1" hangingPunct="1">
              <a:spcAft>
                <a:spcPct val="30000"/>
              </a:spcAft>
            </a:pPr>
            <a:r>
              <a:rPr lang="cs-CZ" altLang="cs-CZ" sz="2400" b="1" smtClean="0"/>
              <a:t>Funkce: </a:t>
            </a:r>
            <a:r>
              <a:rPr lang="cs-CZ" altLang="cs-CZ" sz="2400" smtClean="0"/>
              <a:t>při jednostranné kontrakci uklání hlavu k sobě a otáčí ji od sebe, při oboustranné kontrakci zaklání hlavu.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r>
              <a:rPr lang="cs-CZ" altLang="cs-CZ" sz="2400" smtClean="0"/>
              <a:t>Zdroj – např.: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r>
              <a:rPr lang="cs-CZ" altLang="cs-CZ" sz="1600" smtClean="0">
                <a:hlinkClick r:id="rId2"/>
              </a:rPr>
              <a:t>http://cs.wikipedia.org/wiki/Zdviha%C4%8D_hlavy</a:t>
            </a:r>
            <a:endParaRPr lang="cs-CZ" altLang="cs-CZ" sz="1600" smtClean="0"/>
          </a:p>
          <a:p>
            <a:pPr eaLnBrk="1" hangingPunct="1">
              <a:spcAft>
                <a:spcPct val="30000"/>
              </a:spcAft>
              <a:buFontTx/>
              <a:buNone/>
            </a:pPr>
            <a:endParaRPr lang="cs-CZ" altLang="cs-CZ" sz="1600" smtClean="0"/>
          </a:p>
        </p:txBody>
      </p:sp>
      <p:pic>
        <p:nvPicPr>
          <p:cNvPr id="88069" name="Picture 5" descr="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32194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 :o)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altLang="cs-CZ" dirty="0" smtClean="0"/>
          </a:p>
          <a:p>
            <a:pPr algn="ctr">
              <a:buNone/>
            </a:pPr>
            <a:r>
              <a:rPr lang="cs-CZ" altLang="cs-CZ" sz="3200" dirty="0" smtClean="0">
                <a:solidFill>
                  <a:srgbClr val="FFFF00"/>
                </a:solidFill>
                <a:hlinkClick r:id="rId2"/>
              </a:rPr>
              <a:t>http://musculus.cz/kulturistika1/phprs/</a:t>
            </a:r>
            <a:endParaRPr lang="cs-CZ" altLang="cs-CZ" sz="3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cs-CZ" altLang="cs-CZ" sz="3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cs-CZ" altLang="cs-CZ" dirty="0" smtClean="0">
                <a:hlinkClick r:id="rId3"/>
              </a:rPr>
              <a:t>http://musculus.cz/kulturistika/programy/svaly-lidskeho-tela-zamereno-na-kulturistiku</a:t>
            </a:r>
            <a:endParaRPr lang="cs-CZ" altLang="cs-CZ" dirty="0" smtClean="0"/>
          </a:p>
          <a:p>
            <a:pPr algn="ctr">
              <a:buNone/>
            </a:pPr>
            <a:endParaRPr lang="cs-CZ" altLang="cs-CZ" sz="1050" dirty="0" smtClean="0"/>
          </a:p>
          <a:p>
            <a:pPr algn="ctr">
              <a:buNone/>
            </a:pPr>
            <a:endParaRPr lang="cs-CZ" altLang="cs-CZ" sz="1800" dirty="0" smtClean="0"/>
          </a:p>
          <a:p>
            <a:pPr algn="ctr">
              <a:buNone/>
            </a:pPr>
            <a:endParaRPr lang="cs-CZ" altLang="cs-CZ" sz="1800" dirty="0" smtClean="0"/>
          </a:p>
          <a:p>
            <a:pPr>
              <a:buNone/>
            </a:pPr>
            <a:endParaRPr lang="cs-CZ" altLang="cs-CZ" sz="32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 svalové </a:t>
            </a:r>
            <a:r>
              <a:rPr lang="cs-CZ" b="1" dirty="0" err="1" smtClean="0">
                <a:solidFill>
                  <a:srgbClr val="C00000"/>
                </a:solidFill>
              </a:rPr>
              <a:t>dysbalance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/>
              <a:t>vadné držení těla…</a:t>
            </a:r>
          </a:p>
        </p:txBody>
      </p:sp>
      <p:pic>
        <p:nvPicPr>
          <p:cNvPr id="91139" name="Picture 3" descr="krive_z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985169"/>
            <a:ext cx="5715000" cy="37480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600" b="1" dirty="0" smtClean="0">
                <a:solidFill>
                  <a:srgbClr val="C00000"/>
                </a:solidFill>
              </a:rPr>
              <a:t>…a jejich důsledky</a:t>
            </a:r>
          </a:p>
        </p:txBody>
      </p:sp>
      <p:pic>
        <p:nvPicPr>
          <p:cNvPr id="92163" name="Picture 3" descr="Spravne drzeni te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2488" y="2133600"/>
            <a:ext cx="1525587" cy="3390900"/>
          </a:xfrm>
        </p:spPr>
      </p:pic>
      <p:pic>
        <p:nvPicPr>
          <p:cNvPr id="92164" name="Picture 4" descr="Vadne drzeni te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2205038"/>
            <a:ext cx="1584325" cy="33861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b="1" dirty="0" smtClean="0"/>
              <a:t>Vizuální dojem u </a:t>
            </a:r>
            <a:r>
              <a:rPr lang="cs-CZ" sz="3600" b="1" dirty="0" smtClean="0">
                <a:solidFill>
                  <a:srgbClr val="C00000"/>
                </a:solidFill>
              </a:rPr>
              <a:t>svalových dysbalancí</a:t>
            </a:r>
            <a:r>
              <a:rPr lang="cs-CZ" sz="3600" b="1" dirty="0" smtClean="0"/>
              <a:t> při pohledu z boku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předsun a záklon hlavy </a:t>
            </a:r>
          </a:p>
          <a:p>
            <a:pPr eaLnBrk="1" hangingPunct="1"/>
            <a:r>
              <a:rPr lang="cs-CZ" altLang="cs-CZ" dirty="0" smtClean="0"/>
              <a:t>kulatá záda, ramena jsou vtočena dopředu </a:t>
            </a:r>
          </a:p>
          <a:p>
            <a:pPr eaLnBrk="1" hangingPunct="1"/>
            <a:r>
              <a:rPr lang="cs-CZ" altLang="cs-CZ" dirty="0" smtClean="0"/>
              <a:t>vyklenuté břicho </a:t>
            </a:r>
          </a:p>
          <a:p>
            <a:pPr eaLnBrk="1" hangingPunct="1"/>
            <a:r>
              <a:rPr lang="cs-CZ" altLang="cs-CZ" dirty="0" smtClean="0"/>
              <a:t>prohnutá bederní páteř</a:t>
            </a:r>
          </a:p>
          <a:p>
            <a:pPr eaLnBrk="1" hangingPunct="1"/>
            <a:r>
              <a:rPr lang="cs-CZ" altLang="cs-CZ" dirty="0" smtClean="0"/>
              <a:t>někdy nadměrně vystrčený zadeček 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Shrnutí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Svalová zdatnost (SZ)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r>
              <a:rPr lang="cs-CZ" altLang="cs-CZ" b="1" dirty="0" smtClean="0"/>
              <a:t>Cílem </a:t>
            </a:r>
            <a:r>
              <a:rPr lang="cs-CZ" altLang="cs-CZ" dirty="0" smtClean="0"/>
              <a:t>je především správná funkce svalů a svalová rovnováha.</a:t>
            </a:r>
          </a:p>
          <a:p>
            <a:pPr eaLnBrk="1" hangingPunct="1">
              <a:buFontTx/>
              <a:buNone/>
            </a:pPr>
            <a:endParaRPr lang="cs-CZ" altLang="cs-CZ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b="1" dirty="0" smtClean="0">
                <a:solidFill>
                  <a:srgbClr val="C00000"/>
                </a:solidFill>
              </a:rPr>
              <a:t>Pohyb spontánní i řízený </a:t>
            </a:r>
            <a:r>
              <a:rPr lang="cs-CZ" altLang="cs-CZ" dirty="0" smtClean="0"/>
              <a:t>(Dvořáková,,,)</a:t>
            </a:r>
          </a:p>
          <a:p>
            <a:r>
              <a:rPr lang="cs-CZ" altLang="cs-CZ" dirty="0" smtClean="0"/>
              <a:t>…u dětí je nejvhodnější posilování přirozenými pohyby</a:t>
            </a:r>
          </a:p>
          <a:p>
            <a:pPr eaLnBrk="1" hangingPunct="1"/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běh, lezení, skákání, prolézání atd.</a:t>
            </a:r>
          </a:p>
          <a:p>
            <a:pPr lvl="1" eaLnBrk="1" hangingPunct="1"/>
            <a:r>
              <a:rPr lang="cs-CZ" altLang="cs-CZ" dirty="0" smtClean="0"/>
              <a:t>PA a hry v přírodě, překážkové dráhy, jednoduchá koordinační cvičení, ale i plavání (koupání), cyklistika, jízda na koloběžce, lyžování apod.</a:t>
            </a: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>
              <a:solidFill>
                <a:srgbClr val="C00000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4000" dirty="0" smtClean="0">
                <a:solidFill>
                  <a:srgbClr val="C00000"/>
                </a:solidFill>
              </a:rPr>
              <a:t>Co je to </a:t>
            </a:r>
            <a:r>
              <a:rPr lang="cs-CZ" altLang="cs-CZ" sz="4000" b="1" dirty="0" smtClean="0">
                <a:solidFill>
                  <a:srgbClr val="0070C0"/>
                </a:solidFill>
              </a:rPr>
              <a:t>aerobní</a:t>
            </a:r>
            <a:r>
              <a:rPr lang="cs-CZ" altLang="cs-CZ" sz="4000" dirty="0" smtClean="0">
                <a:solidFill>
                  <a:srgbClr val="C00000"/>
                </a:solidFill>
              </a:rPr>
              <a:t> </a:t>
            </a:r>
            <a:r>
              <a:rPr lang="cs-CZ" altLang="cs-CZ" sz="4000" dirty="0" smtClean="0"/>
              <a:t>zdatnost</a:t>
            </a:r>
            <a:r>
              <a:rPr lang="cs-CZ" altLang="cs-CZ" sz="4000" dirty="0" smtClean="0">
                <a:solidFill>
                  <a:srgbClr val="C00000"/>
                </a:solidFill>
              </a:rPr>
              <a:t>?</a:t>
            </a:r>
          </a:p>
          <a:p>
            <a:pPr algn="ctr" eaLnBrk="1" hangingPunct="1">
              <a:buFontTx/>
              <a:buNone/>
            </a:pPr>
            <a:endParaRPr lang="cs-CZ" altLang="cs-CZ" sz="4000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4000" dirty="0" smtClean="0">
                <a:solidFill>
                  <a:srgbClr val="C00000"/>
                </a:solidFill>
              </a:rPr>
              <a:t>K čemu ji člověk potřebuje?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Podmínky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rgbClr val="CC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000" dirty="0" smtClean="0">
                <a:solidFill>
                  <a:srgbClr val="C00000"/>
                </a:solidFill>
              </a:rPr>
              <a:t>Obsah práce….</a:t>
            </a:r>
          </a:p>
          <a:p>
            <a:pPr>
              <a:lnSpc>
                <a:spcPct val="80000"/>
              </a:lnSpc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defRPr/>
            </a:pPr>
            <a:endParaRPr 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sz="2000" dirty="0" smtClean="0"/>
              <a:t>Východisko: 	RVP PV, teorie TV a VZ</a:t>
            </a:r>
          </a:p>
          <a:p>
            <a:pPr>
              <a:lnSpc>
                <a:spcPct val="80000"/>
              </a:lnSpc>
              <a:defRPr/>
            </a:pPr>
            <a:r>
              <a:rPr lang="cs-CZ" sz="2000" dirty="0" smtClean="0"/>
              <a:t>Volba tématu:  individuální, podle podmínek konkrétní MŠ</a:t>
            </a:r>
          </a:p>
          <a:p>
            <a:pPr>
              <a:lnSpc>
                <a:spcPct val="80000"/>
              </a:lnSpc>
              <a:defRPr/>
            </a:pPr>
            <a:r>
              <a:rPr lang="cs-CZ" sz="2000" dirty="0" smtClean="0"/>
              <a:t>Rozsah pro 1 téma: individuální</a:t>
            </a:r>
          </a:p>
          <a:p>
            <a:pPr>
              <a:lnSpc>
                <a:spcPct val="80000"/>
              </a:lnSpc>
              <a:defRPr/>
            </a:pPr>
            <a:r>
              <a:rPr lang="cs-CZ" sz="2000" dirty="0" smtClean="0"/>
              <a:t>Forma:  PowerPoint, fotodokumentace s komentářem apod.</a:t>
            </a:r>
          </a:p>
          <a:p>
            <a:pPr>
              <a:lnSpc>
                <a:spcPct val="80000"/>
              </a:lnSpc>
              <a:defRPr/>
            </a:pPr>
            <a:r>
              <a:rPr lang="cs-CZ" sz="2000" dirty="0" smtClean="0"/>
              <a:t>Prezentace:  </a:t>
            </a:r>
            <a:r>
              <a:rPr lang="cs-CZ" sz="2000" b="1" dirty="0" smtClean="0"/>
              <a:t>uložení do </a:t>
            </a:r>
            <a:r>
              <a:rPr lang="cs-CZ" sz="2000" b="1" dirty="0" err="1" smtClean="0"/>
              <a:t>odevzdávárny</a:t>
            </a:r>
            <a:r>
              <a:rPr lang="cs-CZ" sz="2000" b="1" dirty="0" smtClean="0"/>
              <a:t> v IS MU nejpozději do konce semestru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b="1" dirty="0" smtClean="0">
                <a:solidFill>
                  <a:srgbClr val="C00000"/>
                </a:solidFill>
              </a:rPr>
              <a:t>A</a:t>
            </a:r>
            <a:r>
              <a:rPr lang="cs-CZ" sz="3600" b="1" dirty="0" smtClean="0">
                <a:solidFill>
                  <a:srgbClr val="0070C0"/>
                </a:solidFill>
              </a:rPr>
              <a:t>erobní </a:t>
            </a:r>
            <a:r>
              <a:rPr lang="cs-CZ" sz="3600" b="1" dirty="0" smtClean="0">
                <a:solidFill>
                  <a:srgbClr val="C00000"/>
                </a:solidFill>
              </a:rPr>
              <a:t>zdatnost</a:t>
            </a:r>
            <a:r>
              <a:rPr lang="cs-CZ" sz="3600" b="1" dirty="0" smtClean="0"/>
              <a:t> </a:t>
            </a:r>
            <a:r>
              <a:rPr lang="cs-CZ" sz="3600" b="1" dirty="0" smtClean="0">
                <a:solidFill>
                  <a:srgbClr val="C00000"/>
                </a:solidFill>
              </a:rPr>
              <a:t>(AZ)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resp. </a:t>
            </a:r>
            <a:r>
              <a:rPr lang="cs-CZ" sz="3600" b="1" dirty="0" smtClean="0">
                <a:solidFill>
                  <a:srgbClr val="C00000"/>
                </a:solidFill>
              </a:rPr>
              <a:t>kardiovaskulární</a:t>
            </a:r>
            <a:r>
              <a:rPr lang="cs-CZ" sz="3600" b="1" dirty="0" smtClean="0"/>
              <a:t> zdatnost</a:t>
            </a:r>
            <a:endParaRPr lang="cs-CZ" sz="1400" b="1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schopnost organismu 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b="1" dirty="0" smtClean="0">
                <a:solidFill>
                  <a:srgbClr val="002060"/>
                </a:solidFill>
              </a:rPr>
              <a:t>přenášet a využívat kyslík při vytrvalostním zatížení velkých svalových skupin</a:t>
            </a:r>
          </a:p>
          <a:p>
            <a:pPr lvl="1" eaLnBrk="1" hangingPunct="1"/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při chůzi, běhu, tělesné práci, sportovních aktivitách aj.</a:t>
            </a:r>
          </a:p>
          <a:p>
            <a:pPr eaLnBrk="1" hangingPunct="1">
              <a:buFontTx/>
              <a:buNone/>
            </a:pPr>
            <a:endParaRPr lang="cs-CZ" alt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2  L -0.125 0.287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2800" dirty="0" smtClean="0"/>
          </a:p>
          <a:p>
            <a:pPr algn="ctr" eaLnBrk="1" hangingPunct="1">
              <a:buFontTx/>
              <a:buNone/>
            </a:pPr>
            <a:r>
              <a:rPr lang="cs-CZ" altLang="cs-CZ" sz="2800" dirty="0" smtClean="0"/>
              <a:t>Co je to</a:t>
            </a:r>
          </a:p>
          <a:p>
            <a:pPr algn="ctr" eaLnBrk="1" hangingPunct="1">
              <a:buFontTx/>
              <a:buNone/>
            </a:pPr>
            <a:endParaRPr lang="cs-CZ" altLang="cs-CZ" sz="2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cs-CZ" altLang="cs-CZ" sz="2800" b="1" dirty="0" smtClean="0">
                <a:solidFill>
                  <a:srgbClr val="002060"/>
                </a:solidFill>
              </a:rPr>
              <a:t>aerobní</a:t>
            </a:r>
          </a:p>
          <a:p>
            <a:pPr algn="ctr" eaLnBrk="1" hangingPunct="1"/>
            <a:endParaRPr lang="cs-CZ" altLang="cs-CZ" sz="2800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cs-CZ" altLang="cs-CZ" sz="2800" b="1" dirty="0" smtClean="0">
                <a:solidFill>
                  <a:srgbClr val="C00000"/>
                </a:solidFill>
              </a:rPr>
              <a:t>anaerobní</a:t>
            </a:r>
          </a:p>
          <a:p>
            <a:pPr algn="ctr" eaLnBrk="1" hangingPunct="1"/>
            <a:endParaRPr lang="cs-CZ" altLang="cs-CZ" sz="28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2800" dirty="0" smtClean="0"/>
              <a:t>metabolický proces?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600" b="1" dirty="0" smtClean="0"/>
              <a:t>Metabolické</a:t>
            </a:r>
            <a:r>
              <a:rPr lang="cs-CZ" b="1" dirty="0" smtClean="0"/>
              <a:t> </a:t>
            </a:r>
            <a:r>
              <a:rPr lang="cs-CZ" sz="3600" b="1" dirty="0" smtClean="0"/>
              <a:t>procesy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cs-CZ" altLang="cs-CZ" b="1" dirty="0" smtClean="0">
                <a:solidFill>
                  <a:srgbClr val="002060"/>
                </a:solidFill>
                <a:latin typeface="Times New Roman" pitchFamily="18" charset="0"/>
              </a:rPr>
              <a:t>Aerobní proces: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altLang="cs-CZ" sz="2800" b="1" dirty="0" smtClean="0">
                <a:latin typeface="Times New Roman" pitchFamily="18" charset="0"/>
              </a:rPr>
              <a:t>ATP 				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→ ADP + AMP + </a:t>
            </a:r>
            <a:r>
              <a:rPr lang="cs-CZ" altLang="cs-CZ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ADP + AMP + G / T </a:t>
            </a:r>
            <a:r>
              <a:rPr lang="cs-CZ" altLang="cs-CZ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cs-CZ" altLang="cs-CZ" sz="2800" b="1" baseline="-25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800" b="1" baseline="-25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→ ATP + CO</a:t>
            </a:r>
            <a:r>
              <a:rPr lang="cs-CZ" altLang="cs-CZ" sz="28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cs-CZ" altLang="cs-CZ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O </a:t>
            </a:r>
          </a:p>
          <a:p>
            <a:pPr marL="609600" indent="-609600" eaLnBrk="1" hangingPunct="1">
              <a:buFontTx/>
              <a:buNone/>
            </a:pPr>
            <a:endParaRPr lang="cs-CZ" altLang="cs-CZ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  <a:latin typeface="Times New Roman" pitchFamily="18" charset="0"/>
              </a:rPr>
              <a:t>Anaerobní proces: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altLang="cs-CZ" sz="2800" b="1" dirty="0" smtClean="0">
                <a:latin typeface="Times New Roman" pitchFamily="18" charset="0"/>
              </a:rPr>
              <a:t>ATP 				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→ ADP + AMP + </a:t>
            </a:r>
            <a:r>
              <a:rPr lang="cs-CZ" altLang="cs-CZ" sz="28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ADP + CP 			→ ATP + C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ADP + AMP + G		→ ATP + </a:t>
            </a:r>
            <a:r>
              <a:rPr lang="cs-CZ" altLang="cs-CZ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cs-CZ" alt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cs-CZ" alt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5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sz="3200" b="1" dirty="0" smtClean="0"/>
              <a:t>Metabolismus při </a:t>
            </a:r>
            <a:br>
              <a:rPr lang="cs-CZ" sz="3200" b="1" dirty="0" smtClean="0"/>
            </a:br>
            <a:r>
              <a:rPr lang="cs-CZ" sz="3200" b="1" dirty="0" smtClean="0">
                <a:solidFill>
                  <a:srgbClr val="C00000"/>
                </a:solidFill>
              </a:rPr>
              <a:t>PA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17600" y="4652963"/>
            <a:ext cx="7569200" cy="140335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</a:rPr>
              <a:t>ATP 			</a:t>
            </a: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ADP + AMP + </a:t>
            </a:r>
            <a:r>
              <a:rPr lang="cs-CZ" altLang="cs-CZ" sz="20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ADP + CP 			→ ATP + C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ADP + AMP + </a:t>
            </a:r>
            <a:r>
              <a:rPr lang="cs-CZ" altLang="cs-CZ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→ ATP + </a:t>
            </a:r>
            <a:r>
              <a:rPr lang="cs-CZ" alt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ADP + AMP + </a:t>
            </a:r>
            <a:r>
              <a:rPr lang="cs-CZ" altLang="cs-CZ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 / T</a:t>
            </a: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altLang="cs-CZ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2000" b="1" baseline="-25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altLang="cs-CZ" sz="2000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altLang="cs-C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ATP + </a:t>
            </a:r>
            <a:r>
              <a:rPr lang="cs-CZ" altLang="cs-CZ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cs-CZ" altLang="cs-CZ" sz="2000" b="1" baseline="-25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altLang="cs-CZ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cs-CZ" altLang="cs-CZ" sz="2000" b="1" baseline="-25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altLang="cs-CZ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34820" name="Picture 4" descr="metab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96975"/>
            <a:ext cx="6913562" cy="3265488"/>
          </a:xfr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3600" b="1" dirty="0" smtClean="0"/>
              <a:t>Srdeční frekvence </a:t>
            </a:r>
            <a:br>
              <a:rPr lang="cs-CZ" sz="3600" b="1" dirty="0" smtClean="0"/>
            </a:br>
            <a:r>
              <a:rPr lang="cs-CZ" sz="3600" b="1" dirty="0" smtClean="0"/>
              <a:t>(SF)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00200"/>
            <a:ext cx="7786687" cy="806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maximální SF	220 tepů/min.</a:t>
            </a:r>
            <a:r>
              <a:rPr lang="cs-CZ" altLang="cs-CZ" sz="2000" dirty="0" smtClean="0">
                <a:solidFill>
                  <a:srgbClr val="C00000"/>
                </a:solidFill>
              </a:rPr>
              <a:t> minus věk člověka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doporučené zatížení	60–80 % maxima SF</a:t>
            </a:r>
          </a:p>
        </p:txBody>
      </p:sp>
      <p:graphicFrame>
        <p:nvGraphicFramePr>
          <p:cNvPr id="36926" name="Group 62"/>
          <p:cNvGraphicFramePr>
            <a:graphicFrameLocks noGrp="1"/>
          </p:cNvGraphicFramePr>
          <p:nvPr>
            <p:ph sz="half" idx="2"/>
          </p:nvPr>
        </p:nvGraphicFramePr>
        <p:xfrm>
          <a:off x="684213" y="2565400"/>
          <a:ext cx="7848600" cy="3805241"/>
        </p:xfrm>
        <a:graphic>
          <a:graphicData uri="http://schemas.openxmlformats.org/drawingml/2006/table">
            <a:tbl>
              <a:tblPr/>
              <a:tblGrid>
                <a:gridCol w="1600200"/>
                <a:gridCol w="1601787"/>
                <a:gridCol w="1598613"/>
                <a:gridCol w="1601787"/>
                <a:gridCol w="1446213"/>
              </a:tblGrid>
              <a:tr h="9448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Věk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Max. SF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(tepů/min.)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Vysoké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zatížení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(nad 80 %)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Doporučené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zatížení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(60–80 %)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Nízké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zatížení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(pod 60 %)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170-210</a:t>
                      </a: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125-170</a:t>
                      </a: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7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0000" marR="90000" marT="46795" marB="467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160-200</a:t>
                      </a: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120-160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150-190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115-150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140-180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110-140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130-170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100-135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7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120-160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95-130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sz="3600" b="1" dirty="0" smtClean="0">
                <a:solidFill>
                  <a:srgbClr val="C00000"/>
                </a:solidFill>
              </a:rPr>
              <a:t>Jak podporovat 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002060"/>
                </a:solidFill>
              </a:rPr>
              <a:t>Aerobní zatížení </a:t>
            </a:r>
            <a:r>
              <a:rPr lang="cs-CZ" sz="3600" b="1" dirty="0" smtClean="0">
                <a:solidFill>
                  <a:srgbClr val="C00000"/>
                </a:solidFill>
              </a:rPr>
              <a:t>u dětí?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u malých dětí - krátkodobé zatížení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(honička 1-2min, MÁLO…)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opakovaně: okolo 5 minut rušného pohybu, pak odpočinek nebo mírné zatížení, znovu rušný pohyb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v součtu nejméně 1 hodinu denně pohyb s aerobním zatížením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u starších dětí a dospělých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setrvalé déletrvající zatížení (10 min. až několik hodin)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pravidelná chůze (10.000 kroků denně)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cs-CZ" altLang="cs-CZ" sz="1800" dirty="0" smtClean="0"/>
              <a:t>program WHO „30 minut chůze denně“ (???)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Shrnutí</a:t>
            </a:r>
            <a:br>
              <a:rPr lang="cs-CZ" b="1" dirty="0" smtClean="0"/>
            </a:br>
            <a:r>
              <a:rPr lang="cs-CZ" b="1" dirty="0" smtClean="0">
                <a:solidFill>
                  <a:srgbClr val="0070C0"/>
                </a:solidFill>
              </a:rPr>
              <a:t>Aerobní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zdatnost</a:t>
            </a:r>
            <a:r>
              <a:rPr lang="cs-CZ" b="1" dirty="0" smtClean="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40000"/>
              </a:spcAft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Tx/>
              <a:buNone/>
            </a:pPr>
            <a:r>
              <a:rPr lang="cs-CZ" altLang="cs-CZ" sz="2000" b="1" dirty="0" smtClean="0"/>
              <a:t>	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Cílem je dostatečný přenos kyslíku, prevence oslabení oběhového systému a svalová vytrvalost.</a:t>
            </a:r>
            <a:r>
              <a:rPr lang="cs-CZ" altLang="cs-CZ" sz="20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cs-CZ" altLang="cs-CZ" sz="2000" dirty="0" smtClean="0"/>
              <a:t>Minimální prevence oslabení oběhového systému:</a:t>
            </a:r>
          </a:p>
          <a:p>
            <a:pPr lvl="1" eaLnBrk="1" hangingPunct="1">
              <a:lnSpc>
                <a:spcPct val="80000"/>
              </a:lnSpc>
              <a:spcAft>
                <a:spcPct val="40000"/>
              </a:spcAft>
              <a:buNone/>
            </a:pPr>
            <a:r>
              <a:rPr lang="cs-CZ" altLang="cs-CZ" sz="2000" b="1" dirty="0" smtClean="0"/>
              <a:t>		</a:t>
            </a:r>
          </a:p>
          <a:p>
            <a:pPr lvl="1" eaLnBrk="1" hangingPunct="1">
              <a:lnSpc>
                <a:spcPct val="80000"/>
              </a:lnSpc>
              <a:spcAft>
                <a:spcPct val="40000"/>
              </a:spcAft>
              <a:buNone/>
            </a:pPr>
            <a:r>
              <a:rPr lang="cs-CZ" altLang="cs-CZ" sz="2000" b="1" dirty="0" smtClean="0"/>
              <a:t>		u dětí: </a:t>
            </a:r>
            <a:r>
              <a:rPr lang="cs-CZ" altLang="cs-CZ" sz="2000" dirty="0" smtClean="0"/>
              <a:t>opakované intenzivnější zatížení okolo 5 minut (i více), 	v součtu alespoň 1 hod. denně - přirozené pohyby</a:t>
            </a:r>
          </a:p>
          <a:p>
            <a:pPr lvl="2" eaLnBrk="1" hangingPunct="1">
              <a:lnSpc>
                <a:spcPct val="80000"/>
              </a:lnSpc>
              <a:spcAft>
                <a:spcPct val="40000"/>
              </a:spcAft>
            </a:pPr>
            <a:r>
              <a:rPr lang="cs-CZ" altLang="cs-CZ" sz="2000" dirty="0" smtClean="0"/>
              <a:t>+ nejméně 2 hod. dalších pohyb. činností (chůze, pobíhání, průlezky apod.)</a:t>
            </a:r>
          </a:p>
          <a:p>
            <a:pPr lvl="2" eaLnBrk="1" hangingPunct="1">
              <a:lnSpc>
                <a:spcPct val="80000"/>
              </a:lnSpc>
              <a:spcAft>
                <a:spcPct val="40000"/>
              </a:spcAft>
              <a:buNone/>
            </a:pPr>
            <a:endParaRPr lang="cs-CZ" altLang="cs-CZ" sz="2000" dirty="0" smtClean="0"/>
          </a:p>
          <a:p>
            <a:pPr lvl="2" eaLnBrk="1" hangingPunct="1">
              <a:lnSpc>
                <a:spcPct val="80000"/>
              </a:lnSpc>
              <a:spcAft>
                <a:spcPct val="40000"/>
              </a:spcAft>
              <a:buNone/>
            </a:pPr>
            <a:r>
              <a:rPr lang="cs-CZ" altLang="cs-CZ" sz="2000" b="1" dirty="0" smtClean="0"/>
              <a:t>	u dospělých:</a:t>
            </a:r>
            <a:r>
              <a:rPr lang="cs-CZ" altLang="cs-CZ" sz="2000" dirty="0" smtClean="0"/>
              <a:t> intenzívní chůze </a:t>
            </a:r>
            <a:r>
              <a:rPr lang="cs-CZ" altLang="cs-CZ" sz="2000" b="1" dirty="0" smtClean="0"/>
              <a:t>nejméně 30 minut denně</a:t>
            </a:r>
            <a:r>
              <a:rPr lang="cs-CZ" altLang="cs-CZ" sz="2000" dirty="0" smtClean="0"/>
              <a:t> (např. 2x15 min.)</a:t>
            </a:r>
          </a:p>
          <a:p>
            <a:pPr lvl="2" eaLnBrk="1" hangingPunct="1">
              <a:lnSpc>
                <a:spcPct val="80000"/>
              </a:lnSpc>
              <a:spcAft>
                <a:spcPct val="40000"/>
              </a:spcAft>
            </a:pPr>
            <a:endParaRPr lang="cs-CZ" altLang="cs-CZ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</a:rPr>
              <a:t>Jaké je </a:t>
            </a:r>
            <a:r>
              <a:rPr lang="cs-CZ" sz="3600" b="1" dirty="0" smtClean="0">
                <a:solidFill>
                  <a:srgbClr val="C00000"/>
                </a:solidFill>
              </a:rPr>
              <a:t>anaerobní zatížení </a:t>
            </a:r>
            <a:r>
              <a:rPr lang="cs-CZ" sz="3600" b="1" dirty="0" smtClean="0">
                <a:solidFill>
                  <a:srgbClr val="002060"/>
                </a:solidFill>
              </a:rPr>
              <a:t>u dětí?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cs-CZ" altLang="cs-CZ" dirty="0" smtClean="0"/>
              <a:t>Vysoké </a:t>
            </a:r>
            <a:r>
              <a:rPr lang="cs-CZ" altLang="cs-CZ" dirty="0" smtClean="0">
                <a:solidFill>
                  <a:srgbClr val="C00000"/>
                </a:solidFill>
              </a:rPr>
              <a:t>anaerobní</a:t>
            </a:r>
            <a:r>
              <a:rPr lang="cs-CZ" altLang="cs-CZ" dirty="0" smtClean="0"/>
              <a:t> zatížení by u netrénovaných osob nemělo překročit dobu trvání 15–20 sek.! </a:t>
            </a:r>
          </a:p>
          <a:p>
            <a:pPr lvl="1">
              <a:lnSpc>
                <a:spcPct val="80000"/>
              </a:lnSpc>
              <a:spcAft>
                <a:spcPct val="40000"/>
              </a:spcAft>
            </a:pPr>
            <a:r>
              <a:rPr lang="cs-CZ" altLang="cs-CZ" sz="2400" dirty="0" smtClean="0"/>
              <a:t>týká se hlavně větších dětí a dospělých, malé děti mají autoregulaci zatížení.</a:t>
            </a:r>
          </a:p>
          <a:p>
            <a:pPr lvl="1">
              <a:lnSpc>
                <a:spcPct val="80000"/>
              </a:lnSpc>
              <a:spcAft>
                <a:spcPct val="40000"/>
              </a:spcAft>
            </a:pPr>
            <a:endParaRPr lang="cs-CZ" altLang="cs-CZ" sz="2400" dirty="0" smtClean="0"/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cs-CZ" altLang="cs-CZ" dirty="0" smtClean="0"/>
              <a:t>Po přiměřeném odpočinku se může </a:t>
            </a:r>
            <a:r>
              <a:rPr lang="cs-CZ" altLang="cs-CZ" dirty="0" smtClean="0">
                <a:solidFill>
                  <a:srgbClr val="C00000"/>
                </a:solidFill>
              </a:rPr>
              <a:t>anaerobní</a:t>
            </a:r>
            <a:r>
              <a:rPr lang="cs-CZ" altLang="cs-CZ" dirty="0" smtClean="0"/>
              <a:t> zatížení opakovat (tzv. intervalové zatížení u honiček).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altLang="cs-CZ" sz="4400" dirty="0" smtClean="0">
                <a:solidFill>
                  <a:srgbClr val="C00000"/>
                </a:solidFill>
              </a:rPr>
              <a:t>Co je to složení těla?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Složení těla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3000" cy="4456113"/>
          </a:xfrm>
        </p:spPr>
        <p:txBody>
          <a:bodyPr/>
          <a:lstStyle/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vyjadřuje poměr tuků a ostatní tělesné hmoty, je ovlivněno somatotypem člověka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Pa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00B0F0"/>
                </a:solidFill>
              </a:rPr>
              <a:t>VZ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Založená na zkušenostech 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Tušení a intuici </a:t>
            </a:r>
          </a:p>
          <a:p>
            <a:pPr algn="ctr"/>
            <a:endParaRPr lang="cs-CZ" dirty="0" smtClean="0">
              <a:solidFill>
                <a:srgbClr val="C00000"/>
              </a:solidFill>
            </a:endParaRPr>
          </a:p>
          <a:p>
            <a:pPr algn="ctr"/>
            <a:endParaRPr lang="cs-CZ" dirty="0" smtClean="0">
              <a:solidFill>
                <a:srgbClr val="C00000"/>
              </a:solidFill>
            </a:endParaRPr>
          </a:p>
          <a:p>
            <a:pPr algn="ctr"/>
            <a:endParaRPr lang="cs-CZ" dirty="0" smtClean="0">
              <a:solidFill>
                <a:srgbClr val="C00000"/>
              </a:solidFill>
            </a:endParaRPr>
          </a:p>
          <a:p>
            <a:pPr algn="ctr"/>
            <a:r>
              <a:rPr lang="cs-CZ" dirty="0" smtClean="0"/>
              <a:t>Založená na zkušenostech </a:t>
            </a:r>
          </a:p>
          <a:p>
            <a:pPr algn="ctr"/>
            <a:r>
              <a:rPr lang="cs-CZ" dirty="0" smtClean="0">
                <a:solidFill>
                  <a:srgbClr val="00B0F0"/>
                </a:solidFill>
              </a:rPr>
              <a:t>Na vědomostech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3600" b="1" dirty="0" smtClean="0"/>
              <a:t>Somatotyp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„</a:t>
            </a:r>
            <a:r>
              <a:rPr lang="cs-CZ" sz="2000" b="1" dirty="0" smtClean="0"/>
              <a:t>(</a:t>
            </a:r>
            <a:r>
              <a:rPr lang="cs-CZ" sz="2000" b="1" dirty="0" err="1" smtClean="0"/>
              <a:t>Sheldon</a:t>
            </a:r>
            <a:r>
              <a:rPr lang="cs-CZ" sz="2000" b="1" dirty="0" smtClean="0"/>
              <a:t>)“</a:t>
            </a:r>
          </a:p>
        </p:txBody>
      </p:sp>
      <p:pic>
        <p:nvPicPr>
          <p:cNvPr id="108547" name="Picture 3" descr="Somatoty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3450" y="2347913"/>
            <a:ext cx="4673600" cy="4387850"/>
          </a:xfrm>
        </p:spPr>
      </p:pic>
      <p:pic>
        <p:nvPicPr>
          <p:cNvPr id="108548" name="Picture 4" descr="Schwar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188913"/>
            <a:ext cx="1616075" cy="2151062"/>
          </a:xfrm>
        </p:spPr>
      </p:pic>
      <p:pic>
        <p:nvPicPr>
          <p:cNvPr id="108549" name="Picture 5" descr="enomor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913" y="4583113"/>
            <a:ext cx="1519237" cy="2152650"/>
          </a:xfrm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932363" y="2492375"/>
            <a:ext cx="19446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mezomorfní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364163" y="5661025"/>
            <a:ext cx="1512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ektomorfní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268538" y="5661025"/>
            <a:ext cx="16557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endomorfní</a:t>
            </a:r>
          </a:p>
        </p:txBody>
      </p:sp>
      <p:pic>
        <p:nvPicPr>
          <p:cNvPr id="108553" name="Picture 9" descr="maraton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18350" y="4583113"/>
            <a:ext cx="1431925" cy="215265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58750"/>
            <a:ext cx="9144000" cy="125888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Somatotyp –</a:t>
            </a:r>
            <a:br>
              <a:rPr lang="cs-CZ" b="1" dirty="0" smtClean="0"/>
            </a:br>
            <a:r>
              <a:rPr lang="cs-CZ" b="1" dirty="0" smtClean="0"/>
              <a:t> základní znaky</a:t>
            </a:r>
          </a:p>
        </p:txBody>
      </p:sp>
      <p:graphicFrame>
        <p:nvGraphicFramePr>
          <p:cNvPr id="245763" name="Group 3"/>
          <p:cNvGraphicFramePr>
            <a:graphicFrameLocks noGrp="1"/>
          </p:cNvGraphicFramePr>
          <p:nvPr>
            <p:ph sz="quarter" idx="4294967295"/>
          </p:nvPr>
        </p:nvGraphicFramePr>
        <p:xfrm>
          <a:off x="250825" y="1773238"/>
          <a:ext cx="8642350" cy="2530475"/>
        </p:xfrm>
        <a:graphic>
          <a:graphicData uri="http://schemas.openxmlformats.org/drawingml/2006/table">
            <a:tbl>
              <a:tblPr/>
              <a:tblGrid>
                <a:gridCol w="2879725"/>
                <a:gridCol w="2882900"/>
                <a:gridCol w="2879725"/>
              </a:tblGrid>
              <a:tr h="396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Ektomorfní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Mezomorfní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Endomorfní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4230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úzká ramena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úzké boky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dlouhé končetiny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malé množství svalové hmoty </a:t>
                      </a:r>
                      <a:endParaRPr lang="cs-CZ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malé </a:t>
                      </a: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množství tukové hmoty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široká ramena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úzké boky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dlouhé končetiny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velké množství svalové 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hmoty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malé </a:t>
                      </a: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množství tukové hmoty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úzká ramena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široké boky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krátké končetiny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malé množství svalové </a:t>
                      </a: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hmoty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velké </a:t>
                      </a: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množství tukové hmoty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9585" name="Picture 17" descr="Schwarz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49675" y="4446588"/>
            <a:ext cx="1644650" cy="2189162"/>
          </a:xfrm>
          <a:noFill/>
        </p:spPr>
      </p:pic>
      <p:pic>
        <p:nvPicPr>
          <p:cNvPr id="109586" name="Picture 18" descr="enomor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4508500"/>
            <a:ext cx="1544638" cy="2189163"/>
          </a:xfrm>
          <a:noFill/>
        </p:spPr>
      </p:pic>
      <p:pic>
        <p:nvPicPr>
          <p:cNvPr id="109587" name="Picture 19" descr="maraton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4446588"/>
            <a:ext cx="1455738" cy="21891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BMI</a:t>
            </a:r>
            <a:br>
              <a:rPr lang="cs-CZ" b="1" dirty="0" smtClean="0"/>
            </a:br>
            <a:r>
              <a:rPr lang="cs-CZ" b="1" dirty="0" smtClean="0"/>
              <a:t>pro dospělé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786687" cy="44561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	BMI = těl.hmot.(kg) / těl.výška</a:t>
            </a:r>
            <a:r>
              <a:rPr lang="cs-CZ" altLang="cs-CZ" sz="2800" baseline="30000" dirty="0" smtClean="0"/>
              <a:t>2</a:t>
            </a:r>
            <a:r>
              <a:rPr lang="cs-CZ" altLang="cs-CZ" sz="2800" dirty="0" smtClean="0"/>
              <a:t> (m)</a:t>
            </a:r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	BMI </a:t>
            </a:r>
            <a:r>
              <a:rPr lang="en-US" altLang="cs-CZ" sz="2800" dirty="0" smtClean="0"/>
              <a:t>&lt;</a:t>
            </a:r>
            <a:r>
              <a:rPr lang="cs-CZ" altLang="cs-CZ" sz="2800" dirty="0" smtClean="0"/>
              <a:t> 18		podvýživa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	BMI = 18–25  	normál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	BMI </a:t>
            </a:r>
            <a:r>
              <a:rPr lang="en-US" altLang="cs-CZ" sz="2800" dirty="0" smtClean="0"/>
              <a:t>&gt;</a:t>
            </a:r>
            <a:r>
              <a:rPr lang="cs-CZ" altLang="cs-CZ" sz="2800" dirty="0" smtClean="0"/>
              <a:t> 25		nadváha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	BMI </a:t>
            </a:r>
            <a:r>
              <a:rPr lang="en-US" altLang="cs-CZ" sz="2800" dirty="0" smtClean="0"/>
              <a:t>&gt;</a:t>
            </a:r>
            <a:r>
              <a:rPr lang="cs-CZ" altLang="cs-CZ" sz="2800" dirty="0" smtClean="0"/>
              <a:t> 30		obezita</a:t>
            </a:r>
            <a:endParaRPr lang="en-US" alt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BMI </a:t>
            </a:r>
            <a:br>
              <a:rPr lang="cs-CZ" b="1" dirty="0" smtClean="0"/>
            </a:br>
            <a:r>
              <a:rPr lang="cs-CZ" b="1" dirty="0" smtClean="0"/>
              <a:t>pro děti</a:t>
            </a:r>
          </a:p>
        </p:txBody>
      </p:sp>
      <p:pic>
        <p:nvPicPr>
          <p:cNvPr id="112643" name="obrázek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060575"/>
            <a:ext cx="8388350" cy="3003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BMI</a:t>
            </a:r>
            <a:br>
              <a:rPr lang="cs-CZ" b="1" dirty="0" smtClean="0"/>
            </a:br>
            <a:r>
              <a:rPr lang="cs-CZ" b="1" dirty="0" smtClean="0"/>
              <a:t> pro děti</a:t>
            </a:r>
          </a:p>
        </p:txBody>
      </p:sp>
      <p:pic>
        <p:nvPicPr>
          <p:cNvPr id="113667" name="obrázek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422525"/>
            <a:ext cx="7991475" cy="2860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b="1" dirty="0" smtClean="0"/>
              <a:t>Spotřeba cukrů a tuků při </a:t>
            </a:r>
            <a:br>
              <a:rPr lang="cs-CZ" sz="3600" b="1" dirty="0" smtClean="0"/>
            </a:br>
            <a:r>
              <a:rPr lang="cs-CZ" sz="3600" b="1" dirty="0" smtClean="0">
                <a:solidFill>
                  <a:srgbClr val="C00000"/>
                </a:solidFill>
              </a:rPr>
              <a:t>PA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1982788"/>
          <a:ext cx="8135937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f" r:id="rId3" imgW="4657649" imgH="2352751" progId="Excel.Sheet.8">
                  <p:embed/>
                </p:oleObj>
              </mc:Choice>
              <mc:Fallback>
                <p:oleObj name="Graf" r:id="rId3" imgW="4657649" imgH="23527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82788"/>
                        <a:ext cx="8135937" cy="404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0802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b="1" dirty="0" smtClean="0"/>
              <a:t>Výdej energie</a:t>
            </a:r>
          </a:p>
        </p:txBody>
      </p:sp>
      <p:graphicFrame>
        <p:nvGraphicFramePr>
          <p:cNvPr id="246787" name="Group 3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694363"/>
        </p:xfrm>
        <a:graphic>
          <a:graphicData uri="http://schemas.openxmlformats.org/drawingml/2006/table">
            <a:tbl>
              <a:tblPr/>
              <a:tblGrid>
                <a:gridCol w="7002463"/>
                <a:gridCol w="1227137"/>
              </a:tblGrid>
              <a:tr h="406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Činnost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kJ/h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spánek, klid na lůžku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– 300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8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sed, mentální práce v sedě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– 450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7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stoj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– 500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7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chůze 1,6 km/h, psaní na stroji, řízení auta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– 630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7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chůze 3,25 km/h, cyklistika 8 km/h, hra na klavír, úklid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 – 1000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37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chůze 4 km/h, cyklistika 10 km/h, volejbal, badminton, čištění oken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– 1250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chůze 5 km/h, cyklistika 13 km/h, stol. tenis a tenis, společenský tanec, malování, tapetování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 – 1500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chůze 5,6 km/h, cyklistika 16 km/h, pomalé plavání, bruslení 15 km/h, rytí na zahradě, lehké házení lopatou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– 1750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2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chůze 8 km/h, cyklistika 17,5 km/h, štípání dříví, lidové tance, házení lopatou se střední zátěží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1750 – 2000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klus 8 km/h, cyklistika 19 km/h, košíková, kopání příkopu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– 2500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1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běh 9 km/h, běh na lyžích 6,5 km/h, středně intenzívní plavání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 – 2800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6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běh přes 10 km/h, běh na lyžích přes 8 km/h, velmi intenzívní plavání, házení lopatou s těžkou zátěží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 2800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Shrnutí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/>
              <a:t>Složení těla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>
                <a:solidFill>
                  <a:srgbClr val="C00000"/>
                </a:solidFill>
              </a:rPr>
              <a:t>Cílem</a:t>
            </a:r>
            <a:r>
              <a:rPr lang="cs-CZ" altLang="cs-CZ" sz="2800" dirty="0" smtClean="0"/>
              <a:t> je optimální složení těla s ohledem na somatotyp.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Somatotyp však nelze zcela změnit.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Složení těla je možné ovlivnit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změnou příjmu a výdeje energie (stravou a pohybem)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silovým cvičením (zvýšením množství svalové hmoty)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aerobním cvičením (snížením množství tukové hmoty)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rgbClr val="C00000"/>
                </a:solidFill>
              </a:rPr>
              <a:t>Pamatujme!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olidFill>
                  <a:srgbClr val="C00000"/>
                </a:solidFill>
              </a:rPr>
              <a:t>Výchova ke zdraví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/>
              <a:t>a „tělesná resp. pohybová výchova“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" pitchFamily="2" charset="2"/>
              </a:rPr>
              <a:t>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olidFill>
                  <a:srgbClr val="C00000"/>
                </a:solidFill>
                <a:sym typeface="Wingdings" pitchFamily="2" charset="2"/>
              </a:rPr>
              <a:t>Pohybová aktivita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" pitchFamily="2" charset="2"/>
              </a:rPr>
              <a:t>a zdravý životní styl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" pitchFamily="2" charset="2"/>
              </a:rPr>
              <a:t>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  <a:sym typeface="Wingdings" pitchFamily="2" charset="2"/>
              </a:rPr>
              <a:t>Zdravotně orientovaná zdatnost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olidFill>
                  <a:srgbClr val="C00000"/>
                </a:solidFill>
                <a:sym typeface="Wingdings" pitchFamily="2" charset="2"/>
              </a:rPr>
              <a:t>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 smtClean="0">
                <a:solidFill>
                  <a:srgbClr val="C00000"/>
                </a:solidFill>
                <a:sym typeface="Wingdings" pitchFamily="2" charset="2"/>
              </a:rPr>
              <a:t>podpora ZDRAVÍ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600" b="1" dirty="0" smtClean="0"/>
              <a:t>Cíl pohybové aktivity:</a:t>
            </a:r>
            <a:br>
              <a:rPr lang="cs-CZ" sz="3600" b="1" dirty="0" smtClean="0"/>
            </a:br>
            <a:r>
              <a:rPr lang="cs-CZ" sz="3600" b="1" dirty="0" smtClean="0"/>
              <a:t>zdravotně orientovaná zdatnost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600" b="1" dirty="0" smtClean="0">
                <a:solidFill>
                  <a:srgbClr val="FF0066"/>
                </a:solidFill>
              </a:rPr>
              <a:t>SHRNUTÍ: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700" dirty="0" smtClean="0">
              <a:solidFill>
                <a:srgbClr val="FF0066"/>
              </a:solidFill>
            </a:endParaRPr>
          </a:p>
          <a:p>
            <a:pPr marL="381000" indent="-381000" eaLnBrk="1" hangingPunct="1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cs-CZ" altLang="cs-CZ" sz="1600" b="1" dirty="0" smtClean="0">
                <a:solidFill>
                  <a:srgbClr val="FF0066"/>
                </a:solidFill>
              </a:rPr>
              <a:t>Funkční svalstvo</a:t>
            </a:r>
            <a:r>
              <a:rPr lang="cs-CZ" altLang="cs-CZ" sz="1600" dirty="0" smtClean="0"/>
              <a:t> utvářející pevný svalový korzet a umožňující tělesný pohyb.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600" dirty="0" smtClean="0"/>
              <a:t>	</a:t>
            </a:r>
            <a:r>
              <a:rPr lang="cs-CZ" altLang="cs-CZ" sz="1600" b="1" dirty="0" smtClean="0"/>
              <a:t>Minimální požadavky:</a:t>
            </a:r>
            <a:endParaRPr lang="cs-CZ" altLang="cs-CZ" sz="1400" b="1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- </a:t>
            </a:r>
            <a:r>
              <a:rPr lang="cs-CZ" altLang="cs-CZ" sz="1400" dirty="0" smtClean="0">
                <a:solidFill>
                  <a:srgbClr val="FF0000"/>
                </a:solidFill>
              </a:rPr>
              <a:t>u dětí: pravidelná, rovnoměrně zatěžující PA alespoň 1 hod./den (průlezky apod.)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</a:t>
            </a:r>
            <a:r>
              <a:rPr lang="cs-CZ" altLang="cs-CZ" sz="1400" dirty="0" smtClean="0">
                <a:solidFill>
                  <a:srgbClr val="0070C0"/>
                </a:solidFill>
              </a:rPr>
              <a:t>- o</a:t>
            </a:r>
            <a:r>
              <a:rPr lang="cs-CZ" altLang="cs-CZ" sz="1400" dirty="0" smtClean="0"/>
              <a:t>becně: pravidelná, rovnoměrně zatěžující PA a kompenzační cvičení (posilovací a protahovací) alespoň 5-10 min./den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dirty="0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cs-CZ" altLang="cs-CZ" sz="1600" b="1" dirty="0" smtClean="0">
                <a:solidFill>
                  <a:srgbClr val="FF0066"/>
                </a:solidFill>
              </a:rPr>
              <a:t>Funkční oběhový systém</a:t>
            </a:r>
            <a:r>
              <a:rPr lang="cs-CZ" altLang="cs-CZ" sz="1600" dirty="0" smtClean="0"/>
              <a:t> zajišťující dostatečný přenos kyslíku do všech orgánů.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600" dirty="0" smtClean="0"/>
              <a:t>	</a:t>
            </a:r>
            <a:r>
              <a:rPr lang="cs-CZ" altLang="cs-CZ" sz="1600" b="1" dirty="0" smtClean="0"/>
              <a:t>Minimální požadavky: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</a:t>
            </a:r>
            <a:r>
              <a:rPr lang="cs-CZ" altLang="cs-CZ" sz="1400" dirty="0" smtClean="0">
                <a:solidFill>
                  <a:srgbClr val="FF0066"/>
                </a:solidFill>
              </a:rPr>
              <a:t>- u dětí alespoň 1 hod./den (vycházky, pohyb. hry aj.)</a:t>
            </a:r>
            <a:endParaRPr lang="cs-CZ" altLang="cs-CZ" sz="1400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- obecně: aerobní zatížení (vytrvalostní zatížení velkých svalových skupin v součtu alespoň 30 min./den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>
                <a:solidFill>
                  <a:srgbClr val="FF0066"/>
                </a:solidFill>
              </a:rPr>
              <a:t>	</a:t>
            </a:r>
            <a:endParaRPr lang="cs-CZ" altLang="cs-CZ" sz="1400" dirty="0" smtClean="0"/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cs-CZ" altLang="cs-CZ" sz="1600" b="1" dirty="0" smtClean="0">
                <a:solidFill>
                  <a:srgbClr val="FF0066"/>
                </a:solidFill>
              </a:rPr>
              <a:t>Přijatelné složení těla</a:t>
            </a:r>
            <a:r>
              <a:rPr lang="cs-CZ" altLang="cs-CZ" sz="1600" dirty="0" smtClean="0"/>
              <a:t> s optimálním poměrem svalstva a tuků, s ohledem na somatotyp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600" dirty="0" smtClean="0"/>
              <a:t>	</a:t>
            </a:r>
            <a:r>
              <a:rPr lang="cs-CZ" altLang="cs-CZ" sz="1600" b="1" dirty="0" smtClean="0"/>
              <a:t>Minimální požadavky: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</a:t>
            </a:r>
            <a:r>
              <a:rPr lang="cs-CZ" altLang="cs-CZ" sz="1400" dirty="0" smtClean="0">
                <a:solidFill>
                  <a:srgbClr val="FF0000"/>
                </a:solidFill>
              </a:rPr>
              <a:t>- u dětí přiměřený příjem a výdej energie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- obecně: u optimálního složení těla vyrovnaný příjem a výdej energie, u nadváhy vyšší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výdej než příjem (úprava jídelníčku, dostatek pohybu)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sz="1400" dirty="0" smtClean="0"/>
              <a:t>	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cs-CZ" altLang="cs-CZ" sz="1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8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8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8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 algn="ctr"/>
            <a:endParaRPr lang="cs-CZ" sz="3600" cap="all" dirty="0" smtClean="0">
              <a:solidFill>
                <a:srgbClr val="C00000"/>
              </a:solidFill>
            </a:endParaRPr>
          </a:p>
          <a:p>
            <a:pPr algn="ctr"/>
            <a:r>
              <a:rPr lang="cs-CZ" sz="3600" cap="all" dirty="0" smtClean="0">
                <a:solidFill>
                  <a:srgbClr val="C00000"/>
                </a:solidFill>
              </a:rPr>
              <a:t>Pohybová aktivita</a:t>
            </a:r>
          </a:p>
          <a:p>
            <a:pPr algn="ctr"/>
            <a:endParaRPr lang="cs-CZ" sz="3600" cap="all" dirty="0" smtClean="0">
              <a:solidFill>
                <a:srgbClr val="C00000"/>
              </a:solidFill>
            </a:endParaRPr>
          </a:p>
          <a:p>
            <a:pPr algn="ctr"/>
            <a:endParaRPr lang="cs-CZ" sz="3600" cap="all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3600" cap="all" dirty="0" smtClean="0">
                <a:solidFill>
                  <a:srgbClr val="C00000"/>
                </a:solidFill>
              </a:rPr>
              <a:t> </a:t>
            </a:r>
            <a:r>
              <a:rPr lang="cs-CZ" sz="3600" dirty="0" smtClean="0">
                <a:solidFill>
                  <a:srgbClr val="C00000"/>
                </a:solidFill>
              </a:rPr>
              <a:t>jako životní potřeba dětí</a:t>
            </a:r>
          </a:p>
          <a:p>
            <a:pPr algn="ctr">
              <a:buNone/>
            </a:pPr>
            <a:endParaRPr lang="cs-CZ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Pohybové </a:t>
            </a:r>
            <a:r>
              <a:rPr lang="cs-CZ" sz="1800" dirty="0" smtClean="0"/>
              <a:t>(motorické)</a:t>
            </a:r>
            <a:r>
              <a:rPr lang="cs-CZ" dirty="0" smtClean="0"/>
              <a:t> schopnosti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proces</a:t>
            </a:r>
            <a:br>
              <a:rPr lang="cs-CZ" dirty="0" smtClean="0"/>
            </a:br>
            <a:r>
              <a:rPr lang="cs-CZ" dirty="0" smtClean="0"/>
              <a:t>pohybového </a:t>
            </a:r>
            <a:r>
              <a:rPr lang="cs-CZ" sz="1800" dirty="0" smtClean="0"/>
              <a:t>(motorického)</a:t>
            </a:r>
            <a:r>
              <a:rPr lang="cs-CZ" dirty="0" smtClean="0"/>
              <a:t> učení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96900"/>
            <a:ext cx="8108950" cy="4127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3500" dirty="0" smtClean="0"/>
              <a:t>Pohybové </a:t>
            </a:r>
            <a:br>
              <a:rPr lang="cs-CZ" sz="3500" dirty="0" smtClean="0"/>
            </a:br>
            <a:r>
              <a:rPr lang="cs-CZ" sz="2700" dirty="0" smtClean="0">
                <a:solidFill>
                  <a:schemeClr val="tx1"/>
                </a:solidFill>
              </a:rPr>
              <a:t>(motorické)</a:t>
            </a:r>
            <a:r>
              <a:rPr lang="cs-CZ" sz="3500" dirty="0" smtClean="0">
                <a:solidFill>
                  <a:schemeClr val="tx1"/>
                </a:solidFill>
              </a:rPr>
              <a:t> </a:t>
            </a:r>
            <a:r>
              <a:rPr lang="cs-CZ" sz="3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br>
              <a:rPr lang="cs-CZ" sz="3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cs-CZ" sz="3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cs-CZ" sz="3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cs-CZ" sz="3500" dirty="0" smtClean="0"/>
              <a:t>a proces</a:t>
            </a:r>
            <a:br>
              <a:rPr lang="cs-CZ" sz="3500" dirty="0" smtClean="0"/>
            </a:br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dirty="0" smtClean="0"/>
              <a:t>pohybového</a:t>
            </a:r>
            <a:br>
              <a:rPr lang="cs-CZ" sz="3500" dirty="0" smtClean="0"/>
            </a:br>
            <a:r>
              <a:rPr lang="cs-CZ" sz="2700" dirty="0" smtClean="0">
                <a:solidFill>
                  <a:schemeClr val="tx1"/>
                </a:solidFill>
              </a:rPr>
              <a:t>(motorického)</a:t>
            </a:r>
            <a:r>
              <a:rPr lang="cs-CZ" sz="35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učení</a:t>
            </a:r>
            <a:r>
              <a:rPr lang="cs-CZ" sz="3500" b="0" dirty="0" smtClean="0"/>
              <a:t/>
            </a:r>
            <a:br>
              <a:rPr lang="cs-CZ" sz="3500" b="0" dirty="0" smtClean="0"/>
            </a:br>
            <a:endParaRPr lang="cs-CZ" sz="3500" b="0" dirty="0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cs-CZ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3600" b="1" dirty="0" smtClean="0">
                <a:solidFill>
                  <a:srgbClr val="C00000"/>
                </a:solidFill>
              </a:rPr>
              <a:t>Co jsou to</a:t>
            </a:r>
          </a:p>
          <a:p>
            <a:endParaRPr lang="cs-CZ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3600" b="1" dirty="0" smtClean="0">
                <a:solidFill>
                  <a:srgbClr val="C00000"/>
                </a:solidFill>
              </a:rPr>
              <a:t/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POHYBOVÉ </a:t>
            </a:r>
            <a:r>
              <a:rPr lang="cs-CZ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r>
              <a:rPr lang="cs-CZ" sz="3600" b="1" dirty="0" smtClean="0">
                <a:solidFill>
                  <a:srgbClr val="C00000"/>
                </a:solidFill>
              </a:rPr>
              <a:t>?</a:t>
            </a:r>
            <a:endParaRPr lang="cs-CZ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cs-CZ" b="1" dirty="0" smtClean="0"/>
              <a:t>Pohybové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800" b="1" dirty="0" smtClean="0"/>
              <a:t>- základní charakteristika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vrozené </a:t>
            </a:r>
            <a:r>
              <a:rPr lang="cs-CZ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předpoklady pro pohybovou činnost (rozvinuté vlohy)</a:t>
            </a:r>
          </a:p>
          <a:p>
            <a:pPr eaLnBrk="1" hangingPunct="1"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prostředím málo ovlivnitelné</a:t>
            </a:r>
          </a:p>
          <a:p>
            <a:pPr eaLnBrk="1" hangingPunct="1"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nespecifické pro jednu činnost</a:t>
            </a:r>
          </a:p>
          <a:p>
            <a:pPr eaLnBrk="1" hangingPunct="1"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stálé v čase</a:t>
            </a:r>
          </a:p>
          <a:p>
            <a:pPr algn="ctr" eaLnBrk="1" hangingPunct="1">
              <a:buFontTx/>
              <a:buNone/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2800" b="1" dirty="0" smtClean="0">
                <a:latin typeface="Arial" panose="020B0604020202020204" pitchFamily="34" charset="0"/>
              </a:rPr>
              <a:t>Pohybové (motorické)</a:t>
            </a:r>
            <a:br>
              <a:rPr lang="cs-CZ" sz="2800" b="1" dirty="0" smtClean="0">
                <a:latin typeface="Arial" panose="020B0604020202020204" pitchFamily="34" charset="0"/>
              </a:rPr>
            </a:br>
            <a:r>
              <a:rPr lang="cs-CZ" sz="2800" b="1" dirty="0" smtClean="0">
                <a:latin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schopnosti</a:t>
            </a:r>
            <a:r>
              <a:rPr lang="cs-C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cs-CZ" sz="2400" b="1" dirty="0" smtClean="0">
                <a:latin typeface="Arial" panose="020B0604020202020204" pitchFamily="34" charset="0"/>
              </a:rPr>
              <a:t>						</a:t>
            </a:r>
            <a:r>
              <a:rPr lang="cs-CZ" sz="2000" b="1" dirty="0" smtClean="0">
                <a:latin typeface="Arial" panose="020B0604020202020204" pitchFamily="34" charset="0"/>
              </a:rPr>
              <a:t>(Měkota, 2000)</a:t>
            </a:r>
          </a:p>
        </p:txBody>
      </p:sp>
      <p:pic>
        <p:nvPicPr>
          <p:cNvPr id="124931" name="Picture 3" descr="scan0004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1403350" y="1628775"/>
            <a:ext cx="6480175" cy="51133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cs-CZ" b="1" dirty="0" smtClean="0"/>
              <a:t>Pohybové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800" b="1" dirty="0" smtClean="0"/>
              <a:t>- jednodušší základní dělení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silové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rychlostní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vytrvalostní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obratnostní</a:t>
            </a:r>
          </a:p>
          <a:p>
            <a:pPr eaLnBrk="1" hangingPunct="1">
              <a:defRPr/>
            </a:pP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(pohyblivost)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cs-CZ" b="1" dirty="0" smtClean="0"/>
              <a:t>Pohybové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endParaRPr lang="cs-CZ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2250" cy="445611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síla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dynamická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výbušná</a:t>
            </a:r>
          </a:p>
          <a:p>
            <a:pPr eaLnBrk="1" hangingPunct="1">
              <a:buFontTx/>
              <a:buNone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rychlostní</a:t>
            </a:r>
          </a:p>
          <a:p>
            <a:pPr eaLnBrk="1" hangingPunct="1">
              <a:buFontTx/>
              <a:buNone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vytrvalostní</a:t>
            </a: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statická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Uveďte příklady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6980" name="Picture 4" descr="Ob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4225" y="2309813"/>
            <a:ext cx="4032250" cy="1687512"/>
          </a:xfrm>
          <a:noFill/>
        </p:spPr>
      </p:pic>
      <p:pic>
        <p:nvPicPr>
          <p:cNvPr id="126981" name="Picture 7" descr="cartoon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4724400"/>
            <a:ext cx="3695700" cy="15668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cs-CZ" b="1" dirty="0" smtClean="0"/>
              <a:t>Pohybové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endParaRPr lang="cs-CZ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2250" cy="445611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rychlost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reakční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akční</a:t>
            </a:r>
          </a:p>
          <a:p>
            <a:pPr eaLnBrk="1" hangingPunct="1">
              <a:buFontTx/>
              <a:buNone/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cs-CZ" sz="28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Uveďte příklady</a:t>
            </a:r>
            <a:endParaRPr lang="cs-CZ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28004" name="Picture 4" descr="Ob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4950" y="2144713"/>
            <a:ext cx="4321175" cy="36750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cs-CZ" b="1" dirty="0" smtClean="0"/>
              <a:t>Pohybové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endParaRPr lang="cs-CZ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2250" cy="445611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vytrvalost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lokální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globální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aerobní 	anaerobní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Uveďte příklady</a:t>
            </a:r>
            <a:endParaRPr lang="cs-CZ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59275" y="1919288"/>
          <a:ext cx="3584575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Fotografie" r:id="rId3" imgW="2400635" imgH="2734057" progId="">
                  <p:embed/>
                </p:oleObj>
              </mc:Choice>
              <mc:Fallback>
                <p:oleObj name="Fotografie" r:id="rId3" imgW="2400635" imgH="27340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1919288"/>
                        <a:ext cx="3584575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cs-CZ" b="1" dirty="0" smtClean="0"/>
              <a:t>Pohybové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schopnosti</a:t>
            </a:r>
            <a:endParaRPr lang="cs-CZ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2250" cy="44561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obratnost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koordinace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rovnováha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</a:t>
            </a:r>
            <a:endParaRPr lang="cs-CZ" sz="2800" dirty="0" smtClean="0">
              <a:solidFill>
                <a:srgbClr val="FF99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orientace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rytmika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flexibilita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	aj.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endParaRPr lang="cs-CZ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Uveďte příklady</a:t>
            </a:r>
            <a:endParaRPr lang="cs-CZ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067175" y="2647950"/>
          <a:ext cx="45100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Fotografie" r:id="rId3" imgW="3629532" imgH="2781688" progId="">
                  <p:embed/>
                </p:oleObj>
              </mc:Choice>
              <mc:Fallback>
                <p:oleObj name="Fotografie" r:id="rId3" imgW="3629532" imgH="278168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47950"/>
                        <a:ext cx="45100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err="1" smtClean="0"/>
              <a:t>Maslowův</a:t>
            </a:r>
            <a:r>
              <a:rPr lang="cs-CZ" sz="2800" b="1" dirty="0" smtClean="0"/>
              <a:t> model lidských potřeb (1970)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533400" indent="-533400">
              <a:lnSpc>
                <a:spcPct val="80000"/>
              </a:lnSpc>
              <a:buNone/>
            </a:pPr>
            <a:endParaRPr lang="cs-CZ" altLang="cs-CZ" sz="3200" dirty="0" smtClean="0">
              <a:solidFill>
                <a:srgbClr val="0066FF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cs-CZ" altLang="cs-CZ" sz="3000" dirty="0" smtClean="0">
                <a:solidFill>
                  <a:srgbClr val="C00000"/>
                </a:solidFill>
              </a:rPr>
              <a:t>Fyziologické potřeby:</a:t>
            </a:r>
          </a:p>
          <a:p>
            <a:pPr marL="533400" indent="-533400">
              <a:lnSpc>
                <a:spcPct val="80000"/>
              </a:lnSpc>
              <a:buNone/>
            </a:pPr>
            <a:endParaRPr lang="cs-CZ" altLang="cs-CZ" sz="3000" dirty="0" smtClean="0">
              <a:solidFill>
                <a:srgbClr val="C00000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cs-CZ" altLang="cs-CZ" sz="2600" dirty="0" smtClean="0"/>
              <a:t>strava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600" dirty="0" smtClean="0"/>
              <a:t>dýchání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600" dirty="0" smtClean="0"/>
              <a:t>vyměšování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600" dirty="0" smtClean="0"/>
              <a:t>přiměřená teplota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600" b="1" dirty="0" smtClean="0">
                <a:solidFill>
                  <a:srgbClr val="C00000"/>
                </a:solidFill>
              </a:rPr>
              <a:t>pohyb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600" dirty="0" smtClean="0"/>
              <a:t>spánek a odpočinek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600" dirty="0" smtClean="0"/>
              <a:t>vyhnutí se bolesti</a:t>
            </a:r>
          </a:p>
          <a:p>
            <a:pPr marL="533400" indent="-533400">
              <a:lnSpc>
                <a:spcPct val="80000"/>
              </a:lnSpc>
            </a:pPr>
            <a:r>
              <a:rPr lang="cs-CZ" altLang="cs-CZ" sz="2600" dirty="0" smtClean="0"/>
              <a:t>sexuální uspokojení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002060"/>
                </a:solidFill>
              </a:rPr>
              <a:t/>
            </a:r>
            <a:br>
              <a:rPr lang="cs-CZ" sz="4000" b="1" dirty="0" smtClean="0">
                <a:solidFill>
                  <a:srgbClr val="002060"/>
                </a:solidFill>
              </a:rPr>
            </a:br>
            <a:r>
              <a:rPr lang="cs-CZ" sz="4000" b="1" dirty="0" smtClean="0">
                <a:solidFill>
                  <a:srgbClr val="002060"/>
                </a:solidFill>
              </a:rPr>
              <a:t/>
            </a:r>
            <a:br>
              <a:rPr lang="cs-CZ" sz="4000" b="1" dirty="0" smtClean="0">
                <a:solidFill>
                  <a:srgbClr val="002060"/>
                </a:solidFill>
              </a:rPr>
            </a:br>
            <a:r>
              <a:rPr lang="cs-CZ" sz="4000" b="1" dirty="0" smtClean="0">
                <a:solidFill>
                  <a:srgbClr val="002060"/>
                </a:solidFill>
              </a:rPr>
              <a:t/>
            </a:r>
            <a:br>
              <a:rPr lang="cs-CZ" sz="4000" b="1" dirty="0" smtClean="0">
                <a:solidFill>
                  <a:srgbClr val="002060"/>
                </a:solidFill>
              </a:rPr>
            </a:br>
            <a:endParaRPr lang="cs-CZ" sz="4000" b="1" dirty="0" smtClean="0">
              <a:solidFill>
                <a:srgbClr val="002060"/>
              </a:solidFill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cs-CZ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 je to</a:t>
            </a:r>
          </a:p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POHYBOVÉ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(motorické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cs-CZ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senzomotorické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ctr" eaLnBrk="1" hangingPunct="1">
              <a:buFontTx/>
              <a:buNone/>
              <a:defRPr/>
            </a:pPr>
            <a:r>
              <a:rPr lang="cs-CZ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UČENÍ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b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b="1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dirty="0" smtClean="0"/>
              <a:t>Pohybové </a:t>
            </a:r>
            <a:r>
              <a:rPr lang="cs-CZ" alt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učení</a:t>
            </a:r>
            <a:r>
              <a:rPr lang="cs-CZ" alt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cs-CZ" altLang="cs-CZ" dirty="0" smtClean="0"/>
              <a:t>= učení se pohybovým dovednostem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algn="ctr" eaLnBrk="1" hangingPunct="1">
              <a:buFontTx/>
              <a:buNone/>
            </a:pPr>
            <a:endParaRPr lang="cs-CZ" altLang="cs-CZ" dirty="0" smtClean="0"/>
          </a:p>
          <a:p>
            <a:pPr algn="ctr" eaLnBrk="1" hangingPunct="1">
              <a:buFontTx/>
              <a:buNone/>
            </a:pPr>
            <a:endParaRPr lang="cs-CZ" altLang="cs-CZ" dirty="0" smtClean="0"/>
          </a:p>
          <a:p>
            <a:pPr algn="ctr" eaLnBrk="1" hangingPunct="1">
              <a:buFontTx/>
              <a:buNone/>
            </a:pPr>
            <a:r>
              <a:rPr lang="cs-CZ" altLang="cs-CZ" dirty="0" smtClean="0"/>
              <a:t>spontánní,			řízené,</a:t>
            </a:r>
          </a:p>
          <a:p>
            <a:pPr algn="ctr" eaLnBrk="1" hangingPunct="1">
              <a:buFontTx/>
              <a:buNone/>
            </a:pPr>
            <a:r>
              <a:rPr lang="cs-CZ" altLang="cs-CZ" dirty="0" smtClean="0"/>
              <a:t>přirozené učení		vedené učení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 flipH="1">
            <a:off x="2555875" y="2997200"/>
            <a:ext cx="19446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4716463" y="2997200"/>
            <a:ext cx="19431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3200" b="1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 je nezbytné, aby nastalo řízené pohybové učení,</a:t>
            </a:r>
            <a:b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resp. učení se pohybovým dovednostem pod vedením učitele(</a:t>
            </a:r>
            <a:r>
              <a:rPr lang="cs-CZ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ky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cs-CZ" sz="3200" b="1" dirty="0" smtClean="0">
                <a:latin typeface="Tahoma" panose="020B0604030504040204" pitchFamily="34" charset="0"/>
              </a:rPr>
              <a:t>Předpoklady pro </a:t>
            </a:r>
            <a:r>
              <a:rPr lang="cs-CZ" sz="32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pohybové</a:t>
            </a:r>
            <a:r>
              <a:rPr lang="cs-CZ" sz="3200" b="1" dirty="0" smtClean="0">
                <a:latin typeface="Tahoma" panose="020B0604030504040204" pitchFamily="34" charset="0"/>
              </a:rPr>
              <a:t> </a:t>
            </a:r>
            <a:r>
              <a:rPr lang="cs-CZ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učení</a:t>
            </a:r>
          </a:p>
        </p:txBody>
      </p:sp>
      <p:graphicFrame>
        <p:nvGraphicFramePr>
          <p:cNvPr id="260099" name="Group 3"/>
          <p:cNvGraphicFramePr>
            <a:graphicFrameLocks noGrp="1"/>
          </p:cNvGraphicFramePr>
          <p:nvPr>
            <p:ph idx="4294967295"/>
          </p:nvPr>
        </p:nvGraphicFramePr>
        <p:xfrm>
          <a:off x="1066800" y="1412875"/>
          <a:ext cx="7543800" cy="5068930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576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Učitel(ka)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Žák - dítě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přiměřený učební cíl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vnější motivace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názorná instrukce (ukázka)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přiměřená stimulace, korekce a zpětná informace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opakování, procvičování, modifikace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aplikace v PA žáka (pohybové hry aj.)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odpovídající motorický vývoj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úroveň zdatnosti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vnitřní motivace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percepce (vnímání)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rozvinuté 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pohybové schopnosti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pro pohybový výkon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zpevňování a retence (udržení si dovednosti v paměti)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integrace a transfer (přenos)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240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b="1" dirty="0" smtClean="0"/>
              <a:t>Motorický vývoj dítěte v mladším školním věku </a:t>
            </a:r>
          </a:p>
          <a:p>
            <a:pPr eaLnBrk="1" hangingPunct="1">
              <a:buFontTx/>
              <a:buNone/>
            </a:pPr>
            <a:r>
              <a:rPr lang="cs-CZ" altLang="cs-CZ" sz="2000" b="1" dirty="0" smtClean="0"/>
              <a:t>- viz např.:</a:t>
            </a:r>
          </a:p>
          <a:p>
            <a:pPr eaLnBrk="1" hangingPunct="1"/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DVOŘÁKOVÁ, H. </a:t>
            </a:r>
            <a:r>
              <a:rPr lang="cs-CZ" altLang="cs-CZ" sz="2000" i="1" dirty="0" smtClean="0"/>
              <a:t>K některým problémům tělesné výchovy v současné mateřské škole.</a:t>
            </a:r>
            <a:r>
              <a:rPr lang="cs-CZ" altLang="cs-CZ" sz="2000" dirty="0" smtClean="0"/>
              <a:t> Praha : Karolinum, 1998.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Pohybové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učení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latin typeface="Arial" charset="0"/>
              </a:rPr>
              <a:t>= proces učení se pohybovým dovednostem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Arial" charset="0"/>
              </a:rPr>
              <a:t>přirozené dovednosti</a:t>
            </a:r>
            <a:r>
              <a:rPr lang="cs-CZ" altLang="cs-CZ" sz="2000" dirty="0" smtClean="0">
                <a:latin typeface="Arial" charset="0"/>
              </a:rPr>
              <a:t> - chůze, běhání, skákání apod.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Arial" charset="0"/>
              </a:rPr>
              <a:t>sportovní dovednosti</a:t>
            </a:r>
            <a:r>
              <a:rPr lang="cs-CZ" altLang="cs-CZ" sz="2000" dirty="0" smtClean="0">
                <a:latin typeface="Arial" charset="0"/>
              </a:rPr>
              <a:t> - lyžování, bruslení, plavání, jízda na kole, na koloběžce apod.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Arial" charset="0"/>
              </a:rPr>
              <a:t>hygienické a </a:t>
            </a:r>
            <a:r>
              <a:rPr lang="cs-CZ" altLang="cs-CZ" sz="2000" b="1" dirty="0" err="1" smtClean="0">
                <a:latin typeface="Arial" charset="0"/>
              </a:rPr>
              <a:t>sebeobslužné</a:t>
            </a:r>
            <a:r>
              <a:rPr lang="cs-CZ" altLang="cs-CZ" sz="2000" b="1" dirty="0" smtClean="0">
                <a:latin typeface="Arial" charset="0"/>
              </a:rPr>
              <a:t> dovednosti</a:t>
            </a:r>
            <a:r>
              <a:rPr lang="cs-CZ" altLang="cs-CZ" sz="2000" dirty="0" smtClean="0">
                <a:latin typeface="Arial" charset="0"/>
              </a:rPr>
              <a:t> - mytí, čištění zubů, užívání příboru apod.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Arial" charset="0"/>
              </a:rPr>
              <a:t>pracovní dovednosti</a:t>
            </a:r>
            <a:r>
              <a:rPr lang="cs-CZ" altLang="cs-CZ" sz="2000" dirty="0" smtClean="0">
                <a:latin typeface="Arial" charset="0"/>
              </a:rPr>
              <a:t> - stříhání, řezání apod.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Arial" charset="0"/>
              </a:rPr>
              <a:t>komunikační dovednosti</a:t>
            </a:r>
            <a:r>
              <a:rPr lang="cs-CZ" altLang="cs-CZ" sz="2000" dirty="0" smtClean="0">
                <a:latin typeface="Arial" charset="0"/>
              </a:rPr>
              <a:t> - psaní, kreslení, hra na hudební nástroj, psaní na stroji apod.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>
                <a:latin typeface="Arial" charset="0"/>
              </a:rPr>
              <a:t>aj.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Fáze pohybového </a:t>
            </a:r>
            <a:r>
              <a:rPr lang="cs-CZ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učení</a:t>
            </a:r>
          </a:p>
        </p:txBody>
      </p:sp>
      <p:graphicFrame>
        <p:nvGraphicFramePr>
          <p:cNvPr id="27341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5539"/>
        </p:xfrm>
        <a:graphic>
          <a:graphicData uri="http://schemas.openxmlformats.org/drawingml/2006/table">
            <a:tbl>
              <a:tblPr/>
              <a:tblGrid>
                <a:gridCol w="874713"/>
                <a:gridCol w="1800225"/>
                <a:gridCol w="1871662"/>
                <a:gridCol w="1873250"/>
                <a:gridCol w="1809750"/>
              </a:tblGrid>
              <a:tr h="890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0" i="0" u="none" strike="noStrike" dirty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Fáze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Znaky pohybu</a:t>
                      </a:r>
                      <a:endParaRPr lang="cs-CZ" sz="2000" b="0" i="0" u="none" strike="noStrike" dirty="0"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Název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Úroveň dovednosti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Mentální aktivita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nekoordinovaný, </a:t>
                      </a:r>
                      <a:r>
                        <a:rPr lang="cs-CZ" sz="14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nemotorný, někdy křečovitý </a:t>
                      </a:r>
                      <a:r>
                        <a:rPr lang="cs-CZ" sz="1400" b="0" i="0" u="none" strike="noStrike" dirty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pohyb</a:t>
                      </a:r>
                      <a:r>
                        <a:rPr lang="cs-CZ" sz="1600" b="0" i="0" u="none" strike="noStrike" dirty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lang="cs-CZ" sz="1400" b="0" i="0" u="none" strike="noStrike" dirty="0"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Generalizace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koordinovaný pohyb ve stálých podmínkách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Diferenciace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střední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koordinovaný pohyb v proměnlivých podmínkách (při hře, soutěži apod.)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Stabilizace</a:t>
                      </a:r>
                    </a:p>
                    <a:p>
                      <a:pPr algn="l" rtl="0" fontAlgn="ctr"/>
                      <a:r>
                        <a:rPr lang="cs-CZ" sz="18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(automatizace)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nízká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osobitý </a:t>
                      </a:r>
                      <a:r>
                        <a:rPr lang="cs-CZ" sz="1400" b="0" i="0" u="none" strike="noStrike" dirty="0" smtClean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styl pohybu</a:t>
                      </a:r>
                      <a:endParaRPr lang="cs-CZ" sz="1400" b="0" i="0" u="none" strike="noStrike" dirty="0">
                        <a:solidFill>
                          <a:srgbClr val="0066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Asociace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vysoká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0" i="0" u="none" strike="noStrike" dirty="0">
                          <a:solidFill>
                            <a:srgbClr val="006699"/>
                          </a:solidFill>
                          <a:effectLst/>
                          <a:latin typeface="Verdana" panose="020B0604030504040204" pitchFamily="34" charset="0"/>
                        </a:rPr>
                        <a:t>často vysoká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Literární zdroje: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NOVÁČEK, Vojtěch, Vladislav MUŽÍK a Jitka KOPŘIVOVÁ. </a:t>
            </a:r>
            <a:r>
              <a:rPr lang="cs-CZ" i="1" dirty="0" smtClean="0"/>
              <a:t>Vybrané kapitoly z teorie a didaktiky tělesné výchovy</a:t>
            </a:r>
            <a:r>
              <a:rPr lang="cs-CZ" dirty="0" smtClean="0"/>
              <a:t>. Brno: Pedagogická fakulta MU, 2001. 46 s. ISBN 80-210-2642-1.</a:t>
            </a:r>
          </a:p>
          <a:p>
            <a:r>
              <a:rPr lang="cs-CZ" dirty="0" smtClean="0"/>
              <a:t>DVOŘÁKOVÁ, Hana. </a:t>
            </a:r>
            <a:r>
              <a:rPr lang="cs-CZ" i="1" dirty="0" smtClean="0"/>
              <a:t>Pohybem a hrou rozvíjíme osobnost dítěte :[tělesná výchova ve vzdělávacím programu mateřské školy]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Praha: Portál, 2002. 137 s. ISBN 80-7178-693-4.</a:t>
            </a:r>
            <a:endParaRPr lang="cs-CZ" i="1" dirty="0" smtClean="0"/>
          </a:p>
          <a:p>
            <a:r>
              <a:rPr lang="cs-CZ" dirty="0" err="1" smtClean="0"/>
              <a:t>Grecmanová</a:t>
            </a:r>
            <a:r>
              <a:rPr lang="cs-CZ" dirty="0" smtClean="0"/>
              <a:t>, H., </a:t>
            </a:r>
            <a:r>
              <a:rPr lang="cs-CZ" dirty="0" err="1" smtClean="0"/>
              <a:t>Urbanovská</a:t>
            </a:r>
            <a:r>
              <a:rPr lang="cs-CZ" dirty="0" smtClean="0"/>
              <a:t>, E. Aktivizační metody ve výuce, prostředek ŠVP. Olomouc: </a:t>
            </a:r>
            <a:r>
              <a:rPr lang="cs-CZ" dirty="0" err="1" smtClean="0"/>
              <a:t>Hanex</a:t>
            </a:r>
            <a:r>
              <a:rPr lang="cs-CZ" dirty="0" smtClean="0"/>
              <a:t>, 2007.</a:t>
            </a:r>
          </a:p>
          <a:p>
            <a:r>
              <a:rPr lang="cs-CZ" dirty="0" smtClean="0"/>
              <a:t>MUŽÍK, Vladislav a Milada KREJČÍ. </a:t>
            </a:r>
            <a:r>
              <a:rPr lang="cs-CZ" i="1" dirty="0" smtClean="0"/>
              <a:t>Tělesná výchova a zdraví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Olomouc: </a:t>
            </a:r>
            <a:r>
              <a:rPr lang="cs-CZ" dirty="0" err="1" smtClean="0"/>
              <a:t>Hanex</a:t>
            </a:r>
            <a:r>
              <a:rPr lang="cs-CZ" dirty="0" smtClean="0"/>
              <a:t>, 1997. 139 s. ISBN 80-85783-17-7.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SMOLÍKOVÁ, Kateřina. </a:t>
            </a:r>
            <a:r>
              <a:rPr lang="cs-CZ" i="1" dirty="0" smtClean="0"/>
              <a:t>Rámcový vzdělávací program pro předškolní vzdělávání</a:t>
            </a:r>
            <a:r>
              <a:rPr lang="cs-CZ" dirty="0" smtClean="0"/>
              <a:t>. Praha: Výzkumný ústav pedagogický v Praze, 2004. 48 s. ISBN 8087000005.</a:t>
            </a:r>
          </a:p>
          <a:p>
            <a:r>
              <a:rPr lang="cs-CZ" dirty="0" smtClean="0"/>
              <a:t>MUŽÍK, Vladislav a Vladimír SÜSS. </a:t>
            </a:r>
            <a:r>
              <a:rPr lang="cs-CZ" i="1" dirty="0" smtClean="0"/>
              <a:t>Tělesná výchova a zdraví pro 21. století (myšlenky, které by měly usměrňovat tvorbu školních vzdělávacích programů)</a:t>
            </a:r>
            <a:r>
              <a:rPr lang="cs-CZ" dirty="0" smtClean="0"/>
              <a:t>. 1. vydání. Brno: Masarykova univerzita, Pedagogická fakulta, 2007. 97 s. ISBN 978-80-210-4258-2.</a:t>
            </a:r>
          </a:p>
          <a:p>
            <a:r>
              <a:rPr lang="cs-CZ" dirty="0" smtClean="0"/>
              <a:t>DVOŘÁKOVÁ, Hana. </a:t>
            </a:r>
            <a:r>
              <a:rPr lang="cs-CZ" i="1" dirty="0" smtClean="0"/>
              <a:t>Sportujeme s nejmenšími dětmi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Olympia, 2001. 125 s. ISBN 8070333138.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Proč dítě potřebuje </a:t>
            </a:r>
          </a:p>
          <a:p>
            <a:pPr algn="ctr"/>
            <a:endParaRPr lang="cs-CZ" sz="3600" dirty="0" smtClean="0">
              <a:solidFill>
                <a:srgbClr val="C00000"/>
              </a:solidFill>
            </a:endParaRPr>
          </a:p>
          <a:p>
            <a:pPr algn="ctr"/>
            <a:endParaRPr lang="cs-CZ" sz="3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3600" dirty="0" smtClean="0">
                <a:solidFill>
                  <a:srgbClr val="C00000"/>
                </a:solidFill>
              </a:rPr>
              <a:t>POHYB?</a:t>
            </a:r>
          </a:p>
          <a:p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2550</TotalTime>
  <Words>2447</Words>
  <Application>Microsoft Office PowerPoint</Application>
  <PresentationFormat>Předvádění na obrazovce (4:3)</PresentationFormat>
  <Paragraphs>780</Paragraphs>
  <Slides>88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88</vt:i4>
      </vt:variant>
    </vt:vector>
  </HeadingPairs>
  <TitlesOfParts>
    <vt:vector size="91" baseType="lpstr">
      <vt:lpstr>Arkýř</vt:lpstr>
      <vt:lpstr>Graf</vt:lpstr>
      <vt:lpstr>Fotografie</vt:lpstr>
      <vt:lpstr>Didaktika tělesné výchovy a výchovy ke zdraví </vt:lpstr>
      <vt:lpstr>Cíl předmětu  DTVVZ</vt:lpstr>
      <vt:lpstr>Didaktika  tvvz</vt:lpstr>
      <vt:lpstr>Podmínky zápočtu</vt:lpstr>
      <vt:lpstr>Podmínky zápočtu</vt:lpstr>
      <vt:lpstr>Pa a VZ</vt:lpstr>
      <vt:lpstr>Prezentace aplikace PowerPoint</vt:lpstr>
      <vt:lpstr>Maslowův model lidských potřeb (1970)</vt:lpstr>
      <vt:lpstr>Prezentace aplikace PowerPoint</vt:lpstr>
      <vt:lpstr>Potřeba lidského POHYBU</vt:lpstr>
      <vt:lpstr>Potřeba lidského  pohybu</vt:lpstr>
      <vt:lpstr>…Pohybový režim na 40 % škol (1. st. ZŠ)</vt:lpstr>
      <vt:lpstr>Prezentace aplikace PowerPoint</vt:lpstr>
      <vt:lpstr>Koncepční dokument pro MŠ</vt:lpstr>
      <vt:lpstr>Záměr biologické oblasti v RVP PV</vt:lpstr>
      <vt:lpstr>Vzdělávací cíle v RVP PV</vt:lpstr>
      <vt:lpstr>Vzdělávací nabídka</vt:lpstr>
      <vt:lpstr>Vzdělávací nabídka</vt:lpstr>
      <vt:lpstr>Očekávané výstupy </vt:lpstr>
      <vt:lpstr>Očekávané výstupy </vt:lpstr>
      <vt:lpstr>Očekávané výstupy </vt:lpstr>
      <vt:lpstr>Rizika úspěchů vzdělávacích záměrů</vt:lpstr>
      <vt:lpstr>Rizika úspěchů vzdělávacích záměrů</vt:lpstr>
      <vt:lpstr>Jaké požadavky na znalosti plynou z RVP PV pro učitelky MŠ?</vt:lpstr>
      <vt:lpstr>Pohybový režim dětí</vt:lpstr>
      <vt:lpstr>Pyramida pohybu  (Mužík, Mužíková, 2014)</vt:lpstr>
      <vt:lpstr>Pyramida pohybu  (Mužík, Mužíková, 2014)</vt:lpstr>
      <vt:lpstr>Zdravá abeceda  (Dvořáková, 2008)</vt:lpstr>
      <vt:lpstr>Prezentace aplikace PowerPoint</vt:lpstr>
      <vt:lpstr>Cíle  pohybové aktivity (PA) </vt:lpstr>
      <vt:lpstr>Prezentace aplikace PowerPoint</vt:lpstr>
      <vt:lpstr>Prezentace aplikace PowerPoint</vt:lpstr>
      <vt:lpstr>Cíle  tělesné zdatnosti</vt:lpstr>
      <vt:lpstr>Prezentace aplikace PowerPoint</vt:lpstr>
      <vt:lpstr>Svalová zdatnost  (SZ)</vt:lpstr>
      <vt:lpstr>Svaly  </vt:lpstr>
      <vt:lpstr>Svalová nerovnováha  (dysbalanci) </vt:lpstr>
      <vt:lpstr>Prezentace aplikace PowerPoint</vt:lpstr>
      <vt:lpstr>Svaly převážně fázické  (ochabují)</vt:lpstr>
      <vt:lpstr>Prezentace aplikace PowerPoint</vt:lpstr>
      <vt:lpstr>Svaly převážně posturální (zkracují se)</vt:lpstr>
      <vt:lpstr>Prezentace aplikace PowerPoint</vt:lpstr>
      <vt:lpstr>Zdvihač hlavy (kývač)</vt:lpstr>
      <vt:lpstr> :o)</vt:lpstr>
      <vt:lpstr> svalové dysbalance,  vadné držení těla…</vt:lpstr>
      <vt:lpstr>…a jejich důsledky</vt:lpstr>
      <vt:lpstr>Vizuální dojem u svalových dysbalancí při pohledu z boku</vt:lpstr>
      <vt:lpstr>Shrnutí Svalová zdatnost (SZ)</vt:lpstr>
      <vt:lpstr>Prezentace aplikace PowerPoint</vt:lpstr>
      <vt:lpstr>Aerobní zdatnost (AZ) resp. kardiovaskulární zdatnost</vt:lpstr>
      <vt:lpstr>Prezentace aplikace PowerPoint</vt:lpstr>
      <vt:lpstr>Metabolické procesy</vt:lpstr>
      <vt:lpstr>Metabolismus při  PA</vt:lpstr>
      <vt:lpstr>Srdeční frekvence  (SF)</vt:lpstr>
      <vt:lpstr>Jak podporovat  Aerobní zatížení u dětí?</vt:lpstr>
      <vt:lpstr>Shrnutí Aerobní zdatnost </vt:lpstr>
      <vt:lpstr>Jaké je anaerobní zatížení u dětí?</vt:lpstr>
      <vt:lpstr>Prezentace aplikace PowerPoint</vt:lpstr>
      <vt:lpstr>Složení těla</vt:lpstr>
      <vt:lpstr>Somatotyp „(Sheldon)“</vt:lpstr>
      <vt:lpstr>Somatotyp –  základní znaky</vt:lpstr>
      <vt:lpstr>BMI pro dospělé</vt:lpstr>
      <vt:lpstr>BMI  pro děti</vt:lpstr>
      <vt:lpstr>BMI  pro děti</vt:lpstr>
      <vt:lpstr>Spotřeba cukrů a tuků při  PA</vt:lpstr>
      <vt:lpstr>Výdej energie</vt:lpstr>
      <vt:lpstr>Shrnutí Složení těla</vt:lpstr>
      <vt:lpstr>Pamatujme!</vt:lpstr>
      <vt:lpstr>Cíl pohybové aktivity: zdravotně orientovaná zdatnost</vt:lpstr>
      <vt:lpstr>Prezentace aplikace PowerPoint</vt:lpstr>
      <vt:lpstr>Pohybové  (motorické) schopnosti  a proces  pohybového (motorického) učení </vt:lpstr>
      <vt:lpstr>Prezentace aplikace PowerPoint</vt:lpstr>
      <vt:lpstr>Pohybové schopnosti - základní charakteristika</vt:lpstr>
      <vt:lpstr>Pohybové (motorické)  schopnosti       (Měkota, 2000)</vt:lpstr>
      <vt:lpstr>Pohybové schopnosti - jednodušší základní dělení</vt:lpstr>
      <vt:lpstr>Pohybové schopnosti</vt:lpstr>
      <vt:lpstr>Pohybové schopnosti</vt:lpstr>
      <vt:lpstr>Pohybové schopnosti</vt:lpstr>
      <vt:lpstr>Pohybové schopnosti</vt:lpstr>
      <vt:lpstr>   </vt:lpstr>
      <vt:lpstr>Prezentace aplikace PowerPoint</vt:lpstr>
      <vt:lpstr>Prezentace aplikace PowerPoint</vt:lpstr>
      <vt:lpstr>Předpoklady pro pohybové učení</vt:lpstr>
      <vt:lpstr>Prezentace aplikace PowerPoint</vt:lpstr>
      <vt:lpstr>Pohybové učení</vt:lpstr>
      <vt:lpstr>Fáze pohybového učení</vt:lpstr>
      <vt:lpstr>Literární zdroje: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Pepa</dc:creator>
  <cp:lastModifiedBy>Jonasova</cp:lastModifiedBy>
  <cp:revision>197</cp:revision>
  <dcterms:created xsi:type="dcterms:W3CDTF">2016-01-02T22:05:25Z</dcterms:created>
  <dcterms:modified xsi:type="dcterms:W3CDTF">2017-03-10T18:30:44Z</dcterms:modified>
</cp:coreProperties>
</file>