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406" r:id="rId3"/>
    <p:sldId id="401" r:id="rId4"/>
    <p:sldId id="402" r:id="rId5"/>
    <p:sldId id="403" r:id="rId6"/>
    <p:sldId id="421" r:id="rId7"/>
    <p:sldId id="405" r:id="rId8"/>
    <p:sldId id="404" r:id="rId9"/>
    <p:sldId id="416" r:id="rId10"/>
    <p:sldId id="407" r:id="rId11"/>
    <p:sldId id="410" r:id="rId12"/>
    <p:sldId id="413" r:id="rId13"/>
    <p:sldId id="414" r:id="rId14"/>
    <p:sldId id="408" r:id="rId15"/>
    <p:sldId id="409" r:id="rId16"/>
    <p:sldId id="420" r:id="rId17"/>
    <p:sldId id="411" r:id="rId18"/>
    <p:sldId id="412" r:id="rId19"/>
    <p:sldId id="415" r:id="rId20"/>
    <p:sldId id="290" r:id="rId21"/>
    <p:sldId id="417" r:id="rId22"/>
    <p:sldId id="398"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B5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594" y="-2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910DFE-0923-4BAB-B2F3-86E0EA7298DF}" type="datetimeFigureOut">
              <a:rPr lang="cs-CZ" smtClean="0"/>
              <a:pPr/>
              <a:t>10.3.2017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C78166-0501-4BF1-9B1A-29E5CF9DAE49}" type="slidenum">
              <a:rPr lang="cs-CZ" smtClean="0"/>
              <a:pPr/>
              <a:t>‹#›</a:t>
            </a:fld>
            <a:endParaRPr lang="cs-CZ"/>
          </a:p>
        </p:txBody>
      </p:sp>
    </p:spTree>
    <p:extLst>
      <p:ext uri="{BB962C8B-B14F-4D97-AF65-F5344CB8AC3E}">
        <p14:creationId xmlns:p14="http://schemas.microsoft.com/office/powerpoint/2010/main" val="2475601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27D95408-1C04-4DA6-8D44-9DCD0B80B75A}" type="datetimeFigureOut">
              <a:rPr lang="cs-CZ" smtClean="0"/>
              <a:pPr/>
              <a:t>10.3.2017</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1C50DA09-A6F8-4E9C-A0E6-BABE37C6E2B7}" type="slidenum">
              <a:rPr lang="cs-CZ" smtClean="0"/>
              <a:pPr/>
              <a:t>‹#›</a:t>
            </a:fld>
            <a:endParaRPr lang="cs-CZ"/>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7D95408-1C04-4DA6-8D44-9DCD0B80B75A}" type="datetimeFigureOut">
              <a:rPr lang="cs-CZ" smtClean="0"/>
              <a:pPr/>
              <a:t>10.3.2017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50DA09-A6F8-4E9C-A0E6-BABE37C6E2B7}" type="slidenum">
              <a:rPr lang="cs-CZ" smtClean="0"/>
              <a:pPr/>
              <a:t>‹#›</a:t>
            </a:fld>
            <a:endParaRPr lang="cs-CZ"/>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7D95408-1C04-4DA6-8D44-9DCD0B80B75A}" type="datetimeFigureOut">
              <a:rPr lang="cs-CZ" smtClean="0"/>
              <a:pPr/>
              <a:t>10.3.2017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50DA09-A6F8-4E9C-A0E6-BABE37C6E2B7}" type="slidenum">
              <a:rPr lang="cs-CZ" smtClean="0"/>
              <a:pPr/>
              <a:t>‹#›</a:t>
            </a:fld>
            <a:endParaRPr lang="cs-CZ"/>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dirty="0" smtClean="0"/>
              <a:t>Klepnutím lze upravit styly předlohy textu.</a:t>
            </a:r>
          </a:p>
          <a:p>
            <a:pPr lvl="1" eaLnBrk="1" latinLnBrk="0" hangingPunct="1"/>
            <a:r>
              <a:rPr lang="cs-CZ" dirty="0" smtClean="0"/>
              <a:t>Druhá úroveň</a:t>
            </a:r>
          </a:p>
          <a:p>
            <a:pPr lvl="2" eaLnBrk="1" latinLnBrk="0" hangingPunct="1"/>
            <a:r>
              <a:rPr lang="cs-CZ" dirty="0" smtClean="0"/>
              <a:t>Třetí úroveň</a:t>
            </a:r>
          </a:p>
          <a:p>
            <a:pPr lvl="3" eaLnBrk="1" latinLnBrk="0" hangingPunct="1"/>
            <a:r>
              <a:rPr lang="cs-CZ" dirty="0" smtClean="0"/>
              <a:t>Čtvrtá úroveň</a:t>
            </a:r>
          </a:p>
          <a:p>
            <a:pPr lvl="4" eaLnBrk="1" latinLnBrk="0" hangingPunct="1"/>
            <a:r>
              <a:rPr lang="cs-CZ" dirty="0" smtClean="0"/>
              <a:t>Pátá úroveň</a:t>
            </a:r>
            <a:endParaRPr kumimoji="0" lang="en-US" dirty="0"/>
          </a:p>
        </p:txBody>
      </p:sp>
      <p:sp>
        <p:nvSpPr>
          <p:cNvPr id="7" name="Zástupný symbol pro datum 6"/>
          <p:cNvSpPr>
            <a:spLocks noGrp="1"/>
          </p:cNvSpPr>
          <p:nvPr>
            <p:ph type="dt" sz="half" idx="14"/>
          </p:nvPr>
        </p:nvSpPr>
        <p:spPr/>
        <p:txBody>
          <a:bodyPr rtlCol="0"/>
          <a:lstStyle/>
          <a:p>
            <a:fld id="{27D95408-1C04-4DA6-8D44-9DCD0B80B75A}" type="datetimeFigureOut">
              <a:rPr lang="cs-CZ" smtClean="0"/>
              <a:pPr/>
              <a:t>10.3.2017</a:t>
            </a:fld>
            <a:endParaRPr lang="cs-CZ"/>
          </a:p>
        </p:txBody>
      </p:sp>
      <p:sp>
        <p:nvSpPr>
          <p:cNvPr id="9" name="Zástupný symbol pro číslo snímku 8"/>
          <p:cNvSpPr>
            <a:spLocks noGrp="1"/>
          </p:cNvSpPr>
          <p:nvPr>
            <p:ph type="sldNum" sz="quarter" idx="15"/>
          </p:nvPr>
        </p:nvSpPr>
        <p:spPr/>
        <p:txBody>
          <a:bodyPr rtlCol="0"/>
          <a:lstStyle/>
          <a:p>
            <a:fld id="{1C50DA09-A6F8-4E9C-A0E6-BABE37C6E2B7}"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27D95408-1C04-4DA6-8D44-9DCD0B80B75A}" type="datetimeFigureOut">
              <a:rPr lang="cs-CZ" smtClean="0"/>
              <a:pPr/>
              <a:t>10.3.2017</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1C50DA09-A6F8-4E9C-A0E6-BABE37C6E2B7}" type="slidenum">
              <a:rPr lang="cs-CZ" smtClean="0"/>
              <a:pPr/>
              <a:t>‹#›</a:t>
            </a:fld>
            <a:endParaRPr lang="cs-CZ"/>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27D95408-1C04-4DA6-8D44-9DCD0B80B75A}" type="datetimeFigureOut">
              <a:rPr lang="cs-CZ" smtClean="0"/>
              <a:pPr/>
              <a:t>10.3.2017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C50DA09-A6F8-4E9C-A0E6-BABE37C6E2B7}"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27D95408-1C04-4DA6-8D44-9DCD0B80B75A}" type="datetimeFigureOut">
              <a:rPr lang="cs-CZ" smtClean="0"/>
              <a:pPr/>
              <a:t>10.3.2017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C50DA09-A6F8-4E9C-A0E6-BABE37C6E2B7}"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27D95408-1C04-4DA6-8D44-9DCD0B80B75A}" type="datetimeFigureOut">
              <a:rPr lang="cs-CZ" smtClean="0"/>
              <a:pPr/>
              <a:t>10.3.2017</a:t>
            </a:fld>
            <a:endParaRPr lang="cs-CZ"/>
          </a:p>
        </p:txBody>
      </p:sp>
      <p:sp>
        <p:nvSpPr>
          <p:cNvPr id="7" name="Zástupný symbol pro číslo snímku 6"/>
          <p:cNvSpPr>
            <a:spLocks noGrp="1"/>
          </p:cNvSpPr>
          <p:nvPr>
            <p:ph type="sldNum" sz="quarter" idx="11"/>
          </p:nvPr>
        </p:nvSpPr>
        <p:spPr/>
        <p:txBody>
          <a:bodyPr rtlCol="0"/>
          <a:lstStyle/>
          <a:p>
            <a:fld id="{1C50DA09-A6F8-4E9C-A0E6-BABE37C6E2B7}"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7D95408-1C04-4DA6-8D44-9DCD0B80B75A}" type="datetimeFigureOut">
              <a:rPr lang="cs-CZ" smtClean="0"/>
              <a:pPr/>
              <a:t>10.3.2017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C50DA09-A6F8-4E9C-A0E6-BABE37C6E2B7}" type="slidenum">
              <a:rPr lang="cs-CZ" smtClean="0"/>
              <a:pPr/>
              <a:t>‹#›</a:t>
            </a:fld>
            <a:endParaRPr lang="cs-CZ"/>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27D95408-1C04-4DA6-8D44-9DCD0B80B75A}" type="datetimeFigureOut">
              <a:rPr lang="cs-CZ" smtClean="0"/>
              <a:pPr/>
              <a:t>10.3.2017</a:t>
            </a:fld>
            <a:endParaRPr lang="cs-CZ"/>
          </a:p>
        </p:txBody>
      </p:sp>
      <p:sp>
        <p:nvSpPr>
          <p:cNvPr id="22" name="Zástupný symbol pro číslo snímku 21"/>
          <p:cNvSpPr>
            <a:spLocks noGrp="1"/>
          </p:cNvSpPr>
          <p:nvPr>
            <p:ph type="sldNum" sz="quarter" idx="15"/>
          </p:nvPr>
        </p:nvSpPr>
        <p:spPr/>
        <p:txBody>
          <a:bodyPr rtlCol="0"/>
          <a:lstStyle/>
          <a:p>
            <a:fld id="{1C50DA09-A6F8-4E9C-A0E6-BABE37C6E2B7}"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27D95408-1C04-4DA6-8D44-9DCD0B80B75A}" type="datetimeFigureOut">
              <a:rPr lang="cs-CZ" smtClean="0"/>
              <a:pPr/>
              <a:t>10.3.2017</a:t>
            </a:fld>
            <a:endParaRPr lang="cs-CZ"/>
          </a:p>
        </p:txBody>
      </p:sp>
      <p:sp>
        <p:nvSpPr>
          <p:cNvPr id="18" name="Zástupný symbol pro číslo snímku 17"/>
          <p:cNvSpPr>
            <a:spLocks noGrp="1"/>
          </p:cNvSpPr>
          <p:nvPr>
            <p:ph type="sldNum" sz="quarter" idx="11"/>
          </p:nvPr>
        </p:nvSpPr>
        <p:spPr/>
        <p:txBody>
          <a:bodyPr rtlCol="0"/>
          <a:lstStyle/>
          <a:p>
            <a:fld id="{1C50DA09-A6F8-4E9C-A0E6-BABE37C6E2B7}"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7D95408-1C04-4DA6-8D44-9DCD0B80B75A}" type="datetimeFigureOut">
              <a:rPr lang="cs-CZ" smtClean="0"/>
              <a:pPr/>
              <a:t>10.3.2017</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50DA09-A6F8-4E9C-A0E6-BABE37C6E2B7}"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jonasova@ped.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rehabilitace.blgz.cz/O-nas-142.html" TargetMode="External"/><Relationship Id="rId2" Type="http://schemas.openxmlformats.org/officeDocument/2006/relationships/hyperlink" Target="http://hana-dvorakova.cz/"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mailto:jonasova@ped.muni.cz"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86000" y="3068960"/>
            <a:ext cx="6172200" cy="2016224"/>
          </a:xfrm>
        </p:spPr>
        <p:txBody>
          <a:bodyPr>
            <a:normAutofit fontScale="90000"/>
          </a:bodyPr>
          <a:lstStyle/>
          <a:p>
            <a:pPr algn="ctr"/>
            <a:r>
              <a:rPr lang="cs-CZ" sz="2200" dirty="0" smtClean="0">
                <a:solidFill>
                  <a:srgbClr val="C00000"/>
                </a:solidFill>
              </a:rPr>
              <a:t/>
            </a:r>
            <a:br>
              <a:rPr lang="cs-CZ" sz="2200" dirty="0" smtClean="0">
                <a:solidFill>
                  <a:srgbClr val="C00000"/>
                </a:solidFill>
              </a:rPr>
            </a:br>
            <a:r>
              <a:rPr lang="cs-CZ" sz="2200" dirty="0" smtClean="0">
                <a:solidFill>
                  <a:srgbClr val="C00000"/>
                </a:solidFill>
              </a:rPr>
              <a:t/>
            </a:r>
            <a:br>
              <a:rPr lang="cs-CZ" sz="2200" dirty="0" smtClean="0">
                <a:solidFill>
                  <a:srgbClr val="C00000"/>
                </a:solidFill>
              </a:rPr>
            </a:br>
            <a:r>
              <a:rPr lang="cs-CZ" sz="2200" dirty="0" smtClean="0">
                <a:solidFill>
                  <a:srgbClr val="C00000"/>
                </a:solidFill>
              </a:rPr>
              <a:t/>
            </a:r>
            <a:br>
              <a:rPr lang="cs-CZ" sz="2200" dirty="0" smtClean="0">
                <a:solidFill>
                  <a:srgbClr val="C00000"/>
                </a:solidFill>
              </a:rPr>
            </a:br>
            <a:r>
              <a:rPr lang="cs-CZ" sz="2200" dirty="0" smtClean="0">
                <a:solidFill>
                  <a:srgbClr val="C00000"/>
                </a:solidFill>
              </a:rPr>
              <a:t/>
            </a:r>
            <a:br>
              <a:rPr lang="cs-CZ" sz="2200" dirty="0" smtClean="0">
                <a:solidFill>
                  <a:srgbClr val="C00000"/>
                </a:solidFill>
              </a:rPr>
            </a:br>
            <a:r>
              <a:rPr lang="cs-CZ" sz="2200" dirty="0" smtClean="0">
                <a:solidFill>
                  <a:srgbClr val="C00000"/>
                </a:solidFill>
              </a:rPr>
              <a:t/>
            </a:r>
            <a:br>
              <a:rPr lang="cs-CZ" sz="2200" dirty="0" smtClean="0">
                <a:solidFill>
                  <a:srgbClr val="C00000"/>
                </a:solidFill>
              </a:rPr>
            </a:br>
            <a:r>
              <a:rPr lang="cs-CZ" sz="2200" dirty="0" smtClean="0">
                <a:solidFill>
                  <a:srgbClr val="C00000"/>
                </a:solidFill>
              </a:rPr>
              <a:t/>
            </a:r>
            <a:br>
              <a:rPr lang="cs-CZ" sz="2200" dirty="0" smtClean="0">
                <a:solidFill>
                  <a:srgbClr val="C00000"/>
                </a:solidFill>
              </a:rPr>
            </a:br>
            <a:r>
              <a:rPr lang="cs-CZ" sz="2700" dirty="0" smtClean="0">
                <a:solidFill>
                  <a:schemeClr val="tx1"/>
                </a:solidFill>
              </a:rPr>
              <a:t>Pohybová omezení ve vztahu k růstu předškolního věku dítěte v MŠ</a:t>
            </a:r>
            <a:r>
              <a:rPr lang="cs-CZ" sz="2200" dirty="0" smtClean="0">
                <a:solidFill>
                  <a:srgbClr val="C00000"/>
                </a:solidFill>
              </a:rPr>
              <a:t/>
            </a:r>
            <a:br>
              <a:rPr lang="cs-CZ" sz="2200" dirty="0" smtClean="0">
                <a:solidFill>
                  <a:srgbClr val="C00000"/>
                </a:solidFill>
              </a:rPr>
            </a:br>
            <a:r>
              <a:rPr lang="cs-CZ" sz="1300" dirty="0" smtClean="0">
                <a:solidFill>
                  <a:srgbClr val="C00000"/>
                </a:solidFill>
              </a:rPr>
              <a:t>didaktika </a:t>
            </a:r>
            <a:r>
              <a:rPr lang="cs-CZ" sz="1300" dirty="0" smtClean="0"/>
              <a:t>tělesné výchovy a výchovy ke zdraví</a:t>
            </a:r>
            <a:r>
              <a:rPr lang="cs-CZ" dirty="0"/>
              <a:t/>
            </a:r>
            <a:br>
              <a:rPr lang="cs-CZ" dirty="0"/>
            </a:br>
            <a:endParaRPr lang="cs-CZ" dirty="0"/>
          </a:p>
        </p:txBody>
      </p:sp>
      <p:sp>
        <p:nvSpPr>
          <p:cNvPr id="3" name="Podnadpis 2"/>
          <p:cNvSpPr>
            <a:spLocks noGrp="1"/>
          </p:cNvSpPr>
          <p:nvPr>
            <p:ph type="subTitle" idx="1"/>
          </p:nvPr>
        </p:nvSpPr>
        <p:spPr>
          <a:xfrm>
            <a:off x="2339752" y="4653136"/>
            <a:ext cx="6172200" cy="2204864"/>
          </a:xfrm>
        </p:spPr>
        <p:txBody>
          <a:bodyPr>
            <a:normAutofit/>
          </a:bodyPr>
          <a:lstStyle/>
          <a:p>
            <a:endParaRPr lang="cs-CZ" dirty="0" smtClean="0"/>
          </a:p>
          <a:p>
            <a:r>
              <a:rPr lang="cs-CZ" dirty="0" smtClean="0"/>
              <a:t>Mgr. Daniela Jonášová</a:t>
            </a:r>
          </a:p>
          <a:p>
            <a:r>
              <a:rPr lang="cs-CZ" dirty="0" smtClean="0"/>
              <a:t>KTVVZ, </a:t>
            </a:r>
            <a:r>
              <a:rPr lang="cs-CZ" dirty="0" err="1" smtClean="0"/>
              <a:t>PdF</a:t>
            </a:r>
            <a:r>
              <a:rPr lang="cs-CZ" dirty="0" smtClean="0"/>
              <a:t> MU </a:t>
            </a:r>
          </a:p>
          <a:p>
            <a:r>
              <a:rPr lang="cs-CZ" dirty="0" smtClean="0"/>
              <a:t>Kontakt:</a:t>
            </a:r>
          </a:p>
          <a:p>
            <a:r>
              <a:rPr lang="cs-CZ" dirty="0" err="1" smtClean="0">
                <a:hlinkClick r:id="rId2"/>
              </a:rPr>
              <a:t>jonasova</a:t>
            </a:r>
            <a:r>
              <a:rPr lang="cs-CZ" dirty="0" smtClean="0">
                <a:hlinkClick r:id="rId2"/>
              </a:rPr>
              <a:t>@</a:t>
            </a:r>
            <a:r>
              <a:rPr lang="cs-CZ" dirty="0" err="1" smtClean="0">
                <a:hlinkClick r:id="rId2"/>
              </a:rPr>
              <a:t>ped.muni.cz</a:t>
            </a:r>
            <a:endParaRPr lang="cs-CZ" dirty="0" smtClean="0"/>
          </a:p>
          <a:p>
            <a:r>
              <a:rPr lang="cs-CZ" dirty="0" smtClean="0"/>
              <a:t>Mob. 776 818 401</a:t>
            </a:r>
          </a:p>
          <a:p>
            <a:endParaRPr lang="cs-CZ" dirty="0"/>
          </a:p>
        </p:txBody>
      </p:sp>
      <p:pic>
        <p:nvPicPr>
          <p:cNvPr id="5" name="Obrázek 2"/>
          <p:cNvPicPr>
            <a:picLocks noChangeAspect="1"/>
          </p:cNvPicPr>
          <p:nvPr/>
        </p:nvPicPr>
        <p:blipFill>
          <a:blip r:embed="rId3" cstate="print"/>
          <a:srcRect/>
          <a:stretch>
            <a:fillRect/>
          </a:stretch>
        </p:blipFill>
        <p:spPr bwMode="auto">
          <a:xfrm>
            <a:off x="1403648" y="1484784"/>
            <a:ext cx="1656184" cy="174339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Nošení a manipulace s těžkými břemeny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pPr lvl="0"/>
            <a:r>
              <a:rPr lang="cs-CZ" dirty="0" smtClean="0"/>
              <a:t>zátěž nemá být větší než 10 % hmotnosti těla</a:t>
            </a:r>
          </a:p>
          <a:p>
            <a:pPr lvl="0"/>
            <a:endParaRPr lang="cs-CZ" dirty="0" smtClean="0"/>
          </a:p>
          <a:p>
            <a:pPr lvl="0"/>
            <a:r>
              <a:rPr lang="cs-CZ" dirty="0" smtClean="0"/>
              <a:t>přetěžuje neosifikované kosti, nezpevněné klouby a páteř</a:t>
            </a:r>
          </a:p>
          <a:p>
            <a:pPr lvl="0"/>
            <a:endParaRPr lang="cs-CZ" dirty="0" smtClean="0"/>
          </a:p>
          <a:p>
            <a:pPr lvl="0"/>
            <a:r>
              <a:rPr lang="cs-CZ" dirty="0" smtClean="0"/>
              <a:t>podle toho například volíme velikost a </a:t>
            </a:r>
            <a:r>
              <a:rPr lang="cs-CZ" b="1" dirty="0" smtClean="0"/>
              <a:t>obsah batůžku </a:t>
            </a:r>
            <a:r>
              <a:rPr lang="cs-CZ" dirty="0" smtClean="0"/>
              <a:t>na výlet.</a:t>
            </a:r>
          </a:p>
          <a:p>
            <a:pPr lvl="0"/>
            <a:endParaRPr lang="cs-CZ" dirty="0" smtClean="0"/>
          </a:p>
          <a:p>
            <a:pPr lvl="0"/>
            <a:r>
              <a:rPr lang="cs-CZ" b="1" dirty="0" smtClean="0"/>
              <a:t>PO</a:t>
            </a:r>
          </a:p>
          <a:p>
            <a:endParaRPr lang="cs-CZ"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Seskoky na tvrdou podložku (bez žíněnky)</a:t>
            </a:r>
            <a:endParaRPr lang="cs-CZ" dirty="0"/>
          </a:p>
        </p:txBody>
      </p:sp>
      <p:sp>
        <p:nvSpPr>
          <p:cNvPr id="3" name="Zástupný symbol pro obsah 2"/>
          <p:cNvSpPr>
            <a:spLocks noGrp="1"/>
          </p:cNvSpPr>
          <p:nvPr>
            <p:ph sz="quarter" idx="1"/>
          </p:nvPr>
        </p:nvSpPr>
        <p:spPr/>
        <p:txBody>
          <a:bodyPr/>
          <a:lstStyle/>
          <a:p>
            <a:pPr lvl="0"/>
            <a:r>
              <a:rPr lang="cs-CZ" dirty="0" smtClean="0"/>
              <a:t>mohou se vyskytnout při volném hraní i při řízeném cvičení</a:t>
            </a:r>
          </a:p>
          <a:p>
            <a:pPr lvl="0"/>
            <a:endParaRPr lang="cs-CZ" dirty="0" smtClean="0"/>
          </a:p>
          <a:p>
            <a:pPr lvl="0"/>
            <a:r>
              <a:rPr lang="cs-CZ" dirty="0" smtClean="0"/>
              <a:t>silný náraz poškozuje páteř a nosné klouby</a:t>
            </a:r>
          </a:p>
          <a:p>
            <a:pPr lvl="0"/>
            <a:endParaRPr lang="cs-CZ" dirty="0" smtClean="0"/>
          </a:p>
          <a:p>
            <a:pPr lvl="0"/>
            <a:r>
              <a:rPr lang="cs-CZ" dirty="0" smtClean="0"/>
              <a:t>kontrolujeme, aby seskoky na tvrdou podložku nebyly z větší výšky než je </a:t>
            </a:r>
            <a:r>
              <a:rPr lang="cs-CZ" b="1" dirty="0" smtClean="0">
                <a:solidFill>
                  <a:srgbClr val="00B0F0"/>
                </a:solidFill>
              </a:rPr>
              <a:t>pas dítěte</a:t>
            </a:r>
            <a:r>
              <a:rPr lang="cs-CZ" dirty="0" smtClean="0"/>
              <a:t>, je nutné dát na doskok žíněnku.</a:t>
            </a:r>
          </a:p>
          <a:p>
            <a:endParaRPr lang="cs-CZ"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Opakovaná chůze ve dřepu, opakované skoky ve dřepu</a:t>
            </a:r>
            <a:endParaRPr lang="cs-CZ" dirty="0"/>
          </a:p>
        </p:txBody>
      </p:sp>
      <p:sp>
        <p:nvSpPr>
          <p:cNvPr id="3" name="Zástupný symbol pro obsah 2"/>
          <p:cNvSpPr>
            <a:spLocks noGrp="1"/>
          </p:cNvSpPr>
          <p:nvPr>
            <p:ph sz="quarter" idx="1"/>
          </p:nvPr>
        </p:nvSpPr>
        <p:spPr/>
        <p:txBody>
          <a:bodyPr/>
          <a:lstStyle/>
          <a:p>
            <a:pPr lvl="0"/>
            <a:endParaRPr lang="cs-CZ" dirty="0" smtClean="0"/>
          </a:p>
          <a:p>
            <a:pPr lvl="0"/>
            <a:r>
              <a:rPr lang="cs-CZ" dirty="0" smtClean="0"/>
              <a:t>mohou se vyskytovat v pokynech pro některé řízené hry a činnosti</a:t>
            </a:r>
          </a:p>
          <a:p>
            <a:pPr lvl="0"/>
            <a:endParaRPr lang="cs-CZ" dirty="0" smtClean="0"/>
          </a:p>
          <a:p>
            <a:pPr lvl="0"/>
            <a:r>
              <a:rPr lang="cs-CZ" dirty="0" smtClean="0"/>
              <a:t>přetěžují kolena i malých dětí</a:t>
            </a:r>
          </a:p>
          <a:p>
            <a:pPr lvl="0"/>
            <a:endParaRPr lang="cs-CZ" dirty="0" smtClean="0"/>
          </a:p>
          <a:p>
            <a:pPr lvl="0"/>
            <a:r>
              <a:rPr lang="cs-CZ" dirty="0" smtClean="0"/>
              <a:t>chůzi ve dřepu neděláme, při skákání ze dřepu vedeme ke střídavé opoře o ruce a o nohy </a:t>
            </a:r>
            <a:r>
              <a:rPr lang="cs-CZ" dirty="0" smtClean="0">
                <a:solidFill>
                  <a:srgbClr val="00B0F0"/>
                </a:solidFill>
              </a:rPr>
              <a:t>(zajíček).</a:t>
            </a:r>
          </a:p>
          <a:p>
            <a:endParaRPr lang="cs-CZ"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Rychlé lezení po kolenou po tvrdé podložce</a:t>
            </a:r>
            <a:endParaRPr lang="cs-CZ" dirty="0"/>
          </a:p>
        </p:txBody>
      </p:sp>
      <p:sp>
        <p:nvSpPr>
          <p:cNvPr id="3" name="Zástupný symbol pro obsah 2"/>
          <p:cNvSpPr>
            <a:spLocks noGrp="1"/>
          </p:cNvSpPr>
          <p:nvPr>
            <p:ph sz="quarter" idx="1"/>
          </p:nvPr>
        </p:nvSpPr>
        <p:spPr/>
        <p:txBody>
          <a:bodyPr>
            <a:normAutofit lnSpcReduction="10000"/>
          </a:bodyPr>
          <a:lstStyle/>
          <a:p>
            <a:pPr lvl="0"/>
            <a:r>
              <a:rPr lang="cs-CZ" dirty="0" smtClean="0"/>
              <a:t>při řízené aktivitě, která by požadovala rychlé (!) lezení, by mohlo docházet k úderům kolen do podlahy.</a:t>
            </a:r>
          </a:p>
          <a:p>
            <a:pPr lvl="0"/>
            <a:r>
              <a:rPr lang="cs-CZ" dirty="0" smtClean="0"/>
              <a:t>mohlo by dojít k </a:t>
            </a:r>
            <a:r>
              <a:rPr lang="cs-CZ" b="1" dirty="0" smtClean="0"/>
              <a:t>poranění čéšky</a:t>
            </a:r>
          </a:p>
          <a:p>
            <a:pPr lvl="0"/>
            <a:r>
              <a:rPr lang="cs-CZ" dirty="0" smtClean="0"/>
              <a:t>v řízených aktivitách nikdy nelezeme rychle, postupně motivujeme děti k lezení ve vzporu </a:t>
            </a:r>
            <a:r>
              <a:rPr lang="cs-CZ" dirty="0" err="1" smtClean="0"/>
              <a:t>dřepmo</a:t>
            </a:r>
            <a:r>
              <a:rPr lang="cs-CZ" dirty="0" smtClean="0"/>
              <a:t> - tedy po čtyřech, které také nemůže být rychlé (přílišný záklon hlavy pro orientaci). Lezení po kolenou je však velmi důležitým vývojovým krokem, nutným pro vzpřimování, pro dozrání symetrického šíjového reflexu, pro správný vývoj </a:t>
            </a:r>
            <a:r>
              <a:rPr lang="cs-CZ" dirty="0" err="1" smtClean="0"/>
              <a:t>grafomotoriky</a:t>
            </a:r>
            <a:r>
              <a:rPr lang="cs-CZ" dirty="0" smtClean="0"/>
              <a:t> aj. Lezení po kolenou je také terapií při řadě vývojových poruch, proto spontánní lezení dětí neomezujeme.</a:t>
            </a:r>
          </a:p>
          <a:p>
            <a:endParaRPr lang="cs-CZ"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Prosté visy a vzpory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r>
              <a:rPr lang="cs-CZ" dirty="0" smtClean="0"/>
              <a:t>visy a vytahování pouze za ruce, případně pouze za nohy by řízené činnosti neměly dětem nabízet</a:t>
            </a:r>
          </a:p>
          <a:p>
            <a:pPr lvl="0"/>
            <a:r>
              <a:rPr lang="cs-CZ" dirty="0" smtClean="0"/>
              <a:t>(prolézačky neomezujeme)</a:t>
            </a:r>
          </a:p>
          <a:p>
            <a:pPr lvl="0"/>
            <a:r>
              <a:rPr lang="cs-CZ" dirty="0" smtClean="0"/>
              <a:t>při řízených činnostech by mohlo dojít k přetížení nezpevněných kloubů, k </a:t>
            </a:r>
            <a:r>
              <a:rPr lang="cs-CZ" dirty="0" err="1" smtClean="0"/>
              <a:t>mikrotraumatům</a:t>
            </a:r>
            <a:r>
              <a:rPr lang="cs-CZ" dirty="0" smtClean="0"/>
              <a:t> kloubních pouzder, vazů a svalů</a:t>
            </a:r>
          </a:p>
          <a:p>
            <a:pPr lvl="0"/>
            <a:r>
              <a:rPr lang="cs-CZ" dirty="0" smtClean="0"/>
              <a:t>je třeba podporovat visy a vzpory smíšené - tedy s oporou pro ruce i nohy (žebříky, provazové sítě aj.). Při zvedání dětí, přenášení, přetáčení, přidržování aj. je vhodné poskytovat dopomoc za pánev, nebo alespoň nadloktí či předloktí, </a:t>
            </a:r>
            <a:r>
              <a:rPr lang="cs-CZ" b="1" dirty="0" smtClean="0"/>
              <a:t>ne pouze za ruku.</a:t>
            </a:r>
          </a:p>
          <a:p>
            <a:pPr lvl="0"/>
            <a:endParaRPr lang="cs-CZ" dirty="0" smtClean="0"/>
          </a:p>
          <a:p>
            <a:endParaRPr lang="cs-CZ"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Zvětšování kloubního rozsahu nad fyziologickou mez</a:t>
            </a:r>
            <a:endParaRPr lang="cs-CZ" dirty="0"/>
          </a:p>
        </p:txBody>
      </p:sp>
      <p:sp>
        <p:nvSpPr>
          <p:cNvPr id="3" name="Zástupný symbol pro obsah 2"/>
          <p:cNvSpPr>
            <a:spLocks noGrp="1"/>
          </p:cNvSpPr>
          <p:nvPr>
            <p:ph sz="quarter" idx="1"/>
          </p:nvPr>
        </p:nvSpPr>
        <p:spPr/>
        <p:txBody>
          <a:bodyPr/>
          <a:lstStyle/>
          <a:p>
            <a:pPr lvl="0"/>
            <a:endParaRPr lang="cs-CZ" dirty="0" smtClean="0"/>
          </a:p>
          <a:p>
            <a:pPr lvl="0"/>
            <a:r>
              <a:rPr lang="cs-CZ" dirty="0" smtClean="0"/>
              <a:t>rozštěpy, mosty, aj. jsou záležitostí některých sportů</a:t>
            </a:r>
          </a:p>
          <a:p>
            <a:pPr lvl="0"/>
            <a:r>
              <a:rPr lang="cs-CZ" dirty="0" smtClean="0"/>
              <a:t>při násilném zavádění v řízených činnostech by mohly způsobit </a:t>
            </a:r>
            <a:r>
              <a:rPr lang="cs-CZ" b="1" dirty="0" smtClean="0"/>
              <a:t>lokální patologickou </a:t>
            </a:r>
            <a:r>
              <a:rPr lang="cs-CZ" b="1" dirty="0" err="1" smtClean="0"/>
              <a:t>hypermobilitu</a:t>
            </a:r>
            <a:r>
              <a:rPr lang="cs-CZ" dirty="0" smtClean="0"/>
              <a:t>, která vede k nestabilitě</a:t>
            </a:r>
          </a:p>
          <a:p>
            <a:pPr lvl="0"/>
            <a:r>
              <a:rPr lang="cs-CZ" dirty="0" smtClean="0"/>
              <a:t>případně </a:t>
            </a:r>
            <a:r>
              <a:rPr lang="cs-CZ" dirty="0" err="1" smtClean="0"/>
              <a:t>mikrotraumata</a:t>
            </a:r>
            <a:r>
              <a:rPr lang="cs-CZ" dirty="0" smtClean="0"/>
              <a:t> pohybového aparátu</a:t>
            </a:r>
          </a:p>
          <a:p>
            <a:pPr lvl="0"/>
            <a:r>
              <a:rPr lang="cs-CZ" dirty="0" smtClean="0"/>
              <a:t>pokud je děti začnou zkoušet spontánně na základě příkladu jiného dítěte, není nutné je omezovat, obvykle je bolestivost daných cvičení odradí sama.</a:t>
            </a:r>
          </a:p>
          <a:p>
            <a:endParaRPr lang="cs-CZ"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109570" name="Picture 2" descr="C:\Users\Pepa\Desktop\images.jpg"/>
          <p:cNvPicPr>
            <a:picLocks noGrp="1" noChangeAspect="1" noChangeArrowheads="1"/>
          </p:cNvPicPr>
          <p:nvPr>
            <p:ph sz="quarter" idx="1"/>
          </p:nvPr>
        </p:nvPicPr>
        <p:blipFill>
          <a:blip r:embed="rId2" cstate="print"/>
          <a:srcRect/>
          <a:stretch>
            <a:fillRect/>
          </a:stretch>
        </p:blipFill>
        <p:spPr bwMode="auto">
          <a:xfrm>
            <a:off x="755576" y="1844824"/>
            <a:ext cx="6984776" cy="4161919"/>
          </a:xfrm>
          <a:prstGeom prst="rect">
            <a:avLst/>
          </a:prstGeom>
          <a:noFill/>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Nekontrolované záklony hlavy</a:t>
            </a:r>
            <a:endParaRPr lang="cs-CZ" dirty="0"/>
          </a:p>
        </p:txBody>
      </p:sp>
      <p:sp>
        <p:nvSpPr>
          <p:cNvPr id="3" name="Zástupný symbol pro obsah 2"/>
          <p:cNvSpPr>
            <a:spLocks noGrp="1"/>
          </p:cNvSpPr>
          <p:nvPr>
            <p:ph sz="quarter" idx="1"/>
          </p:nvPr>
        </p:nvSpPr>
        <p:spPr/>
        <p:txBody>
          <a:bodyPr/>
          <a:lstStyle/>
          <a:p>
            <a:pPr lvl="0"/>
            <a:endParaRPr lang="cs-CZ" dirty="0" smtClean="0"/>
          </a:p>
          <a:p>
            <a:pPr lvl="0"/>
            <a:r>
              <a:rPr lang="cs-CZ" dirty="0" smtClean="0"/>
              <a:t>při řízené činnosti (rozcvičce) opakovaně a rychle, ve špatné poloze se zvednutými rameny</a:t>
            </a:r>
          </a:p>
          <a:p>
            <a:pPr lvl="0"/>
            <a:r>
              <a:rPr lang="cs-CZ" dirty="0" smtClean="0"/>
              <a:t>hrozí upevnění špatného držení hlavy i ramen, ve stoje ztráta rovnováhy</a:t>
            </a:r>
          </a:p>
          <a:p>
            <a:pPr lvl="0"/>
            <a:r>
              <a:rPr lang="cs-CZ" dirty="0" smtClean="0"/>
              <a:t>vedeme ke správnému postavení hlavy – vytažení v šíji, protahujeme svaly šíje předklonem, zpevňujeme svaly na přední straně krku (ohybače), pokud provádíme záklon, pak pomalu až z hrudní páteře při správném postavení ramen (stažení dolů).</a:t>
            </a:r>
          </a:p>
          <a:p>
            <a:endParaRPr lang="cs-CZ"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Nekompenzované záklony v bedrech, mosty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záklony je možné provádět, je však třeba dětem ukázat vlastním příkladem správné provedení, tzn. záklon provedený za </a:t>
            </a:r>
            <a:r>
              <a:rPr lang="cs-CZ" b="1" dirty="0" smtClean="0"/>
              <a:t>kontroly břišních svalů</a:t>
            </a:r>
          </a:p>
          <a:p>
            <a:endParaRPr lang="cs-CZ" dirty="0" smtClean="0"/>
          </a:p>
          <a:p>
            <a:r>
              <a:rPr lang="cs-CZ" dirty="0" smtClean="0"/>
              <a:t>(…</a:t>
            </a:r>
            <a:r>
              <a:rPr lang="cs-CZ" i="1" dirty="0" smtClean="0"/>
              <a:t> kočičí hřbety ve vzporu klečmo by měly být prováděny pomalu s důrazem na výrazné ohnutí a vyklenutí (protažení) beder (díky zatažení břišních svalů), při prohnutí by měl být důraz kladen na vytažení hlavy z ramen a pevnou oporu o dlaně (odtlačování), což aktivuje břišní stěnu i oblast lopatek. </a:t>
            </a:r>
            <a:r>
              <a:rPr lang="cs-CZ" i="1" dirty="0" smtClean="0">
                <a:solidFill>
                  <a:srgbClr val="00B0F0"/>
                </a:solidFill>
              </a:rPr>
              <a:t>Rychle</a:t>
            </a:r>
            <a:r>
              <a:rPr lang="cs-CZ" i="1" dirty="0" smtClean="0"/>
              <a:t> prováděné nekontrolované pohyby do ohnutí a </a:t>
            </a:r>
            <a:r>
              <a:rPr lang="cs-CZ" i="1" dirty="0" smtClean="0">
                <a:solidFill>
                  <a:srgbClr val="00B0F0"/>
                </a:solidFill>
              </a:rPr>
              <a:t>prohnutí nejsou vhodné.)</a:t>
            </a:r>
            <a:endParaRPr lang="cs-CZ" dirty="0" smtClean="0">
              <a:solidFill>
                <a:srgbClr val="00B0F0"/>
              </a:solidFill>
            </a:endParaRPr>
          </a:p>
          <a:p>
            <a:endParaRPr lang="cs-CZ"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Kotoul vzad</a:t>
            </a:r>
            <a:endParaRPr lang="cs-CZ" dirty="0"/>
          </a:p>
        </p:txBody>
      </p:sp>
      <p:sp>
        <p:nvSpPr>
          <p:cNvPr id="3" name="Zástupný symbol pro obsah 2"/>
          <p:cNvSpPr>
            <a:spLocks noGrp="1"/>
          </p:cNvSpPr>
          <p:nvPr>
            <p:ph sz="quarter" idx="1"/>
          </p:nvPr>
        </p:nvSpPr>
        <p:spPr/>
        <p:txBody>
          <a:bodyPr/>
          <a:lstStyle/>
          <a:p>
            <a:pPr lvl="0"/>
            <a:endParaRPr lang="cs-CZ" dirty="0" smtClean="0"/>
          </a:p>
          <a:p>
            <a:pPr lvl="0"/>
            <a:r>
              <a:rPr lang="cs-CZ" dirty="0" smtClean="0"/>
              <a:t>obvykle se v mateřské škole neobjeví, mohlo by se jím chlubit dítě z kroužku </a:t>
            </a:r>
            <a:r>
              <a:rPr lang="cs-CZ" b="1" dirty="0" smtClean="0"/>
              <a:t>gymnastiky</a:t>
            </a:r>
          </a:p>
          <a:p>
            <a:pPr lvl="0"/>
            <a:endParaRPr lang="cs-CZ" dirty="0" smtClean="0"/>
          </a:p>
          <a:p>
            <a:pPr lvl="0"/>
            <a:r>
              <a:rPr lang="cs-CZ" dirty="0" smtClean="0"/>
              <a:t>v mateřské škole jej však neděláme s ohledem na </a:t>
            </a:r>
            <a:r>
              <a:rPr lang="cs-CZ" dirty="0" smtClean="0">
                <a:solidFill>
                  <a:srgbClr val="00B0F0"/>
                </a:solidFill>
              </a:rPr>
              <a:t>krční páteř </a:t>
            </a:r>
            <a:r>
              <a:rPr lang="cs-CZ" dirty="0" smtClean="0"/>
              <a:t>vzhledem k dětským poměrům hlavy a paží a celkové obtížnosti cviku i nutnosti zásadní dopomoci,</a:t>
            </a:r>
          </a:p>
          <a:p>
            <a:pPr lvl="0"/>
            <a:endParaRPr lang="cs-CZ" dirty="0" smtClean="0"/>
          </a:p>
          <a:p>
            <a:pPr lvl="0"/>
            <a:r>
              <a:rPr lang="cs-CZ" dirty="0" smtClean="0"/>
              <a:t>tento cvik zkrátka nezmiňujeme, děti si ho samy od sebe většinou zkoušet nebudou.</a:t>
            </a:r>
          </a:p>
          <a:p>
            <a:endParaRPr lang="cs-CZ"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Pohybové činnosti dítěte</a:t>
            </a:r>
            <a:endParaRPr lang="cs-CZ" b="1" dirty="0"/>
          </a:p>
        </p:txBody>
      </p:sp>
      <p:sp>
        <p:nvSpPr>
          <p:cNvPr id="3" name="Zástupný symbol pro obsah 2"/>
          <p:cNvSpPr>
            <a:spLocks noGrp="1"/>
          </p:cNvSpPr>
          <p:nvPr>
            <p:ph sz="quarter" idx="1"/>
          </p:nvPr>
        </p:nvSpPr>
        <p:spPr/>
        <p:txBody>
          <a:bodyPr/>
          <a:lstStyle/>
          <a:p>
            <a:endParaRPr lang="cs-CZ" dirty="0" smtClean="0"/>
          </a:p>
          <a:p>
            <a:r>
              <a:rPr lang="cs-CZ" dirty="0" smtClean="0"/>
              <a:t>…v souvislosti s vývojem a jeho zráním</a:t>
            </a:r>
          </a:p>
          <a:p>
            <a:r>
              <a:rPr lang="cs-CZ" dirty="0" smtClean="0"/>
              <a:t>…vyhledává širokou řadu dovedností </a:t>
            </a:r>
          </a:p>
          <a:p>
            <a:endParaRPr lang="cs-CZ" dirty="0" smtClean="0"/>
          </a:p>
          <a:p>
            <a:r>
              <a:rPr lang="cs-CZ" dirty="0" smtClean="0"/>
              <a:t> samotné dítě si troufá na nové pohybu, ke kterým dozrálo</a:t>
            </a:r>
          </a:p>
          <a:p>
            <a:endParaRPr lang="cs-CZ" dirty="0" smtClean="0"/>
          </a:p>
          <a:p>
            <a:r>
              <a:rPr lang="cs-CZ" dirty="0" smtClean="0">
                <a:solidFill>
                  <a:srgbClr val="7030A0"/>
                </a:solidFill>
              </a:rPr>
              <a:t>! Není vhodné omezovat spontánní aktivity dětí</a:t>
            </a:r>
          </a:p>
          <a:p>
            <a:r>
              <a:rPr lang="cs-CZ" dirty="0" smtClean="0">
                <a:solidFill>
                  <a:srgbClr val="7030A0"/>
                </a:solidFill>
              </a:rPr>
              <a:t>! Ani nepřiměřeně urychlovat jeho vývoj (polštářek)</a:t>
            </a:r>
            <a:endParaRPr lang="cs-CZ" dirty="0">
              <a:solidFill>
                <a:srgbClr val="7030A0"/>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2" descr="C:\Users\Jonasova\Pictures\imagesCA78AZQE.jpg"/>
          <p:cNvPicPr>
            <a:picLocks noGrp="1" noChangeAspect="1" noChangeArrowheads="1"/>
          </p:cNvPicPr>
          <p:nvPr>
            <p:ph sz="quarter" idx="1"/>
          </p:nvPr>
        </p:nvPicPr>
        <p:blipFill>
          <a:blip r:embed="rId2" cstate="print"/>
          <a:srcRect/>
          <a:stretch>
            <a:fillRect/>
          </a:stretch>
        </p:blipFill>
        <p:spPr bwMode="auto">
          <a:xfrm>
            <a:off x="251520" y="332656"/>
            <a:ext cx="7848872" cy="6264696"/>
          </a:xfrm>
          <a:prstGeom prst="rect">
            <a:avLst/>
          </a:prstGeom>
          <a:noFill/>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Literární zdroj:</a:t>
            </a:r>
            <a:endParaRPr lang="cs-CZ" dirty="0"/>
          </a:p>
        </p:txBody>
      </p:sp>
      <p:sp>
        <p:nvSpPr>
          <p:cNvPr id="3" name="Zástupný symbol pro obsah 2"/>
          <p:cNvSpPr>
            <a:spLocks noGrp="1"/>
          </p:cNvSpPr>
          <p:nvPr>
            <p:ph sz="quarter" idx="1"/>
          </p:nvPr>
        </p:nvSpPr>
        <p:spPr/>
        <p:txBody>
          <a:bodyPr/>
          <a:lstStyle/>
          <a:p>
            <a:r>
              <a:rPr lang="cs-CZ" dirty="0" smtClean="0">
                <a:hlinkClick r:id="rId2"/>
              </a:rPr>
              <a:t>Hana Dvořáková</a:t>
            </a:r>
            <a:r>
              <a:rPr lang="cs-CZ" dirty="0" smtClean="0"/>
              <a:t/>
            </a:r>
            <a:br>
              <a:rPr lang="cs-CZ" dirty="0" smtClean="0"/>
            </a:br>
            <a:r>
              <a:rPr lang="cs-CZ" dirty="0" smtClean="0">
                <a:hlinkClick r:id="rId3"/>
              </a:rPr>
              <a:t>Zuzana </a:t>
            </a:r>
            <a:r>
              <a:rPr lang="cs-CZ" dirty="0" err="1" smtClean="0">
                <a:hlinkClick r:id="rId3"/>
              </a:rPr>
              <a:t>Hoetzelová</a:t>
            </a:r>
            <a:endParaRPr lang="cs-CZ" dirty="0" smtClean="0"/>
          </a:p>
          <a:p>
            <a:r>
              <a:rPr lang="cs-CZ" dirty="0" smtClean="0"/>
              <a:t>http://www.</a:t>
            </a:r>
            <a:r>
              <a:rPr lang="cs-CZ" dirty="0" err="1" smtClean="0"/>
              <a:t>orpcentrum.cz</a:t>
            </a:r>
            <a:r>
              <a:rPr lang="cs-CZ" dirty="0" smtClean="0"/>
              <a:t>/</a:t>
            </a:r>
            <a:r>
              <a:rPr lang="cs-CZ" dirty="0" err="1" smtClean="0"/>
              <a:t>cs</a:t>
            </a:r>
            <a:r>
              <a:rPr lang="cs-CZ" dirty="0" smtClean="0"/>
              <a:t>/</a:t>
            </a:r>
            <a:r>
              <a:rPr lang="cs-CZ" dirty="0" err="1" smtClean="0"/>
              <a:t>cs</a:t>
            </a:r>
            <a:r>
              <a:rPr lang="cs-CZ" dirty="0" smtClean="0"/>
              <a:t>/</a:t>
            </a:r>
            <a:r>
              <a:rPr lang="cs-CZ" dirty="0" err="1" smtClean="0"/>
              <a:t>cviceni</a:t>
            </a:r>
            <a:r>
              <a:rPr lang="cs-CZ" dirty="0" smtClean="0"/>
              <a:t>-s-</a:t>
            </a:r>
            <a:r>
              <a:rPr lang="cs-CZ" dirty="0" err="1" smtClean="0"/>
              <a:t>detmi</a:t>
            </a:r>
            <a:endParaRPr lang="cs-CZ"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346075"/>
          </a:xfrm>
        </p:spPr>
        <p:txBody>
          <a:bodyPr>
            <a:normAutofit fontScale="90000"/>
          </a:bodyPr>
          <a:lstStyle/>
          <a:p>
            <a:pPr eaLnBrk="1" fontAlgn="auto" hangingPunct="1">
              <a:spcAft>
                <a:spcPts val="0"/>
              </a:spcAft>
              <a:defRPr/>
            </a:pPr>
            <a:r>
              <a:rPr lang="cs-CZ" dirty="0" smtClean="0"/>
              <a:t>Děkuji za pozornost :o)</a:t>
            </a:r>
            <a:endParaRPr lang="cs-CZ" dirty="0"/>
          </a:p>
        </p:txBody>
      </p:sp>
      <p:sp>
        <p:nvSpPr>
          <p:cNvPr id="3" name="Zástupný symbol pro obsah 2"/>
          <p:cNvSpPr>
            <a:spLocks noGrp="1"/>
          </p:cNvSpPr>
          <p:nvPr>
            <p:ph sz="quarter" idx="1"/>
          </p:nvPr>
        </p:nvSpPr>
        <p:spPr>
          <a:xfrm>
            <a:off x="457200" y="1600200"/>
            <a:ext cx="7467600" cy="5257800"/>
          </a:xfrm>
        </p:spPr>
        <p:txBody>
          <a:bodyPr>
            <a:normAutofit lnSpcReduction="10000"/>
          </a:bodyPr>
          <a:lstStyle/>
          <a:p>
            <a:pPr marL="274320" indent="-274320" eaLnBrk="1" fontAlgn="auto" hangingPunct="1">
              <a:spcAft>
                <a:spcPts val="0"/>
              </a:spcAft>
              <a:buFont typeface="Wingdings"/>
              <a:buChar char=""/>
              <a:defRPr/>
            </a:pPr>
            <a:endParaRPr lang="cs-CZ" dirty="0" smtClean="0"/>
          </a:p>
          <a:p>
            <a:pPr marL="274320" indent="-274320" eaLnBrk="1" fontAlgn="auto" hangingPunct="1">
              <a:spcAft>
                <a:spcPts val="0"/>
              </a:spcAft>
              <a:buFont typeface="Wingdings"/>
              <a:buChar char=""/>
              <a:defRPr/>
            </a:pPr>
            <a:endParaRPr lang="cs-CZ" dirty="0" smtClean="0"/>
          </a:p>
          <a:p>
            <a:pPr marL="274320" indent="-274320" eaLnBrk="1" fontAlgn="auto" hangingPunct="1">
              <a:spcAft>
                <a:spcPts val="0"/>
              </a:spcAft>
              <a:buFont typeface="Wingdings"/>
              <a:buChar char=""/>
              <a:defRPr/>
            </a:pPr>
            <a:endParaRPr lang="cs-CZ" dirty="0" smtClean="0"/>
          </a:p>
          <a:p>
            <a:pPr marL="274320" indent="-274320" eaLnBrk="1" fontAlgn="auto" hangingPunct="1">
              <a:spcAft>
                <a:spcPts val="0"/>
              </a:spcAft>
              <a:buFont typeface="Wingdings"/>
              <a:buChar char=""/>
              <a:defRPr/>
            </a:pPr>
            <a:endParaRPr lang="cs-CZ" dirty="0" smtClean="0"/>
          </a:p>
          <a:p>
            <a:pPr marL="274320" indent="-274320" eaLnBrk="1" fontAlgn="auto" hangingPunct="1">
              <a:spcAft>
                <a:spcPts val="0"/>
              </a:spcAft>
              <a:buFont typeface="Wingdings"/>
              <a:buChar char=""/>
              <a:defRPr/>
            </a:pPr>
            <a:endParaRPr lang="cs-CZ" dirty="0" smtClean="0"/>
          </a:p>
          <a:p>
            <a:pPr marL="274320" indent="-274320" eaLnBrk="1" fontAlgn="auto" hangingPunct="1">
              <a:spcAft>
                <a:spcPts val="0"/>
              </a:spcAft>
              <a:buFont typeface="Wingdings"/>
              <a:buChar char=""/>
              <a:defRPr/>
            </a:pPr>
            <a:endParaRPr lang="cs-CZ" dirty="0" smtClean="0"/>
          </a:p>
          <a:p>
            <a:pPr marL="274320" indent="-274320" eaLnBrk="1" fontAlgn="auto" hangingPunct="1">
              <a:spcAft>
                <a:spcPts val="0"/>
              </a:spcAft>
              <a:buFont typeface="Wingdings"/>
              <a:buChar char=""/>
              <a:defRPr/>
            </a:pPr>
            <a:endParaRPr lang="cs-CZ" dirty="0" smtClean="0"/>
          </a:p>
          <a:p>
            <a:pPr marL="274320" indent="-274320" eaLnBrk="1" fontAlgn="auto" hangingPunct="1">
              <a:spcAft>
                <a:spcPts val="0"/>
              </a:spcAft>
              <a:buFont typeface="Wingdings"/>
              <a:buChar char=""/>
              <a:defRPr/>
            </a:pPr>
            <a:endParaRPr lang="cs-CZ" sz="2000" dirty="0" smtClean="0"/>
          </a:p>
          <a:p>
            <a:pPr marL="274320" indent="-274320" eaLnBrk="1" fontAlgn="auto" hangingPunct="1">
              <a:spcAft>
                <a:spcPts val="0"/>
              </a:spcAft>
              <a:buFont typeface="Wingdings"/>
              <a:buChar char=""/>
              <a:defRPr/>
            </a:pPr>
            <a:endParaRPr lang="cs-CZ" sz="2000" dirty="0" smtClean="0"/>
          </a:p>
          <a:p>
            <a:pPr marL="274320" indent="-274320" eaLnBrk="1" fontAlgn="auto" hangingPunct="1">
              <a:spcAft>
                <a:spcPts val="0"/>
              </a:spcAft>
              <a:buFont typeface="Wingdings"/>
              <a:buChar char=""/>
              <a:defRPr/>
            </a:pPr>
            <a:r>
              <a:rPr lang="cs-CZ" sz="2000" dirty="0" smtClean="0"/>
              <a:t>Mgr. Daniela Jonášová, </a:t>
            </a:r>
          </a:p>
          <a:p>
            <a:pPr marL="274320" indent="-274320" eaLnBrk="1" fontAlgn="auto" hangingPunct="1">
              <a:spcAft>
                <a:spcPts val="0"/>
              </a:spcAft>
              <a:buFont typeface="Wingdings"/>
              <a:buChar char=""/>
              <a:defRPr/>
            </a:pPr>
            <a:r>
              <a:rPr lang="cs-CZ" sz="2000" dirty="0" smtClean="0"/>
              <a:t>Katedra tělesné výchovy a výchovy ke zdraví</a:t>
            </a:r>
          </a:p>
          <a:p>
            <a:pPr marL="274320" indent="-274320" eaLnBrk="1" fontAlgn="auto" hangingPunct="1">
              <a:spcAft>
                <a:spcPts val="0"/>
              </a:spcAft>
              <a:buFont typeface="Wingdings"/>
              <a:buChar char=""/>
              <a:defRPr/>
            </a:pPr>
            <a:r>
              <a:rPr lang="cs-CZ" sz="2000" dirty="0" smtClean="0"/>
              <a:t>Pedagogická fakulta, Masarykova univerzita, Brno, </a:t>
            </a:r>
            <a:r>
              <a:rPr lang="cs-CZ" sz="2000" dirty="0" err="1" smtClean="0">
                <a:hlinkClick r:id="rId2"/>
              </a:rPr>
              <a:t>jonasova</a:t>
            </a:r>
            <a:r>
              <a:rPr lang="cs-CZ" sz="2000" dirty="0" smtClean="0">
                <a:hlinkClick r:id="rId2"/>
              </a:rPr>
              <a:t>@</a:t>
            </a:r>
            <a:r>
              <a:rPr lang="cs-CZ" sz="2000" dirty="0" err="1" smtClean="0">
                <a:hlinkClick r:id="rId2"/>
              </a:rPr>
              <a:t>ped.muni.cz</a:t>
            </a:r>
            <a:r>
              <a:rPr lang="cs-CZ" sz="2000" dirty="0" smtClean="0"/>
              <a:t>, mob. 776 818 401 </a:t>
            </a:r>
          </a:p>
        </p:txBody>
      </p:sp>
      <p:pic>
        <p:nvPicPr>
          <p:cNvPr id="24580" name="Picture 5" descr="P1010420"/>
          <p:cNvPicPr>
            <a:picLocks noChangeAspect="1" noChangeArrowheads="1"/>
          </p:cNvPicPr>
          <p:nvPr/>
        </p:nvPicPr>
        <p:blipFill>
          <a:blip r:embed="rId3" cstate="print"/>
          <a:srcRect/>
          <a:stretch>
            <a:fillRect/>
          </a:stretch>
        </p:blipFill>
        <p:spPr bwMode="auto">
          <a:xfrm>
            <a:off x="0" y="692150"/>
            <a:ext cx="9144000" cy="4392613"/>
          </a:xfrm>
          <a:prstGeom prst="rect">
            <a:avLst/>
          </a:prstGeom>
          <a:noFill/>
          <a:ln w="9525">
            <a:noFill/>
            <a:miter lim="800000"/>
            <a:headEnd/>
            <a:tailEnd/>
          </a:ln>
        </p:spPr>
      </p:pic>
      <p:pic>
        <p:nvPicPr>
          <p:cNvPr id="24581" name="Obrázek 5"/>
          <p:cNvPicPr>
            <a:picLocks noChangeAspect="1"/>
          </p:cNvPicPr>
          <p:nvPr/>
        </p:nvPicPr>
        <p:blipFill>
          <a:blip r:embed="rId4" cstate="print"/>
          <a:srcRect/>
          <a:stretch>
            <a:fillRect/>
          </a:stretch>
        </p:blipFill>
        <p:spPr bwMode="auto">
          <a:xfrm rot="1354389">
            <a:off x="5713413" y="1085850"/>
            <a:ext cx="2809875" cy="379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Rizika </a:t>
            </a:r>
            <a:endParaRPr lang="cs-CZ" b="1" dirty="0"/>
          </a:p>
        </p:txBody>
      </p:sp>
      <p:sp>
        <p:nvSpPr>
          <p:cNvPr id="3" name="Zástupný symbol pro obsah 2"/>
          <p:cNvSpPr>
            <a:spLocks noGrp="1"/>
          </p:cNvSpPr>
          <p:nvPr>
            <p:ph sz="quarter" idx="1"/>
          </p:nvPr>
        </p:nvSpPr>
        <p:spPr/>
        <p:txBody>
          <a:bodyPr/>
          <a:lstStyle/>
          <a:p>
            <a:endParaRPr lang="cs-CZ" b="1" dirty="0" smtClean="0"/>
          </a:p>
          <a:p>
            <a:r>
              <a:rPr lang="cs-CZ" b="1" dirty="0" smtClean="0"/>
              <a:t>….v řízených pohybových činnostech</a:t>
            </a:r>
          </a:p>
          <a:p>
            <a:r>
              <a:rPr lang="cs-CZ" b="1" dirty="0" smtClean="0"/>
              <a:t>….omezení daná vývojem a růstem</a:t>
            </a:r>
          </a:p>
          <a:p>
            <a:endParaRPr lang="cs-CZ" b="1" dirty="0" smtClean="0"/>
          </a:p>
          <a:p>
            <a:endParaRPr lang="cs-CZ" b="1" dirty="0" smtClean="0"/>
          </a:p>
          <a:p>
            <a:r>
              <a:rPr lang="cs-CZ" b="1" dirty="0" smtClean="0"/>
              <a:t>Pozornost je nutné věnovat</a:t>
            </a:r>
          </a:p>
          <a:p>
            <a:r>
              <a:rPr lang="cs-CZ" b="1" dirty="0" smtClean="0"/>
              <a:t>…</a:t>
            </a:r>
            <a:r>
              <a:rPr lang="cs-CZ" dirty="0" smtClean="0"/>
              <a:t>dětem se zdravotním problémem vrozeným či získaným</a:t>
            </a:r>
          </a:p>
          <a:p>
            <a:r>
              <a:rPr lang="cs-CZ" dirty="0" smtClean="0"/>
              <a:t>(vrozená srdeční vada, astma, nadváha či obezita a další)</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rizika</a:t>
            </a:r>
            <a:endParaRPr lang="cs-CZ" dirty="0"/>
          </a:p>
        </p:txBody>
      </p:sp>
      <p:sp>
        <p:nvSpPr>
          <p:cNvPr id="3" name="Zástupný symbol pro obsah 2"/>
          <p:cNvSpPr>
            <a:spLocks noGrp="1"/>
          </p:cNvSpPr>
          <p:nvPr>
            <p:ph sz="quarter" idx="1"/>
          </p:nvPr>
        </p:nvSpPr>
        <p:spPr/>
        <p:txBody>
          <a:bodyPr/>
          <a:lstStyle/>
          <a:p>
            <a:r>
              <a:rPr lang="cs-CZ" b="1" dirty="0" smtClean="0"/>
              <a:t>Dlouhodobé setrvání v jedné poloze a v klidu</a:t>
            </a:r>
            <a:endParaRPr lang="cs-CZ" dirty="0" smtClean="0"/>
          </a:p>
          <a:p>
            <a:r>
              <a:rPr lang="cs-CZ" b="1" dirty="0" smtClean="0"/>
              <a:t>Jednostranné zatěžování - dlouhodobé činnosti stejného charakteru</a:t>
            </a:r>
            <a:endParaRPr lang="cs-CZ" dirty="0" smtClean="0"/>
          </a:p>
          <a:p>
            <a:r>
              <a:rPr lang="cs-CZ" b="1" dirty="0" smtClean="0"/>
              <a:t>Nošení a manipulace s těžkými břemeny</a:t>
            </a:r>
            <a:endParaRPr lang="cs-CZ" dirty="0" smtClean="0"/>
          </a:p>
          <a:p>
            <a:r>
              <a:rPr lang="cs-CZ" b="1" dirty="0" smtClean="0"/>
              <a:t>Prosté visy a vzpory</a:t>
            </a:r>
            <a:endParaRPr lang="cs-CZ" dirty="0" smtClean="0"/>
          </a:p>
          <a:p>
            <a:r>
              <a:rPr lang="cs-CZ" b="1" dirty="0" smtClean="0"/>
              <a:t>Zvětšování kloubního rozsahu nad fyziologickou mez</a:t>
            </a:r>
            <a:endParaRPr lang="cs-CZ" dirty="0" smtClean="0"/>
          </a:p>
          <a:p>
            <a:r>
              <a:rPr lang="cs-CZ" b="1" dirty="0" smtClean="0"/>
              <a:t>Seskoky na tvrdou podložku (bez žíněnky)</a:t>
            </a:r>
            <a:endParaRPr lang="cs-CZ" dirty="0" smtClean="0"/>
          </a:p>
          <a:p>
            <a:r>
              <a:rPr lang="cs-CZ" b="1" dirty="0" smtClean="0"/>
              <a:t>Nekontrolované záklony hlavy</a:t>
            </a:r>
            <a:endParaRPr lang="cs-CZ" dirty="0" smtClean="0"/>
          </a:p>
          <a:p>
            <a:endParaRPr lang="cs-CZ"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b="1" dirty="0" smtClean="0"/>
              <a:t>Nekompenzované záklony v bedrech, mosty</a:t>
            </a:r>
            <a:endParaRPr lang="cs-CZ" dirty="0" smtClean="0"/>
          </a:p>
          <a:p>
            <a:r>
              <a:rPr lang="cs-CZ" b="1" dirty="0" smtClean="0"/>
              <a:t>Kotoul vzad</a:t>
            </a:r>
            <a:endParaRPr lang="cs-CZ" dirty="0" smtClean="0"/>
          </a:p>
          <a:p>
            <a:r>
              <a:rPr lang="cs-CZ" b="1" dirty="0" smtClean="0"/>
              <a:t>Opakovaná chůze ve dřepu, opakované skoky ve dřepu</a:t>
            </a:r>
            <a:endParaRPr lang="cs-CZ" dirty="0" smtClean="0"/>
          </a:p>
          <a:p>
            <a:r>
              <a:rPr lang="cs-CZ" b="1" dirty="0" smtClean="0"/>
              <a:t>Rychlé lezení po kolenou po tvrdé podložce</a:t>
            </a:r>
            <a:endParaRPr lang="cs-CZ" dirty="0" smtClean="0"/>
          </a:p>
          <a:p>
            <a:r>
              <a:rPr lang="cs-CZ" b="1" dirty="0" smtClean="0"/>
              <a:t>Návyk sezení v kleku mezi patami</a:t>
            </a:r>
            <a:endParaRPr lang="cs-CZ" dirty="0" smtClean="0"/>
          </a:p>
          <a:p>
            <a:endParaRPr lang="cs-CZ"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110594" name="Picture 2" descr="C:\Users\Pepa\Desktop\image2.jpg"/>
          <p:cNvPicPr>
            <a:picLocks noGrp="1" noChangeAspect="1" noChangeArrowheads="1"/>
          </p:cNvPicPr>
          <p:nvPr>
            <p:ph sz="quarter" idx="1"/>
          </p:nvPr>
        </p:nvPicPr>
        <p:blipFill>
          <a:blip r:embed="rId2" cstate="print"/>
          <a:srcRect/>
          <a:stretch>
            <a:fillRect/>
          </a:stretch>
        </p:blipFill>
        <p:spPr bwMode="auto">
          <a:xfrm>
            <a:off x="899592" y="1556792"/>
            <a:ext cx="7056784" cy="4941170"/>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Jednostranné zatěžování - dlouhodobé činnosti stejného charakteru</a:t>
            </a:r>
            <a:endParaRPr lang="cs-CZ" dirty="0"/>
          </a:p>
        </p:txBody>
      </p:sp>
      <p:sp>
        <p:nvSpPr>
          <p:cNvPr id="3" name="Zástupný symbol pro obsah 2"/>
          <p:cNvSpPr>
            <a:spLocks noGrp="1"/>
          </p:cNvSpPr>
          <p:nvPr>
            <p:ph sz="quarter" idx="1"/>
          </p:nvPr>
        </p:nvSpPr>
        <p:spPr/>
        <p:txBody>
          <a:bodyPr/>
          <a:lstStyle/>
          <a:p>
            <a:pPr lvl="0"/>
            <a:r>
              <a:rPr lang="cs-CZ" dirty="0" smtClean="0"/>
              <a:t>dlouhodobá chůze (</a:t>
            </a:r>
            <a:r>
              <a:rPr lang="cs-CZ" b="1" dirty="0" smtClean="0"/>
              <a:t>výlet </a:t>
            </a:r>
            <a:r>
              <a:rPr lang="cs-CZ" dirty="0" smtClean="0"/>
              <a:t>bez přestávek), běh, cvičební lekce založená na stálém skákání, jednostranné zatěžování v některém sportu</a:t>
            </a:r>
          </a:p>
          <a:p>
            <a:pPr lvl="0"/>
            <a:endParaRPr lang="cs-CZ" dirty="0" smtClean="0"/>
          </a:p>
          <a:p>
            <a:pPr lvl="0"/>
            <a:r>
              <a:rPr lang="cs-CZ" dirty="0" smtClean="0"/>
              <a:t>zatěžuje – přetěžuje pouze některé svalové skupiny, vazy, klouby, může vést k nerovnoměrnému vývoji</a:t>
            </a:r>
          </a:p>
          <a:p>
            <a:pPr lvl="0"/>
            <a:endParaRPr lang="cs-CZ" dirty="0" smtClean="0"/>
          </a:p>
          <a:p>
            <a:pPr lvl="0"/>
            <a:r>
              <a:rPr lang="cs-CZ" dirty="0" smtClean="0"/>
              <a:t>vybíráme </a:t>
            </a:r>
            <a:r>
              <a:rPr lang="cs-CZ" b="1" dirty="0" smtClean="0">
                <a:solidFill>
                  <a:srgbClr val="00B0F0"/>
                </a:solidFill>
              </a:rPr>
              <a:t>pestré aktivity </a:t>
            </a:r>
            <a:r>
              <a:rPr lang="cs-CZ" dirty="0" smtClean="0"/>
              <a:t>i prostředí, aby dítě procvičilo celé tělo.</a:t>
            </a:r>
          </a:p>
          <a:p>
            <a:endParaRPr lang="cs-CZ"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smtClean="0"/>
              <a:t/>
            </a:r>
            <a:br>
              <a:rPr lang="cs-CZ" b="1" dirty="0" smtClean="0"/>
            </a:br>
            <a:r>
              <a:rPr lang="cs-CZ" b="1" dirty="0" smtClean="0"/>
              <a:t>Dlouhodobé setrvání v jedné poloze a v klidu</a:t>
            </a:r>
            <a:endParaRPr lang="cs-CZ" dirty="0"/>
          </a:p>
        </p:txBody>
      </p:sp>
      <p:sp>
        <p:nvSpPr>
          <p:cNvPr id="3" name="Zástupný symbol pro obsah 2"/>
          <p:cNvSpPr>
            <a:spLocks noGrp="1"/>
          </p:cNvSpPr>
          <p:nvPr>
            <p:ph sz="quarter" idx="1"/>
          </p:nvPr>
        </p:nvSpPr>
        <p:spPr/>
        <p:txBody>
          <a:bodyPr/>
          <a:lstStyle/>
          <a:p>
            <a:pPr lvl="0"/>
            <a:endParaRPr lang="cs-CZ" dirty="0" smtClean="0"/>
          </a:p>
          <a:p>
            <a:pPr lvl="0"/>
            <a:r>
              <a:rPr lang="cs-CZ" dirty="0" smtClean="0"/>
              <a:t>dlouhé </a:t>
            </a:r>
            <a:r>
              <a:rPr lang="cs-CZ" b="1" dirty="0" smtClean="0"/>
              <a:t>sezení</a:t>
            </a:r>
            <a:r>
              <a:rPr lang="cs-CZ" dirty="0" smtClean="0"/>
              <a:t> nebo stání není vhodné,</a:t>
            </a:r>
          </a:p>
          <a:p>
            <a:pPr lvl="0"/>
            <a:endParaRPr lang="cs-CZ" dirty="0" smtClean="0"/>
          </a:p>
          <a:p>
            <a:pPr lvl="0"/>
            <a:r>
              <a:rPr lang="cs-CZ" dirty="0" smtClean="0"/>
              <a:t>přetěžuje dítě tělesně i psychicky</a:t>
            </a:r>
          </a:p>
          <a:p>
            <a:pPr lvl="0"/>
            <a:endParaRPr lang="cs-CZ" dirty="0" smtClean="0"/>
          </a:p>
          <a:p>
            <a:pPr lvl="0"/>
            <a:r>
              <a:rPr lang="cs-CZ" dirty="0" smtClean="0"/>
              <a:t>střídáme proto s dětmi aktivity a jejich intenzitu.</a:t>
            </a:r>
            <a:endParaRPr lang="cs-CZ"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Návyk sezení v kleku mezi patami</a:t>
            </a:r>
            <a:endParaRPr lang="cs-CZ" dirty="0"/>
          </a:p>
        </p:txBody>
      </p:sp>
      <p:sp>
        <p:nvSpPr>
          <p:cNvPr id="3" name="Zástupný symbol pro obsah 2"/>
          <p:cNvSpPr>
            <a:spLocks noGrp="1"/>
          </p:cNvSpPr>
          <p:nvPr>
            <p:ph sz="quarter" idx="1"/>
          </p:nvPr>
        </p:nvSpPr>
        <p:spPr/>
        <p:txBody>
          <a:bodyPr/>
          <a:lstStyle/>
          <a:p>
            <a:pPr lvl="0"/>
            <a:endParaRPr lang="cs-CZ" dirty="0" smtClean="0"/>
          </a:p>
          <a:p>
            <a:pPr lvl="0"/>
            <a:r>
              <a:rPr lang="cs-CZ" dirty="0" smtClean="0"/>
              <a:t>některé děti mají sklon k této poloze, může být znakem nějaké (i minimální) </a:t>
            </a:r>
            <a:r>
              <a:rPr lang="cs-CZ" b="1" dirty="0" smtClean="0"/>
              <a:t>poruchy motoriky</a:t>
            </a:r>
          </a:p>
          <a:p>
            <a:pPr lvl="0"/>
            <a:endParaRPr lang="cs-CZ" dirty="0" smtClean="0"/>
          </a:p>
          <a:p>
            <a:pPr lvl="0"/>
            <a:r>
              <a:rPr lang="cs-CZ" dirty="0" smtClean="0"/>
              <a:t>přináší rizika vzhledem k vývoji postavení kolenních kloubů</a:t>
            </a:r>
          </a:p>
          <a:p>
            <a:pPr lvl="0"/>
            <a:endParaRPr lang="cs-CZ" dirty="0" smtClean="0"/>
          </a:p>
          <a:p>
            <a:pPr lvl="0"/>
            <a:r>
              <a:rPr lang="cs-CZ" dirty="0" smtClean="0"/>
              <a:t>je vhodné tuto polohu omezovat, nenásilně děti vedeme k jiné poloze sedu.</a:t>
            </a:r>
          </a:p>
          <a:p>
            <a:endParaRPr lang="cs-CZ"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2636</TotalTime>
  <Words>394</Words>
  <Application>Microsoft Office PowerPoint</Application>
  <PresentationFormat>Předvádění na obrazovce (4:3)</PresentationFormat>
  <Paragraphs>126</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Arkýř</vt:lpstr>
      <vt:lpstr>      Pohybová omezení ve vztahu k růstu předškolního věku dítěte v MŠ didaktika tělesné výchovy a výchovy ke zdraví </vt:lpstr>
      <vt:lpstr>Pohybové činnosti dítěte</vt:lpstr>
      <vt:lpstr>Rizika </vt:lpstr>
      <vt:lpstr>rizika</vt:lpstr>
      <vt:lpstr>Prezentace aplikace PowerPoint</vt:lpstr>
      <vt:lpstr>Prezentace aplikace PowerPoint</vt:lpstr>
      <vt:lpstr>Jednostranné zatěžování - dlouhodobé činnosti stejného charakteru</vt:lpstr>
      <vt:lpstr>  Dlouhodobé setrvání v jedné poloze a v klidu</vt:lpstr>
      <vt:lpstr>Návyk sezení v kleku mezi patami</vt:lpstr>
      <vt:lpstr>Nošení a manipulace s těžkými břemeny </vt:lpstr>
      <vt:lpstr>Seskoky na tvrdou podložku (bez žíněnky)</vt:lpstr>
      <vt:lpstr>Opakovaná chůze ve dřepu, opakované skoky ve dřepu</vt:lpstr>
      <vt:lpstr>Rychlé lezení po kolenou po tvrdé podložce</vt:lpstr>
      <vt:lpstr>Prosté visy a vzpory </vt:lpstr>
      <vt:lpstr>Zvětšování kloubního rozsahu nad fyziologickou mez</vt:lpstr>
      <vt:lpstr>Prezentace aplikace PowerPoint</vt:lpstr>
      <vt:lpstr>Nekontrolované záklony hlavy</vt:lpstr>
      <vt:lpstr>Nekompenzované záklony v bedrech, mosty</vt:lpstr>
      <vt:lpstr>Kotoul vzad</vt:lpstr>
      <vt:lpstr>Prezentace aplikace PowerPoint</vt:lpstr>
      <vt:lpstr>Literární zdroj:</vt:lpstr>
      <vt:lpstr>Děkuji za pozornost :o)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Pepa</dc:creator>
  <cp:lastModifiedBy>Jonasova</cp:lastModifiedBy>
  <cp:revision>208</cp:revision>
  <dcterms:created xsi:type="dcterms:W3CDTF">2016-01-02T22:05:25Z</dcterms:created>
  <dcterms:modified xsi:type="dcterms:W3CDTF">2017-03-10T18:34:37Z</dcterms:modified>
</cp:coreProperties>
</file>