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7" r:id="rId2"/>
    <p:sldId id="288" r:id="rId3"/>
    <p:sldId id="289" r:id="rId4"/>
    <p:sldId id="290" r:id="rId5"/>
    <p:sldId id="259" r:id="rId6"/>
    <p:sldId id="261" r:id="rId7"/>
    <p:sldId id="262" r:id="rId8"/>
    <p:sldId id="280" r:id="rId9"/>
    <p:sldId id="264" r:id="rId10"/>
    <p:sldId id="291" r:id="rId11"/>
    <p:sldId id="281" r:id="rId12"/>
    <p:sldId id="293" r:id="rId13"/>
    <p:sldId id="287" r:id="rId14"/>
    <p:sldId id="267" r:id="rId15"/>
    <p:sldId id="294" r:id="rId16"/>
    <p:sldId id="284" r:id="rId17"/>
    <p:sldId id="295" r:id="rId18"/>
    <p:sldId id="269" r:id="rId19"/>
    <p:sldId id="270" r:id="rId20"/>
    <p:sldId id="271" r:id="rId21"/>
    <p:sldId id="279" r:id="rId22"/>
    <p:sldId id="296" r:id="rId23"/>
    <p:sldId id="297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C1B80-364F-47F2-8BAA-437026A82F2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300178-9281-43EF-846A-9DF9E6CC7D5B}">
      <dgm:prSet/>
      <dgm:spPr/>
      <dgm:t>
        <a:bodyPr/>
        <a:lstStyle/>
        <a:p>
          <a:pPr rtl="0" eaLnBrk="1" latinLnBrk="0" hangingPunct="1"/>
          <a:r>
            <a:rPr lang="cs-CZ" dirty="0"/>
            <a:t>averze, blaho, bolest, děs, hanba, hnus, hrdost, hrůza, jistota, kajícnost, láska, nadšení, nejistota, nelibost, nenávist, nepřátelství, obdiv, oddanost, odpor, odpuštění, odvaha, ohromení, okouzlení, opovržení, osamělost, otupělost, pohrdání, pochybnost, pokora, pokoření, ponížení, přátelství, překvapení, přezíravý, přijetí, pýcha, radost, rozhořčení,  rozkoš, rozmanitost, roztrpčenost, sebeobviňování, sklíčenost, strach, stud, štěstí, těšení, touha, údiv, uvolnění, úzkost, úžas, víra, vřelost, vyrovnanost, vzrušení, vztek, zamilovanost, zanícení, zármutek, zarputilost, zatrpklost, zaujatost, závist, zděšení, zklamání, zkroušenost, zlost, znechucení, zoufalství, žal, žárlivost</a:t>
          </a:r>
        </a:p>
      </dgm:t>
    </dgm:pt>
    <dgm:pt modelId="{7669534B-584C-43E5-8102-59DB97933F9D}" type="parTrans" cxnId="{FA625747-CC2A-4F5B-A033-D1E1795B3DEF}">
      <dgm:prSet/>
      <dgm:spPr/>
      <dgm:t>
        <a:bodyPr/>
        <a:lstStyle/>
        <a:p>
          <a:endParaRPr lang="cs-CZ"/>
        </a:p>
      </dgm:t>
    </dgm:pt>
    <dgm:pt modelId="{7D2D4A7F-5B3E-4E8C-82DF-E5DE0C0949C8}" type="sibTrans" cxnId="{FA625747-CC2A-4F5B-A033-D1E1795B3DEF}">
      <dgm:prSet/>
      <dgm:spPr/>
      <dgm:t>
        <a:bodyPr/>
        <a:lstStyle/>
        <a:p>
          <a:endParaRPr lang="cs-CZ"/>
        </a:p>
      </dgm:t>
    </dgm:pt>
    <dgm:pt modelId="{FA1C393D-54F6-4A61-8059-A37AFBD3545D}" type="pres">
      <dgm:prSet presAssocID="{BDCC1B80-364F-47F2-8BAA-437026A82F2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AA2EA84-2515-4170-B7EF-1DD2F73A89F5}" type="pres">
      <dgm:prSet presAssocID="{BDCC1B80-364F-47F2-8BAA-437026A82F21}" presName="pyramid" presStyleLbl="node1" presStyleIdx="0" presStyleCnt="1"/>
      <dgm:spPr/>
    </dgm:pt>
    <dgm:pt modelId="{51493714-9FCD-4AE5-B160-73ADF4A433EB}" type="pres">
      <dgm:prSet presAssocID="{BDCC1B80-364F-47F2-8BAA-437026A82F21}" presName="theList" presStyleCnt="0"/>
      <dgm:spPr/>
    </dgm:pt>
    <dgm:pt modelId="{30C5E576-02C0-460E-A08D-ACC1F7BA7021}" type="pres">
      <dgm:prSet presAssocID="{F4300178-9281-43EF-846A-9DF9E6CC7D5B}" presName="aNode" presStyleLbl="fgAcc1" presStyleIdx="0" presStyleCnt="1" custScaleX="165452" custScaleY="140659" custLinFactY="13187" custLinFactNeighborX="1767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D72DD-FA93-4D37-86CB-FCB052CF1A77}" type="pres">
      <dgm:prSet presAssocID="{F4300178-9281-43EF-846A-9DF9E6CC7D5B}" presName="aSpace" presStyleCnt="0"/>
      <dgm:spPr/>
    </dgm:pt>
  </dgm:ptLst>
  <dgm:cxnLst>
    <dgm:cxn modelId="{FA625747-CC2A-4F5B-A033-D1E1795B3DEF}" srcId="{BDCC1B80-364F-47F2-8BAA-437026A82F21}" destId="{F4300178-9281-43EF-846A-9DF9E6CC7D5B}" srcOrd="0" destOrd="0" parTransId="{7669534B-584C-43E5-8102-59DB97933F9D}" sibTransId="{7D2D4A7F-5B3E-4E8C-82DF-E5DE0C0949C8}"/>
    <dgm:cxn modelId="{653C7D89-0BE7-40B6-8151-B613E295E26F}" type="presOf" srcId="{F4300178-9281-43EF-846A-9DF9E6CC7D5B}" destId="{30C5E576-02C0-460E-A08D-ACC1F7BA7021}" srcOrd="0" destOrd="0" presId="urn:microsoft.com/office/officeart/2005/8/layout/pyramid2"/>
    <dgm:cxn modelId="{8C037054-526A-40B7-B00C-9AD1273A1A6F}" type="presOf" srcId="{BDCC1B80-364F-47F2-8BAA-437026A82F21}" destId="{FA1C393D-54F6-4A61-8059-A37AFBD3545D}" srcOrd="0" destOrd="0" presId="urn:microsoft.com/office/officeart/2005/8/layout/pyramid2"/>
    <dgm:cxn modelId="{C0BA61C0-9123-4747-8E5F-7C9A241F3906}" type="presParOf" srcId="{FA1C393D-54F6-4A61-8059-A37AFBD3545D}" destId="{7AA2EA84-2515-4170-B7EF-1DD2F73A89F5}" srcOrd="0" destOrd="0" presId="urn:microsoft.com/office/officeart/2005/8/layout/pyramid2"/>
    <dgm:cxn modelId="{E889306E-7D4D-4F07-A9F8-362EE3D5B231}" type="presParOf" srcId="{FA1C393D-54F6-4A61-8059-A37AFBD3545D}" destId="{51493714-9FCD-4AE5-B160-73ADF4A433EB}" srcOrd="1" destOrd="0" presId="urn:microsoft.com/office/officeart/2005/8/layout/pyramid2"/>
    <dgm:cxn modelId="{3C3746C1-DA5A-4AD5-9593-D03806D7AFA6}" type="presParOf" srcId="{51493714-9FCD-4AE5-B160-73ADF4A433EB}" destId="{30C5E576-02C0-460E-A08D-ACC1F7BA7021}" srcOrd="0" destOrd="0" presId="urn:microsoft.com/office/officeart/2005/8/layout/pyramid2"/>
    <dgm:cxn modelId="{9677C50F-64C2-4AC5-8513-B969BCC8B8CF}" type="presParOf" srcId="{51493714-9FCD-4AE5-B160-73ADF4A433EB}" destId="{A6DD72DD-FA93-4D37-86CB-FCB052CF1A7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F5D32-E6B4-4D87-BE11-0A0A40FB1EA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64643CC-EF59-4942-8BE5-01DCE36EF0B8}">
      <dgm:prSet/>
      <dgm:spPr/>
      <dgm:t>
        <a:bodyPr/>
        <a:lstStyle/>
        <a:p>
          <a:pPr rtl="0" eaLnBrk="1" latinLnBrk="0" hangingPunct="1"/>
          <a:r>
            <a:rPr lang="cs-CZ" b="1"/>
            <a:t>sebeuvědomění: </a:t>
          </a:r>
          <a:r>
            <a:rPr lang="cs-CZ"/>
            <a:t>znalost vlastních E</a:t>
          </a:r>
        </a:p>
      </dgm:t>
    </dgm:pt>
    <dgm:pt modelId="{DB49EFBC-D987-438D-982D-8C6549AE56A6}" type="parTrans" cxnId="{1C857F80-505A-447E-8EDD-E18524F7045E}">
      <dgm:prSet/>
      <dgm:spPr/>
      <dgm:t>
        <a:bodyPr/>
        <a:lstStyle/>
        <a:p>
          <a:endParaRPr lang="cs-CZ"/>
        </a:p>
      </dgm:t>
    </dgm:pt>
    <dgm:pt modelId="{9BA0763A-4FB3-4CEF-8121-4EAC4816C19F}" type="sibTrans" cxnId="{1C857F80-505A-447E-8EDD-E18524F7045E}">
      <dgm:prSet/>
      <dgm:spPr/>
      <dgm:t>
        <a:bodyPr/>
        <a:lstStyle/>
        <a:p>
          <a:endParaRPr lang="cs-CZ"/>
        </a:p>
      </dgm:t>
    </dgm:pt>
    <dgm:pt modelId="{0225BD1D-262D-4E12-BD5C-198BE3DF1F21}">
      <dgm:prSet/>
      <dgm:spPr/>
      <dgm:t>
        <a:bodyPr/>
        <a:lstStyle/>
        <a:p>
          <a:pPr rtl="0" eaLnBrk="1" latinLnBrk="0" hangingPunct="1"/>
          <a:r>
            <a:rPr lang="cs-CZ" b="1"/>
            <a:t>sebeovládání: </a:t>
          </a:r>
          <a:r>
            <a:rPr lang="cs-CZ"/>
            <a:t>zvládání E</a:t>
          </a:r>
        </a:p>
      </dgm:t>
    </dgm:pt>
    <dgm:pt modelId="{11B0FBA6-FAF0-417F-80DE-BAFD7D1668A2}" type="parTrans" cxnId="{3E3457F6-56E9-4E22-9B48-673735BFE3F4}">
      <dgm:prSet/>
      <dgm:spPr/>
      <dgm:t>
        <a:bodyPr/>
        <a:lstStyle/>
        <a:p>
          <a:endParaRPr lang="cs-CZ"/>
        </a:p>
      </dgm:t>
    </dgm:pt>
    <dgm:pt modelId="{85327BBA-6038-494B-BD57-33DB300E3FA9}" type="sibTrans" cxnId="{3E3457F6-56E9-4E22-9B48-673735BFE3F4}">
      <dgm:prSet/>
      <dgm:spPr/>
      <dgm:t>
        <a:bodyPr/>
        <a:lstStyle/>
        <a:p>
          <a:endParaRPr lang="cs-CZ"/>
        </a:p>
      </dgm:t>
    </dgm:pt>
    <dgm:pt modelId="{2DD460C8-8E62-4C76-9028-66666C6AE116}">
      <dgm:prSet/>
      <dgm:spPr/>
      <dgm:t>
        <a:bodyPr/>
        <a:lstStyle/>
        <a:p>
          <a:pPr rtl="0" eaLnBrk="1" latinLnBrk="0" hangingPunct="1"/>
          <a:r>
            <a:rPr lang="cs-CZ" b="1"/>
            <a:t>motivace: </a:t>
          </a:r>
          <a:r>
            <a:rPr lang="cs-CZ"/>
            <a:t>schopnost sám sebe motivovat</a:t>
          </a:r>
        </a:p>
      </dgm:t>
    </dgm:pt>
    <dgm:pt modelId="{8EB9A1C2-2E66-4115-9C5E-46B7768B1A28}" type="parTrans" cxnId="{3290103E-E21E-4E58-B8F9-C6A0076C9CDA}">
      <dgm:prSet/>
      <dgm:spPr/>
      <dgm:t>
        <a:bodyPr/>
        <a:lstStyle/>
        <a:p>
          <a:endParaRPr lang="cs-CZ"/>
        </a:p>
      </dgm:t>
    </dgm:pt>
    <dgm:pt modelId="{EB5D7FB7-A330-427F-BB82-D5C158B08F65}" type="sibTrans" cxnId="{3290103E-E21E-4E58-B8F9-C6A0076C9CDA}">
      <dgm:prSet/>
      <dgm:spPr/>
      <dgm:t>
        <a:bodyPr/>
        <a:lstStyle/>
        <a:p>
          <a:endParaRPr lang="cs-CZ"/>
        </a:p>
      </dgm:t>
    </dgm:pt>
    <dgm:pt modelId="{EE914A40-848F-4AB2-A248-DBE785D7E0D3}">
      <dgm:prSet/>
      <dgm:spPr/>
      <dgm:t>
        <a:bodyPr/>
        <a:lstStyle/>
        <a:p>
          <a:pPr rtl="0" eaLnBrk="1" latinLnBrk="0" hangingPunct="1"/>
          <a:r>
            <a:rPr lang="cs-CZ" b="1"/>
            <a:t>empatie: </a:t>
          </a:r>
          <a:r>
            <a:rPr lang="cs-CZ"/>
            <a:t>vnímavost k emocím jiných lidí</a:t>
          </a:r>
        </a:p>
      </dgm:t>
    </dgm:pt>
    <dgm:pt modelId="{BB3081ED-B14B-4186-8F1F-FE6E61180145}" type="parTrans" cxnId="{DBF45B60-5DCD-4B20-B92D-696C05CF6809}">
      <dgm:prSet/>
      <dgm:spPr/>
      <dgm:t>
        <a:bodyPr/>
        <a:lstStyle/>
        <a:p>
          <a:endParaRPr lang="cs-CZ"/>
        </a:p>
      </dgm:t>
    </dgm:pt>
    <dgm:pt modelId="{8E77E504-C91B-451F-A3FA-599178EA3226}" type="sibTrans" cxnId="{DBF45B60-5DCD-4B20-B92D-696C05CF6809}">
      <dgm:prSet/>
      <dgm:spPr/>
      <dgm:t>
        <a:bodyPr/>
        <a:lstStyle/>
        <a:p>
          <a:endParaRPr lang="cs-CZ"/>
        </a:p>
      </dgm:t>
    </dgm:pt>
    <dgm:pt modelId="{E37A66F6-F270-4422-B718-14EA2B633C87}">
      <dgm:prSet/>
      <dgm:spPr/>
      <dgm:t>
        <a:bodyPr/>
        <a:lstStyle/>
        <a:p>
          <a:pPr rtl="0" eaLnBrk="1" latinLnBrk="0" hangingPunct="1"/>
          <a:r>
            <a:rPr lang="cs-CZ" b="1"/>
            <a:t>umění mezilidských vztahů a komunikace</a:t>
          </a:r>
          <a:endParaRPr lang="cs-CZ"/>
        </a:p>
      </dgm:t>
    </dgm:pt>
    <dgm:pt modelId="{23D56ECF-83CC-496E-9EF4-89F305171FC5}" type="parTrans" cxnId="{D8288441-2AE3-448D-B2A8-28FB679E30C8}">
      <dgm:prSet/>
      <dgm:spPr/>
      <dgm:t>
        <a:bodyPr/>
        <a:lstStyle/>
        <a:p>
          <a:endParaRPr lang="cs-CZ"/>
        </a:p>
      </dgm:t>
    </dgm:pt>
    <dgm:pt modelId="{2DEBBDEF-3DF3-4EAE-BEB7-EAD27F2FDE8B}" type="sibTrans" cxnId="{D8288441-2AE3-448D-B2A8-28FB679E30C8}">
      <dgm:prSet/>
      <dgm:spPr/>
      <dgm:t>
        <a:bodyPr/>
        <a:lstStyle/>
        <a:p>
          <a:endParaRPr lang="cs-CZ"/>
        </a:p>
      </dgm:t>
    </dgm:pt>
    <dgm:pt modelId="{01DCA80B-7203-45BE-9401-987A8CEAF450}" type="pres">
      <dgm:prSet presAssocID="{038F5D32-E6B4-4D87-BE11-0A0A40FB1E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7F272D-C367-40F8-BA5C-3B6EA00D5088}" type="pres">
      <dgm:prSet presAssocID="{A64643CC-EF59-4942-8BE5-01DCE36EF0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7955B-F688-4D4A-9D9C-5AAA7C679720}" type="pres">
      <dgm:prSet presAssocID="{9BA0763A-4FB3-4CEF-8121-4EAC4816C19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D8AB826-52E0-49F9-BBD2-59CCF287C41B}" type="pres">
      <dgm:prSet presAssocID="{9BA0763A-4FB3-4CEF-8121-4EAC4816C19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D3856BB-A00A-4F6A-B3F4-48DC49E2015A}" type="pres">
      <dgm:prSet presAssocID="{0225BD1D-262D-4E12-BD5C-198BE3DF1F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C1622-C8AD-49D7-A60B-F0C8051614CD}" type="pres">
      <dgm:prSet presAssocID="{85327BBA-6038-494B-BD57-33DB300E3FA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D4C1447-308C-447D-A3A2-C117C0E53FD7}" type="pres">
      <dgm:prSet presAssocID="{85327BBA-6038-494B-BD57-33DB300E3FA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EEFCC25-019D-485F-96D4-20F22E7BE7F2}" type="pres">
      <dgm:prSet presAssocID="{2DD460C8-8E62-4C76-9028-66666C6AE1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2D001-F1C7-4BA2-8B49-5AFB218BF5CD}" type="pres">
      <dgm:prSet presAssocID="{EB5D7FB7-A330-427F-BB82-D5C158B08F6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A873A7-E7FE-41E7-AE42-1936B411D033}" type="pres">
      <dgm:prSet presAssocID="{EB5D7FB7-A330-427F-BB82-D5C158B08F6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E2CC426-75EB-4DF4-B268-45B6AF733E95}" type="pres">
      <dgm:prSet presAssocID="{EE914A40-848F-4AB2-A248-DBE785D7E0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60E67-6E77-4B1C-8FAA-C3E505E2679A}" type="pres">
      <dgm:prSet presAssocID="{8E77E504-C91B-451F-A3FA-599178EA322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CAE9893-A504-487A-A35D-A737A68B26C6}" type="pres">
      <dgm:prSet presAssocID="{8E77E504-C91B-451F-A3FA-599178EA322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89D70F-4841-4DF4-B429-D6D6E1B32BD6}" type="pres">
      <dgm:prSet presAssocID="{E37A66F6-F270-4422-B718-14EA2B633C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02F2D-69BD-4575-B7EF-F2A0E363DA65}" type="presOf" srcId="{0225BD1D-262D-4E12-BD5C-198BE3DF1F21}" destId="{ED3856BB-A00A-4F6A-B3F4-48DC49E2015A}" srcOrd="0" destOrd="0" presId="urn:microsoft.com/office/officeart/2005/8/layout/process5"/>
    <dgm:cxn modelId="{9BFCD814-3D64-4B95-83CA-324CFED28AEB}" type="presOf" srcId="{85327BBA-6038-494B-BD57-33DB300E3FA9}" destId="{9D4C1447-308C-447D-A3A2-C117C0E53FD7}" srcOrd="1" destOrd="0" presId="urn:microsoft.com/office/officeart/2005/8/layout/process5"/>
    <dgm:cxn modelId="{66152272-095B-4B99-A411-1E9F390F688E}" type="presOf" srcId="{8E77E504-C91B-451F-A3FA-599178EA3226}" destId="{1CAE9893-A504-487A-A35D-A737A68B26C6}" srcOrd="1" destOrd="0" presId="urn:microsoft.com/office/officeart/2005/8/layout/process5"/>
    <dgm:cxn modelId="{1DF86D15-62E8-45B6-A393-739D4D384043}" type="presOf" srcId="{EE914A40-848F-4AB2-A248-DBE785D7E0D3}" destId="{0E2CC426-75EB-4DF4-B268-45B6AF733E95}" srcOrd="0" destOrd="0" presId="urn:microsoft.com/office/officeart/2005/8/layout/process5"/>
    <dgm:cxn modelId="{B9609D28-1BBB-4C1A-BB1C-F97863AFCC09}" type="presOf" srcId="{9BA0763A-4FB3-4CEF-8121-4EAC4816C19F}" destId="{A4B7955B-F688-4D4A-9D9C-5AAA7C679720}" srcOrd="0" destOrd="0" presId="urn:microsoft.com/office/officeart/2005/8/layout/process5"/>
    <dgm:cxn modelId="{1C857F80-505A-447E-8EDD-E18524F7045E}" srcId="{038F5D32-E6B4-4D87-BE11-0A0A40FB1EA1}" destId="{A64643CC-EF59-4942-8BE5-01DCE36EF0B8}" srcOrd="0" destOrd="0" parTransId="{DB49EFBC-D987-438D-982D-8C6549AE56A6}" sibTransId="{9BA0763A-4FB3-4CEF-8121-4EAC4816C19F}"/>
    <dgm:cxn modelId="{0AC884C9-159C-42A9-8176-39B2D0356350}" type="presOf" srcId="{2DD460C8-8E62-4C76-9028-66666C6AE116}" destId="{9EEFCC25-019D-485F-96D4-20F22E7BE7F2}" srcOrd="0" destOrd="0" presId="urn:microsoft.com/office/officeart/2005/8/layout/process5"/>
    <dgm:cxn modelId="{FBB288A3-214C-4950-90F4-B1AB969183B1}" type="presOf" srcId="{9BA0763A-4FB3-4CEF-8121-4EAC4816C19F}" destId="{FD8AB826-52E0-49F9-BBD2-59CCF287C41B}" srcOrd="1" destOrd="0" presId="urn:microsoft.com/office/officeart/2005/8/layout/process5"/>
    <dgm:cxn modelId="{B81EA66E-378F-4110-B4A7-8A77C2331C00}" type="presOf" srcId="{85327BBA-6038-494B-BD57-33DB300E3FA9}" destId="{34DC1622-C8AD-49D7-A60B-F0C8051614CD}" srcOrd="0" destOrd="0" presId="urn:microsoft.com/office/officeart/2005/8/layout/process5"/>
    <dgm:cxn modelId="{C3A4A4B3-4289-4FEF-8EA7-C7211E694E67}" type="presOf" srcId="{A64643CC-EF59-4942-8BE5-01DCE36EF0B8}" destId="{D67F272D-C367-40F8-BA5C-3B6EA00D5088}" srcOrd="0" destOrd="0" presId="urn:microsoft.com/office/officeart/2005/8/layout/process5"/>
    <dgm:cxn modelId="{7B795486-76C1-43F7-886E-FF773BACE4D5}" type="presOf" srcId="{EB5D7FB7-A330-427F-BB82-D5C158B08F65}" destId="{CAA873A7-E7FE-41E7-AE42-1936B411D033}" srcOrd="1" destOrd="0" presId="urn:microsoft.com/office/officeart/2005/8/layout/process5"/>
    <dgm:cxn modelId="{8F5FA14F-E93E-4991-91CE-D0C985931A12}" type="presOf" srcId="{E37A66F6-F270-4422-B718-14EA2B633C87}" destId="{6589D70F-4841-4DF4-B429-D6D6E1B32BD6}" srcOrd="0" destOrd="0" presId="urn:microsoft.com/office/officeart/2005/8/layout/process5"/>
    <dgm:cxn modelId="{202D30C9-3BE5-4705-B1CA-24CA0D43BA12}" type="presOf" srcId="{EB5D7FB7-A330-427F-BB82-D5C158B08F65}" destId="{0922D001-F1C7-4BA2-8B49-5AFB218BF5CD}" srcOrd="0" destOrd="0" presId="urn:microsoft.com/office/officeart/2005/8/layout/process5"/>
    <dgm:cxn modelId="{188D3A78-4290-4EA9-AD10-B7D9FF1CDB6F}" type="presOf" srcId="{8E77E504-C91B-451F-A3FA-599178EA3226}" destId="{1A660E67-6E77-4B1C-8FAA-C3E505E2679A}" srcOrd="0" destOrd="0" presId="urn:microsoft.com/office/officeart/2005/8/layout/process5"/>
    <dgm:cxn modelId="{3290103E-E21E-4E58-B8F9-C6A0076C9CDA}" srcId="{038F5D32-E6B4-4D87-BE11-0A0A40FB1EA1}" destId="{2DD460C8-8E62-4C76-9028-66666C6AE116}" srcOrd="2" destOrd="0" parTransId="{8EB9A1C2-2E66-4115-9C5E-46B7768B1A28}" sibTransId="{EB5D7FB7-A330-427F-BB82-D5C158B08F65}"/>
    <dgm:cxn modelId="{D8288441-2AE3-448D-B2A8-28FB679E30C8}" srcId="{038F5D32-E6B4-4D87-BE11-0A0A40FB1EA1}" destId="{E37A66F6-F270-4422-B718-14EA2B633C87}" srcOrd="4" destOrd="0" parTransId="{23D56ECF-83CC-496E-9EF4-89F305171FC5}" sibTransId="{2DEBBDEF-3DF3-4EAE-BEB7-EAD27F2FDE8B}"/>
    <dgm:cxn modelId="{0F303850-110C-4A2E-B9DE-04FF7D30F2FE}" type="presOf" srcId="{038F5D32-E6B4-4D87-BE11-0A0A40FB1EA1}" destId="{01DCA80B-7203-45BE-9401-987A8CEAF450}" srcOrd="0" destOrd="0" presId="urn:microsoft.com/office/officeart/2005/8/layout/process5"/>
    <dgm:cxn modelId="{DBF45B60-5DCD-4B20-B92D-696C05CF6809}" srcId="{038F5D32-E6B4-4D87-BE11-0A0A40FB1EA1}" destId="{EE914A40-848F-4AB2-A248-DBE785D7E0D3}" srcOrd="3" destOrd="0" parTransId="{BB3081ED-B14B-4186-8F1F-FE6E61180145}" sibTransId="{8E77E504-C91B-451F-A3FA-599178EA3226}"/>
    <dgm:cxn modelId="{3E3457F6-56E9-4E22-9B48-673735BFE3F4}" srcId="{038F5D32-E6B4-4D87-BE11-0A0A40FB1EA1}" destId="{0225BD1D-262D-4E12-BD5C-198BE3DF1F21}" srcOrd="1" destOrd="0" parTransId="{11B0FBA6-FAF0-417F-80DE-BAFD7D1668A2}" sibTransId="{85327BBA-6038-494B-BD57-33DB300E3FA9}"/>
    <dgm:cxn modelId="{76A09A99-C257-4360-8963-843D4F446AC5}" type="presParOf" srcId="{01DCA80B-7203-45BE-9401-987A8CEAF450}" destId="{D67F272D-C367-40F8-BA5C-3B6EA00D5088}" srcOrd="0" destOrd="0" presId="urn:microsoft.com/office/officeart/2005/8/layout/process5"/>
    <dgm:cxn modelId="{340C9BEE-A502-4987-9136-D952FF76E27A}" type="presParOf" srcId="{01DCA80B-7203-45BE-9401-987A8CEAF450}" destId="{A4B7955B-F688-4D4A-9D9C-5AAA7C679720}" srcOrd="1" destOrd="0" presId="urn:microsoft.com/office/officeart/2005/8/layout/process5"/>
    <dgm:cxn modelId="{FA3F49E2-DB3D-40A9-8FC5-1C5D9966618C}" type="presParOf" srcId="{A4B7955B-F688-4D4A-9D9C-5AAA7C679720}" destId="{FD8AB826-52E0-49F9-BBD2-59CCF287C41B}" srcOrd="0" destOrd="0" presId="urn:microsoft.com/office/officeart/2005/8/layout/process5"/>
    <dgm:cxn modelId="{ADACD80C-5579-46AF-B5FE-17EB7129376F}" type="presParOf" srcId="{01DCA80B-7203-45BE-9401-987A8CEAF450}" destId="{ED3856BB-A00A-4F6A-B3F4-48DC49E2015A}" srcOrd="2" destOrd="0" presId="urn:microsoft.com/office/officeart/2005/8/layout/process5"/>
    <dgm:cxn modelId="{A1743E07-FAA3-43D2-8F2E-DDBBEC8594AF}" type="presParOf" srcId="{01DCA80B-7203-45BE-9401-987A8CEAF450}" destId="{34DC1622-C8AD-49D7-A60B-F0C8051614CD}" srcOrd="3" destOrd="0" presId="urn:microsoft.com/office/officeart/2005/8/layout/process5"/>
    <dgm:cxn modelId="{0B020DC8-776A-47FB-893A-1B398465FA03}" type="presParOf" srcId="{34DC1622-C8AD-49D7-A60B-F0C8051614CD}" destId="{9D4C1447-308C-447D-A3A2-C117C0E53FD7}" srcOrd="0" destOrd="0" presId="urn:microsoft.com/office/officeart/2005/8/layout/process5"/>
    <dgm:cxn modelId="{1C0AF4A0-70E3-49A1-913D-77B91D06D731}" type="presParOf" srcId="{01DCA80B-7203-45BE-9401-987A8CEAF450}" destId="{9EEFCC25-019D-485F-96D4-20F22E7BE7F2}" srcOrd="4" destOrd="0" presId="urn:microsoft.com/office/officeart/2005/8/layout/process5"/>
    <dgm:cxn modelId="{C989CCE4-99DA-4E2A-A93D-5C7B43964DFD}" type="presParOf" srcId="{01DCA80B-7203-45BE-9401-987A8CEAF450}" destId="{0922D001-F1C7-4BA2-8B49-5AFB218BF5CD}" srcOrd="5" destOrd="0" presId="urn:microsoft.com/office/officeart/2005/8/layout/process5"/>
    <dgm:cxn modelId="{13806564-7133-4624-BAEC-0F8978071811}" type="presParOf" srcId="{0922D001-F1C7-4BA2-8B49-5AFB218BF5CD}" destId="{CAA873A7-E7FE-41E7-AE42-1936B411D033}" srcOrd="0" destOrd="0" presId="urn:microsoft.com/office/officeart/2005/8/layout/process5"/>
    <dgm:cxn modelId="{AB6ABD3E-B81E-4E5C-80E4-37DA7A065F35}" type="presParOf" srcId="{01DCA80B-7203-45BE-9401-987A8CEAF450}" destId="{0E2CC426-75EB-4DF4-B268-45B6AF733E95}" srcOrd="6" destOrd="0" presId="urn:microsoft.com/office/officeart/2005/8/layout/process5"/>
    <dgm:cxn modelId="{E42E94C3-56D1-4A12-938B-E972EF3C3DA5}" type="presParOf" srcId="{01DCA80B-7203-45BE-9401-987A8CEAF450}" destId="{1A660E67-6E77-4B1C-8FAA-C3E505E2679A}" srcOrd="7" destOrd="0" presId="urn:microsoft.com/office/officeart/2005/8/layout/process5"/>
    <dgm:cxn modelId="{689BCFC9-43D2-4422-89A5-C9B7354BAB91}" type="presParOf" srcId="{1A660E67-6E77-4B1C-8FAA-C3E505E2679A}" destId="{1CAE9893-A504-487A-A35D-A737A68B26C6}" srcOrd="0" destOrd="0" presId="urn:microsoft.com/office/officeart/2005/8/layout/process5"/>
    <dgm:cxn modelId="{C93D908C-0185-4314-B347-8E205FB36D75}" type="presParOf" srcId="{01DCA80B-7203-45BE-9401-987A8CEAF450}" destId="{6589D70F-4841-4DF4-B429-D6D6E1B32BD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2EA84-2515-4170-B7EF-1DD2F73A89F5}">
      <dsp:nvSpPr>
        <dsp:cNvPr id="0" name=""/>
        <dsp:cNvSpPr/>
      </dsp:nvSpPr>
      <dsp:spPr>
        <a:xfrm>
          <a:off x="760794" y="0"/>
          <a:ext cx="4922520" cy="49225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5E576-02C0-460E-A08D-ACC1F7BA7021}">
      <dsp:nvSpPr>
        <dsp:cNvPr id="0" name=""/>
        <dsp:cNvSpPr/>
      </dsp:nvSpPr>
      <dsp:spPr>
        <a:xfrm>
          <a:off x="2740540" y="1153862"/>
          <a:ext cx="5293865" cy="3613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averze, blaho, bolest, děs, hanba, hnus, hrdost, hrůza, jistota, kajícnost, láska, nadšení, nejistota, nelibost, nenávist, nepřátelství, obdiv, oddanost, odpor, odpuštění, odvaha, ohromení, okouzlení, opovržení, osamělost, otupělost, pohrdání, pochybnost, pokora, pokoření, ponížení, přátelství, překvapení, přezíravý, přijetí, pýcha, radost, rozhořčení,  rozkoš, rozmanitost, roztrpčenost, sebeobviňování, sklíčenost, strach, stud, štěstí, těšení, touha, údiv, uvolnění, úzkost, úžas, víra, vřelost, vyrovnanost, vzrušení, vztek, zamilovanost, zanícení, zármutek, zarputilost, zatrpklost, zaujatost, závist, zděšení, zklamání, zkroušenost, zlost, znechucení, zoufalství, žal, žárlivost</a:t>
          </a:r>
        </a:p>
      </dsp:txBody>
      <dsp:txXfrm>
        <a:off x="2916934" y="1330256"/>
        <a:ext cx="4941077" cy="3260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F272D-C367-40F8-BA5C-3B6EA00D5088}">
      <dsp:nvSpPr>
        <dsp:cNvPr id="0" name=""/>
        <dsp:cNvSpPr/>
      </dsp:nvSpPr>
      <dsp:spPr>
        <a:xfrm>
          <a:off x="7233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sebeuvědomění: </a:t>
          </a:r>
          <a:r>
            <a:rPr lang="cs-CZ" sz="1900" kern="1200"/>
            <a:t>znalost vlastních E</a:t>
          </a:r>
        </a:p>
      </dsp:txBody>
      <dsp:txXfrm>
        <a:off x="45225" y="503050"/>
        <a:ext cx="2085893" cy="1221142"/>
      </dsp:txXfrm>
    </dsp:sp>
    <dsp:sp modelId="{A4B7955B-F688-4D4A-9D9C-5AAA7C679720}">
      <dsp:nvSpPr>
        <dsp:cNvPr id="0" name=""/>
        <dsp:cNvSpPr/>
      </dsp:nvSpPr>
      <dsp:spPr>
        <a:xfrm>
          <a:off x="2359355" y="84554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2359355" y="952777"/>
        <a:ext cx="320822" cy="321687"/>
      </dsp:txXfrm>
    </dsp:sp>
    <dsp:sp modelId="{ED3856BB-A00A-4F6A-B3F4-48DC49E2015A}">
      <dsp:nvSpPr>
        <dsp:cNvPr id="0" name=""/>
        <dsp:cNvSpPr/>
      </dsp:nvSpPr>
      <dsp:spPr>
        <a:xfrm>
          <a:off x="3033861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sebeovládání: </a:t>
          </a:r>
          <a:r>
            <a:rPr lang="cs-CZ" sz="1900" kern="1200"/>
            <a:t>zvládání E</a:t>
          </a:r>
        </a:p>
      </dsp:txBody>
      <dsp:txXfrm>
        <a:off x="3071853" y="503050"/>
        <a:ext cx="2085893" cy="1221142"/>
      </dsp:txXfrm>
    </dsp:sp>
    <dsp:sp modelId="{34DC1622-C8AD-49D7-A60B-F0C8051614CD}">
      <dsp:nvSpPr>
        <dsp:cNvPr id="0" name=""/>
        <dsp:cNvSpPr/>
      </dsp:nvSpPr>
      <dsp:spPr>
        <a:xfrm>
          <a:off x="5385983" y="84554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5385983" y="952777"/>
        <a:ext cx="320822" cy="321687"/>
      </dsp:txXfrm>
    </dsp:sp>
    <dsp:sp modelId="{9EEFCC25-019D-485F-96D4-20F22E7BE7F2}">
      <dsp:nvSpPr>
        <dsp:cNvPr id="0" name=""/>
        <dsp:cNvSpPr/>
      </dsp:nvSpPr>
      <dsp:spPr>
        <a:xfrm>
          <a:off x="6060489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motivace: </a:t>
          </a:r>
          <a:r>
            <a:rPr lang="cs-CZ" sz="1900" kern="1200"/>
            <a:t>schopnost sám sebe motivovat</a:t>
          </a:r>
        </a:p>
      </dsp:txBody>
      <dsp:txXfrm>
        <a:off x="6098481" y="503050"/>
        <a:ext cx="2085893" cy="1221142"/>
      </dsp:txXfrm>
    </dsp:sp>
    <dsp:sp modelId="{0922D001-F1C7-4BA2-8B49-5AFB218BF5CD}">
      <dsp:nvSpPr>
        <dsp:cNvPr id="0" name=""/>
        <dsp:cNvSpPr/>
      </dsp:nvSpPr>
      <dsp:spPr>
        <a:xfrm rot="5400000">
          <a:off x="6912269" y="191351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6980585" y="1952429"/>
        <a:ext cx="321687" cy="320822"/>
      </dsp:txXfrm>
    </dsp:sp>
    <dsp:sp modelId="{0E2CC426-75EB-4DF4-B268-45B6AF733E95}">
      <dsp:nvSpPr>
        <dsp:cNvPr id="0" name=""/>
        <dsp:cNvSpPr/>
      </dsp:nvSpPr>
      <dsp:spPr>
        <a:xfrm>
          <a:off x="6060489" y="262693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empatie: </a:t>
          </a:r>
          <a:r>
            <a:rPr lang="cs-CZ" sz="1900" kern="1200"/>
            <a:t>vnímavost k emocím jiných lidí</a:t>
          </a:r>
        </a:p>
      </dsp:txBody>
      <dsp:txXfrm>
        <a:off x="6098481" y="2664927"/>
        <a:ext cx="2085893" cy="1221142"/>
      </dsp:txXfrm>
    </dsp:sp>
    <dsp:sp modelId="{1A660E67-6E77-4B1C-8FAA-C3E505E2679A}">
      <dsp:nvSpPr>
        <dsp:cNvPr id="0" name=""/>
        <dsp:cNvSpPr/>
      </dsp:nvSpPr>
      <dsp:spPr>
        <a:xfrm rot="10800000">
          <a:off x="5411926" y="300742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5549421" y="3114654"/>
        <a:ext cx="320822" cy="321687"/>
      </dsp:txXfrm>
    </dsp:sp>
    <dsp:sp modelId="{6589D70F-4841-4DF4-B429-D6D6E1B32BD6}">
      <dsp:nvSpPr>
        <dsp:cNvPr id="0" name=""/>
        <dsp:cNvSpPr/>
      </dsp:nvSpPr>
      <dsp:spPr>
        <a:xfrm>
          <a:off x="3033861" y="262693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umění mezilidských vztahů a komunikace</a:t>
          </a:r>
          <a:endParaRPr lang="cs-CZ" sz="1900" kern="1200"/>
        </a:p>
      </dsp:txBody>
      <dsp:txXfrm>
        <a:off x="3071853" y="2664927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77E01-6087-461D-A2E0-9357A457A4A4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96DD-BDA8-4FA3-BC08-E643DE375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17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EMOce</a:t>
            </a:r>
            <a:r>
              <a:rPr lang="cs-CZ" dirty="0" smtClean="0"/>
              <a:t> a potřeby </a:t>
            </a:r>
            <a:r>
              <a:rPr lang="cs-CZ" dirty="0" err="1" smtClean="0"/>
              <a:t>DÍTĚte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74193" y="4248548"/>
            <a:ext cx="7854696" cy="17526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 smtClean="0"/>
              <a:t>Zora Syslová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8879" b="15113"/>
          <a:stretch/>
        </p:blipFill>
        <p:spPr>
          <a:xfrm>
            <a:off x="1128398" y="0"/>
            <a:ext cx="994628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potřebné se naučit (Gross, 2008):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Porozumění sobě samému, pozitivní vnímání sebe sama, být si vědom silných a slabých stránek a zodpovědnosti, kterou mám vůči druhým.</a:t>
            </a:r>
          </a:p>
          <a:p>
            <a:r>
              <a:rPr lang="cs-CZ" dirty="0" smtClean="0"/>
              <a:t>Pochopit a umět ovládnout své pocity: umět se uklidnit, když jsem znepokojený a rozzlobený; umět se povzbudit, když jsem smutný.</a:t>
            </a:r>
          </a:p>
          <a:p>
            <a:r>
              <a:rPr lang="cs-CZ" dirty="0" smtClean="0"/>
              <a:t>UMĚNÍ O SVÝCH POCITECH MLUVIT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9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060" y="876692"/>
            <a:ext cx="11585542" cy="4308050"/>
          </a:xfrm>
        </p:spPr>
        <p:txBody>
          <a:bodyPr/>
          <a:lstStyle/>
          <a:p>
            <a:r>
              <a:rPr lang="cs-CZ" sz="4800" dirty="0"/>
              <a:t>Pokud sami neovládáme situaci, </a:t>
            </a:r>
            <a:br>
              <a:rPr lang="cs-CZ" sz="4800" dirty="0"/>
            </a:br>
            <a:r>
              <a:rPr lang="cs-CZ" sz="4800" dirty="0"/>
              <a:t>zkusme ovládnout naši reakci.</a:t>
            </a:r>
          </a:p>
        </p:txBody>
      </p:sp>
    </p:spTree>
    <p:extLst>
      <p:ext uri="{BB962C8B-B14F-4D97-AF65-F5344CB8AC3E}">
        <p14:creationId xmlns:p14="http://schemas.microsoft.com/office/powerpoint/2010/main" val="147965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Empatie a schopnost vidět svět z pohledu ostatních, pochopit a těšit se z rozdílů mezi lidmi, věnovat pozornost a naslouchat druhým.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096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6687"/>
            <a:ext cx="4572000" cy="652462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Šipka dolů 2"/>
          <p:cNvSpPr/>
          <p:nvPr/>
        </p:nvSpPr>
        <p:spPr>
          <a:xfrm rot="10800000">
            <a:off x="2301712" y="2620652"/>
            <a:ext cx="1225484" cy="407066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8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305800" cy="1143000"/>
          </a:xfrm>
        </p:spPr>
        <p:txBody>
          <a:bodyPr/>
          <a:lstStyle/>
          <a:p>
            <a:r>
              <a:rPr lang="cs-CZ" dirty="0"/>
              <a:t>Ale!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309787" y="2857496"/>
            <a:ext cx="190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Nebreč!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67241" y="3071810"/>
            <a:ext cx="1697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Nekřič!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24496" y="2357430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Uklidni se!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8480" y="4786322"/>
            <a:ext cx="2512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Neřvi tady!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81818" y="5286388"/>
            <a:ext cx="2341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Nefňukej!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51842" y="4000504"/>
            <a:ext cx="847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Nemáš proč křičet/být naštvaný/plakat!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76130" y="1828135"/>
            <a:ext cx="4676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Kluci přece nepláčou!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953257" y="3214686"/>
            <a:ext cx="3209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 err="1"/>
              <a:t>Ššš</a:t>
            </a:r>
            <a:r>
              <a:rPr lang="cs-CZ" sz="4000" dirty="0"/>
              <a:t>…</a:t>
            </a:r>
            <a:r>
              <a:rPr lang="cs-CZ" sz="4000" dirty="0" err="1"/>
              <a:t>ššš</a:t>
            </a:r>
            <a:r>
              <a:rPr lang="cs-CZ" sz="4000" dirty="0"/>
              <a:t>..</a:t>
            </a:r>
            <a:r>
              <a:rPr lang="cs-CZ" sz="4000" dirty="0" err="1"/>
              <a:t>ššš</a:t>
            </a:r>
            <a:r>
              <a:rPr lang="cs-CZ" sz="4000" dirty="0"/>
              <a:t>…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452662" y="5715016"/>
            <a:ext cx="3370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Nic se nestalo!</a:t>
            </a:r>
          </a:p>
        </p:txBody>
      </p:sp>
    </p:spTree>
    <p:extLst>
      <p:ext uri="{BB962C8B-B14F-4D97-AF65-F5344CB8AC3E}">
        <p14:creationId xmlns:p14="http://schemas.microsoft.com/office/powerpoint/2010/main" val="31093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Ovládání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Závisí na: </a:t>
            </a:r>
          </a:p>
          <a:p>
            <a:r>
              <a:rPr lang="cs-CZ" dirty="0" smtClean="0"/>
              <a:t>Vyspělosti neurologického inhibičního systému</a:t>
            </a:r>
          </a:p>
          <a:p>
            <a:r>
              <a:rPr lang="cs-CZ" dirty="0" smtClean="0"/>
              <a:t>Osobní charakteristice, na povaze a stádiu vývoji dítěte</a:t>
            </a:r>
          </a:p>
          <a:p>
            <a:r>
              <a:rPr lang="cs-CZ" dirty="0" smtClean="0"/>
              <a:t>Raném vlivu prostředí, například rodičovské socializaci</a:t>
            </a:r>
          </a:p>
          <a:p>
            <a:r>
              <a:rPr lang="cs-CZ" dirty="0" smtClean="0"/>
              <a:t>Podpoře emočního vývoje v MŠ</a:t>
            </a:r>
          </a:p>
          <a:p>
            <a:endParaRPr lang="cs-CZ" dirty="0"/>
          </a:p>
          <a:p>
            <a:endParaRPr lang="cs-CZ" dirty="0" smtClean="0"/>
          </a:p>
          <a:p>
            <a:pPr marL="0" indent="0" algn="r">
              <a:buNone/>
            </a:pPr>
            <a:r>
              <a:rPr lang="cs-CZ" dirty="0"/>
              <a:t>(</a:t>
            </a:r>
            <a:r>
              <a:rPr lang="cs-CZ" dirty="0" err="1"/>
              <a:t>Webster-Strattonová</a:t>
            </a:r>
            <a:r>
              <a:rPr lang="cs-CZ" dirty="0"/>
              <a:t>, 2008)</a:t>
            </a:r>
          </a:p>
          <a:p>
            <a:pPr marL="0" indent="0"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66787"/>
            <a:ext cx="45720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2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pomoci dětem, naučit se ovládat </a:t>
            </a:r>
            <a:r>
              <a:rPr lang="cs-CZ" dirty="0"/>
              <a:t>s</a:t>
            </a:r>
            <a:r>
              <a:rPr lang="cs-CZ" dirty="0" smtClean="0"/>
              <a:t>vé emoce?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Porozumění pocitům (pojmenování).</a:t>
            </a:r>
          </a:p>
          <a:p>
            <a:r>
              <a:rPr lang="cs-CZ" dirty="0" smtClean="0"/>
              <a:t>Porozumění situacím, kdy tyto emoce vznikají. Co je vyvolává a jak se dají zvládnout.</a:t>
            </a:r>
          </a:p>
          <a:p>
            <a:r>
              <a:rPr lang="cs-CZ" dirty="0" smtClean="0"/>
              <a:t>Procvičování.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630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Cviky pro pomoc k dobré náladě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5736" y="1935480"/>
            <a:ext cx="4329114" cy="49225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Hlavu vzhůru</a:t>
            </a:r>
          </a:p>
          <a:p>
            <a:r>
              <a:rPr lang="cs-CZ" dirty="0"/>
              <a:t>Vypnout hruď</a:t>
            </a:r>
          </a:p>
          <a:p>
            <a:r>
              <a:rPr lang="cs-CZ" dirty="0"/>
              <a:t>Dýchání s našpulenými rty</a:t>
            </a:r>
          </a:p>
          <a:p>
            <a:r>
              <a:rPr lang="cs-CZ" dirty="0"/>
              <a:t>Zívání</a:t>
            </a:r>
          </a:p>
          <a:p>
            <a:r>
              <a:rPr lang="cs-CZ" dirty="0"/>
              <a:t>Mávání pažemi</a:t>
            </a:r>
          </a:p>
          <a:p>
            <a:r>
              <a:rPr lang="cs-CZ" dirty="0"/>
              <a:t>Natahování a protahování</a:t>
            </a:r>
          </a:p>
          <a:p>
            <a:r>
              <a:rPr lang="cs-CZ" dirty="0"/>
              <a:t>Široký stoj rozkročný</a:t>
            </a:r>
          </a:p>
          <a:p>
            <a:r>
              <a:rPr lang="cs-CZ" dirty="0"/>
              <a:t>Pohupování boky</a:t>
            </a:r>
          </a:p>
          <a:p>
            <a:r>
              <a:rPr lang="cs-CZ" dirty="0"/>
              <a:t>Dupání</a:t>
            </a:r>
          </a:p>
          <a:p>
            <a:r>
              <a:rPr lang="cs-CZ" dirty="0"/>
              <a:t>Broukání</a:t>
            </a:r>
          </a:p>
          <a:p>
            <a:r>
              <a:rPr lang="cs-CZ" dirty="0"/>
              <a:t>Úsměv</a:t>
            </a:r>
          </a:p>
          <a:p>
            <a:r>
              <a:rPr lang="cs-CZ" dirty="0"/>
              <a:t>Široký sed rozkročný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98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Řád v prostoru</a:t>
            </a:r>
          </a:p>
          <a:p>
            <a:endParaRPr lang="cs-CZ" dirty="0"/>
          </a:p>
          <a:p>
            <a:r>
              <a:rPr lang="cs-CZ" dirty="0"/>
              <a:t>Řád v čase</a:t>
            </a:r>
          </a:p>
          <a:p>
            <a:endParaRPr lang="cs-CZ" dirty="0"/>
          </a:p>
          <a:p>
            <a:r>
              <a:rPr lang="cs-CZ" dirty="0"/>
              <a:t>Řád ve vztazích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952992" y="2643182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952992" y="1857364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952992" y="3500438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953388" y="2285992"/>
            <a:ext cx="2071702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emoční </a:t>
            </a:r>
          </a:p>
          <a:p>
            <a:pPr algn="ctr"/>
            <a:r>
              <a:rPr lang="cs-CZ" sz="3600" dirty="0"/>
              <a:t>bezpečí</a:t>
            </a:r>
          </a:p>
        </p:txBody>
      </p:sp>
    </p:spTree>
    <p:extLst>
      <p:ext uri="{BB962C8B-B14F-4D97-AF65-F5344CB8AC3E}">
        <p14:creationId xmlns:p14="http://schemas.microsoft.com/office/powerpoint/2010/main" val="15330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P</a:t>
            </a:r>
            <a:r>
              <a:rPr lang="cs-CZ" dirty="0" smtClean="0"/>
              <a:t>sychologie rozlišuje:</a:t>
            </a:r>
          </a:p>
          <a:p>
            <a:r>
              <a:rPr lang="cs-CZ" dirty="0" smtClean="0"/>
              <a:t>Základní motivy (hlad, žízeň…)</a:t>
            </a:r>
          </a:p>
          <a:p>
            <a:r>
              <a:rPr lang="cs-CZ" dirty="0" smtClean="0"/>
              <a:t>Emoce (vztek, radost..)</a:t>
            </a:r>
          </a:p>
          <a:p>
            <a:pPr>
              <a:buNone/>
            </a:pPr>
            <a:r>
              <a:rPr lang="cs-CZ" dirty="0" smtClean="0"/>
              <a:t>Které aktivují a zaměřují naše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4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postupovat v krizi?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Oční kontakt</a:t>
            </a:r>
          </a:p>
          <a:p>
            <a:r>
              <a:rPr lang="cs-CZ" dirty="0"/>
              <a:t>Dotek</a:t>
            </a:r>
          </a:p>
          <a:p>
            <a:r>
              <a:rPr lang="cs-CZ" dirty="0"/>
              <a:t>Pojmenování toho, co vidím</a:t>
            </a:r>
          </a:p>
          <a:p>
            <a:r>
              <a:rPr lang="cs-CZ" dirty="0"/>
              <a:t>Vyslechnutí</a:t>
            </a:r>
          </a:p>
          <a:p>
            <a:r>
              <a:rPr lang="cs-CZ" dirty="0"/>
              <a:t>Verbální podpora a ujištění</a:t>
            </a:r>
          </a:p>
        </p:txBody>
      </p:sp>
      <p:sp>
        <p:nvSpPr>
          <p:cNvPr id="4" name="Obdélník 3"/>
          <p:cNvSpPr/>
          <p:nvPr/>
        </p:nvSpPr>
        <p:spPr>
          <a:xfrm rot="1597071">
            <a:off x="-102899" y="3090199"/>
            <a:ext cx="117308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cs-CZ" sz="5400" b="1" dirty="0"/>
              <a:t>Nabídnutí jiné možnosti řešení situace!</a:t>
            </a:r>
          </a:p>
        </p:txBody>
      </p:sp>
    </p:spTree>
    <p:extLst>
      <p:ext uri="{BB962C8B-B14F-4D97-AF65-F5344CB8AC3E}">
        <p14:creationId xmlns:p14="http://schemas.microsoft.com/office/powerpoint/2010/main" val="41867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dopřejme dětem </a:t>
            </a:r>
            <a:br>
              <a:rPr lang="cs-CZ" dirty="0"/>
            </a:br>
            <a:r>
              <a:rPr lang="cs-CZ" dirty="0"/>
              <a:t>čas a pochopení</a:t>
            </a:r>
          </a:p>
        </p:txBody>
      </p:sp>
    </p:spTree>
    <p:extLst>
      <p:ext uri="{BB962C8B-B14F-4D97-AF65-F5344CB8AC3E}">
        <p14:creationId xmlns:p14="http://schemas.microsoft.com/office/powerpoint/2010/main" val="4223540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/>
            <a:r>
              <a:rPr lang="cs-CZ" dirty="0" smtClean="0"/>
              <a:t>Potřeby dítěte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Maslow</a:t>
            </a:r>
            <a:endParaRPr lang="cs-CZ" dirty="0" smtClean="0"/>
          </a:p>
          <a:p>
            <a:pPr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31748" name="Obrázek 3" descr="pyramida-potre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18" y="1124745"/>
            <a:ext cx="6500840" cy="487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7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Matějček, 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Langmeier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Matějček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Langmeier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určitého množství, kvality a proměnlivosti podnětů.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určité stálosti, řádu a smyslu v podnětech.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prvotních citových a sociálních vztahů.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identity, společenského uplatnění a společenské hodnoty.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otevřené budoucnosti neboli životní perspektivy.</a:t>
            </a:r>
          </a:p>
          <a:p>
            <a:pPr marL="609600" indent="-609600" algn="just">
              <a:lnSpc>
                <a:spcPct val="80000"/>
              </a:lnSpc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52824" y="2990392"/>
            <a:ext cx="7772400" cy="358185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6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Emoce = komplexní stav vznikající v reakci na určité afektivně zabarvené zážitky.</a:t>
            </a:r>
          </a:p>
          <a:p>
            <a:r>
              <a:rPr lang="cs-CZ" dirty="0" smtClean="0"/>
              <a:t>Složky:</a:t>
            </a:r>
          </a:p>
          <a:p>
            <a:pPr lvl="1"/>
            <a:r>
              <a:rPr lang="cs-CZ" dirty="0" smtClean="0"/>
              <a:t>Subjektivní prožitek emoce</a:t>
            </a:r>
          </a:p>
          <a:p>
            <a:pPr lvl="1"/>
            <a:r>
              <a:rPr lang="cs-CZ" dirty="0" smtClean="0"/>
              <a:t>Vnitřní tělesná reakce, zvláště ty, na nichž se podílí autonomní nervový systém (zvýšení hlasu, třesení se…)</a:t>
            </a:r>
          </a:p>
          <a:p>
            <a:pPr lvl="1"/>
            <a:r>
              <a:rPr lang="cs-CZ" dirty="0" smtClean="0"/>
              <a:t>Kognitivní hodnocení nebo přesvědčení, že se odehrává pozitivní nebo negativní událost</a:t>
            </a:r>
          </a:p>
          <a:p>
            <a:pPr lvl="1"/>
            <a:r>
              <a:rPr lang="cs-CZ" dirty="0" smtClean="0"/>
              <a:t>Reakce na emoci (negativní emoce = svět je nepříznivé místo)</a:t>
            </a:r>
          </a:p>
          <a:p>
            <a:pPr lvl="1"/>
            <a:r>
              <a:rPr lang="cs-CZ" dirty="0" smtClean="0"/>
              <a:t>Tendence jednání (vzorce chování, které lidé využívají při konkrétní emoci (vztek vede k agresi).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0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Porozumění emocím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Děti se sociálním a emočním dovednostem učí </a:t>
            </a:r>
          </a:p>
          <a:p>
            <a:pPr>
              <a:buFontTx/>
              <a:buChar char="-"/>
            </a:pPr>
            <a:r>
              <a:rPr lang="cs-CZ" dirty="0" smtClean="0"/>
              <a:t>v rodině </a:t>
            </a:r>
          </a:p>
          <a:p>
            <a:pPr>
              <a:buFontTx/>
              <a:buChar char="-"/>
            </a:pPr>
            <a:r>
              <a:rPr lang="cs-CZ" dirty="0" smtClean="0"/>
              <a:t>v komunitě (</a:t>
            </a:r>
            <a:r>
              <a:rPr lang="cs-CZ" smtClean="0"/>
              <a:t>v </a:t>
            </a:r>
            <a:r>
              <a:rPr lang="cs-CZ" smtClean="0"/>
              <a:t>MŠ)</a:t>
            </a:r>
          </a:p>
          <a:p>
            <a:pPr marL="0" indent="0">
              <a:buNone/>
            </a:pPr>
            <a:r>
              <a:rPr lang="cs-CZ" smtClean="0"/>
              <a:t>Děti </a:t>
            </a:r>
            <a:r>
              <a:rPr lang="cs-CZ" dirty="0" smtClean="0"/>
              <a:t>potřebují:</a:t>
            </a:r>
          </a:p>
          <a:p>
            <a:r>
              <a:rPr lang="cs-CZ" dirty="0" smtClean="0"/>
              <a:t>hranice</a:t>
            </a:r>
          </a:p>
          <a:p>
            <a:r>
              <a:rPr lang="cs-CZ" dirty="0" smtClean="0"/>
              <a:t>pravidla</a:t>
            </a:r>
          </a:p>
          <a:p>
            <a:r>
              <a:rPr lang="cs-CZ" dirty="0" smtClean="0"/>
              <a:t>důslednost</a:t>
            </a:r>
          </a:p>
          <a:p>
            <a:r>
              <a:rPr lang="cs-CZ" dirty="0" smtClean="0"/>
              <a:t>prostředí s reálnými nároky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Uvědomění si…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988098"/>
              </p:ext>
            </p:extLst>
          </p:nvPr>
        </p:nvGraphicFramePr>
        <p:xfrm>
          <a:off x="1981200" y="1935480"/>
          <a:ext cx="8229600" cy="49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1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Výsledek obrázku pro batole obráze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748" name="AutoShape 4" descr="Výsledek obrázku pro batole obráze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1756" name="Picture 12" descr="https://encrypted-tbn1.gstatic.com/images?q=tbn:ANd9GcRd5n5e4o2Os8zIk1IJPK6D7v3AGV0c3aD4Tl4PnA5arUzem693"/>
          <p:cNvPicPr>
            <a:picLocks noChangeAspect="1" noChangeArrowheads="1"/>
          </p:cNvPicPr>
          <p:nvPr/>
        </p:nvPicPr>
        <p:blipFill>
          <a:blip r:embed="rId2"/>
          <a:srcRect r="34000"/>
          <a:stretch>
            <a:fillRect/>
          </a:stretch>
        </p:blipFill>
        <p:spPr bwMode="auto">
          <a:xfrm>
            <a:off x="7524728" y="3390900"/>
            <a:ext cx="3143272" cy="3467100"/>
          </a:xfrm>
          <a:prstGeom prst="rect">
            <a:avLst/>
          </a:prstGeom>
          <a:noFill/>
        </p:spPr>
      </p:pic>
      <p:pic>
        <p:nvPicPr>
          <p:cNvPr id="31752" name="Picture 8" descr="https://encrypted-tbn0.gstatic.com/images?q=tbn:ANd9GcS9GimfK7f4RvhhqZAt90QaED5j-iqAebvQaoqaHl0iRjPJM7HmnQ"/>
          <p:cNvPicPr>
            <a:picLocks noChangeAspect="1" noChangeArrowheads="1"/>
          </p:cNvPicPr>
          <p:nvPr/>
        </p:nvPicPr>
        <p:blipFill>
          <a:blip r:embed="rId3"/>
          <a:srcRect r="10000"/>
          <a:stretch>
            <a:fillRect/>
          </a:stretch>
        </p:blipFill>
        <p:spPr bwMode="auto">
          <a:xfrm>
            <a:off x="7239008" y="642919"/>
            <a:ext cx="3428992" cy="3238501"/>
          </a:xfrm>
          <a:prstGeom prst="rect">
            <a:avLst/>
          </a:prstGeom>
          <a:noFill/>
        </p:spPr>
      </p:pic>
      <p:pic>
        <p:nvPicPr>
          <p:cNvPr id="31758" name="Picture 14" descr="http://www.babyweb.cz/sites/bwcz/files/styles/article_full/public/article/dite_smutek_deprese_istock_000008816411medium.jpg"/>
          <p:cNvPicPr>
            <a:picLocks noChangeAspect="1" noChangeArrowheads="1"/>
          </p:cNvPicPr>
          <p:nvPr/>
        </p:nvPicPr>
        <p:blipFill>
          <a:blip r:embed="rId4"/>
          <a:srcRect l="32907" b="-9272"/>
          <a:stretch>
            <a:fillRect/>
          </a:stretch>
        </p:blipFill>
        <p:spPr bwMode="auto">
          <a:xfrm>
            <a:off x="4524365" y="785794"/>
            <a:ext cx="3495663" cy="3357586"/>
          </a:xfrm>
          <a:prstGeom prst="rect">
            <a:avLst/>
          </a:prstGeom>
          <a:noFill/>
        </p:spPr>
      </p:pic>
      <p:pic>
        <p:nvPicPr>
          <p:cNvPr id="31760" name="Picture 16" descr="http://img.blesk.cz/img/1/gallery/2361400_batole-vztek-plac-klu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84" y="4000500"/>
            <a:ext cx="4286250" cy="2857500"/>
          </a:xfrm>
          <a:prstGeom prst="rect">
            <a:avLst/>
          </a:prstGeom>
          <a:noFill/>
        </p:spPr>
      </p:pic>
      <p:pic>
        <p:nvPicPr>
          <p:cNvPr id="31754" name="Picture 10" descr="https://encrypted-tbn3.gstatic.com/images?q=tbn:ANd9GcQR-wlglubp7LqzgPDKtkCRekjHloUu1yafjhzo5btEoyTaLKGH"/>
          <p:cNvPicPr>
            <a:picLocks noChangeAspect="1" noChangeArrowheads="1"/>
          </p:cNvPicPr>
          <p:nvPr/>
        </p:nvPicPr>
        <p:blipFill>
          <a:blip r:embed="rId6"/>
          <a:srcRect r="11956"/>
          <a:stretch>
            <a:fillRect/>
          </a:stretch>
        </p:blipFill>
        <p:spPr bwMode="auto">
          <a:xfrm>
            <a:off x="1738282" y="3357563"/>
            <a:ext cx="3857652" cy="2971801"/>
          </a:xfrm>
          <a:prstGeom prst="rect">
            <a:avLst/>
          </a:prstGeom>
          <a:noFill/>
        </p:spPr>
      </p:pic>
      <p:pic>
        <p:nvPicPr>
          <p:cNvPr id="31750" name="Picture 6" descr="http://cs.medixa.org/media/image/2-vyvoj-reci-u-batole.jpg"/>
          <p:cNvPicPr>
            <a:picLocks noChangeAspect="1" noChangeArrowheads="1"/>
          </p:cNvPicPr>
          <p:nvPr/>
        </p:nvPicPr>
        <p:blipFill>
          <a:blip r:embed="rId7"/>
          <a:srcRect r="39671"/>
          <a:stretch>
            <a:fillRect/>
          </a:stretch>
        </p:blipFill>
        <p:spPr bwMode="auto">
          <a:xfrm>
            <a:off x="1524000" y="928670"/>
            <a:ext cx="314324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2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Emoční inteligence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5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431800"/>
            <a:ext cx="95885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4034" y="2571744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Temperament dítěte.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Od čeho závisí, jak vyhrocenou situaci zvládneme?</a:t>
            </a:r>
          </a:p>
        </p:txBody>
      </p:sp>
    </p:spTree>
    <p:extLst>
      <p:ext uri="{BB962C8B-B14F-4D97-AF65-F5344CB8AC3E}">
        <p14:creationId xmlns:p14="http://schemas.microsoft.com/office/powerpoint/2010/main" val="312458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75</TotalTime>
  <Words>637</Words>
  <Application>Microsoft Office PowerPoint</Application>
  <PresentationFormat>Vlastní</PresentationFormat>
  <Paragraphs>104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Pruhy</vt:lpstr>
      <vt:lpstr>EMOce a potřeby DÍTĚte</vt:lpstr>
      <vt:lpstr>Emoce</vt:lpstr>
      <vt:lpstr>Složky emocí</vt:lpstr>
      <vt:lpstr>Porozumění emocím</vt:lpstr>
      <vt:lpstr>Uvědomění si…</vt:lpstr>
      <vt:lpstr>Prezentace aplikace PowerPoint</vt:lpstr>
      <vt:lpstr>Emoční inteligence</vt:lpstr>
      <vt:lpstr>Prezentace aplikace PowerPoint</vt:lpstr>
      <vt:lpstr>Temperament dítěte.</vt:lpstr>
      <vt:lpstr>Je potřebné se naučit (Gross, 2008):</vt:lpstr>
      <vt:lpstr>Pokud sami neovládáme situaci,  zkusme ovládnout naši reakci.</vt:lpstr>
      <vt:lpstr>Prezentace aplikace PowerPoint</vt:lpstr>
      <vt:lpstr>Prezentace aplikace PowerPoint</vt:lpstr>
      <vt:lpstr>Ale!</vt:lpstr>
      <vt:lpstr>Ovládání emocí</vt:lpstr>
      <vt:lpstr>Prezentace aplikace PowerPoint</vt:lpstr>
      <vt:lpstr>Jak pomoci dětem, naučit se ovládat své emoce?</vt:lpstr>
      <vt:lpstr>Cviky pro pomoc k dobré náladě</vt:lpstr>
      <vt:lpstr>PREVENCE</vt:lpstr>
      <vt:lpstr>Jak postupovat v krizi?</vt:lpstr>
      <vt:lpstr>dopřejme dětem  čas a pochopení</vt:lpstr>
      <vt:lpstr>Potřeby dítěte</vt:lpstr>
      <vt:lpstr>    Matějček, Langmeier   Matějček, Langmeier 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EMOČNĚ INTELIGENTNÍ DÍTĚ?</dc:title>
  <dc:creator>Ivana Procházková</dc:creator>
  <cp:lastModifiedBy>Syslova</cp:lastModifiedBy>
  <cp:revision>14</cp:revision>
  <dcterms:created xsi:type="dcterms:W3CDTF">2016-04-08T18:25:48Z</dcterms:created>
  <dcterms:modified xsi:type="dcterms:W3CDTF">2017-03-22T11:46:07Z</dcterms:modified>
</cp:coreProperties>
</file>