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04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v.cz/" TargetMode="External"/><Relationship Id="rId2" Type="http://schemas.openxmlformats.org/officeDocument/2006/relationships/hyperlink" Target="http://www.osa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ociace-sos.cz/" TargetMode="External"/><Relationship Id="rId2" Type="http://schemas.openxmlformats.org/officeDocument/2006/relationships/hyperlink" Target="http://www.coi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platidl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posta.cz/sluzby/platebni-a-financni-sluzby-cr/sip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pojist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vdf.cz/NEW/sites/default/files/FG-03_opora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sprava.cz/cs/dane-a-pojistne/dane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 lnSpcReduction="10000"/>
          </a:bodyPr>
          <a:lstStyle/>
          <a:p>
            <a:r>
              <a:rPr lang="cs-CZ" sz="3000" dirty="0"/>
              <a:t>jaro 2017</a:t>
            </a:r>
          </a:p>
          <a:p>
            <a:r>
              <a:rPr lang="cs-CZ" dirty="0"/>
              <a:t>středa 17:35 – 19:15</a:t>
            </a:r>
          </a:p>
          <a:p>
            <a:r>
              <a:rPr lang="cs-CZ" dirty="0"/>
              <a:t>Ing. Bc. Jana Dobrovolná (</a:t>
            </a:r>
            <a:r>
              <a:rPr lang="cs-CZ" dirty="0" err="1"/>
              <a:t>učo</a:t>
            </a:r>
            <a:r>
              <a:rPr lang="cs-CZ" dirty="0"/>
              <a:t> 407050)</a:t>
            </a:r>
          </a:p>
          <a:p>
            <a:r>
              <a:rPr lang="cs-CZ" dirty="0"/>
              <a:t>PhDr. Mgr. Radim Štěrba, Ph.D., </a:t>
            </a:r>
            <a:r>
              <a:rPr lang="cs-CZ" dirty="0" err="1"/>
              <a:t>DiS</a:t>
            </a:r>
            <a:r>
              <a:rPr lang="cs-CZ" dirty="0"/>
              <a:t>. (</a:t>
            </a:r>
            <a:r>
              <a:rPr lang="cs-CZ" dirty="0" err="1"/>
              <a:t>učo</a:t>
            </a:r>
            <a:r>
              <a:rPr lang="cs-CZ" dirty="0"/>
              <a:t> 43487)</a:t>
            </a:r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6) Hmotné a duševní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pojmy: vlastnictví, vlastnické právo, hmotné vlastnictví, duševní vlastnictví, ochrana vlastnictví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SKOŘEPA, Michal a Eva SKOŘEPOVÁ. </a:t>
            </a:r>
            <a:r>
              <a:rPr lang="cs-CZ" sz="1600" i="1" dirty="0"/>
              <a:t>Finanční a ekonomická gramotnost pro základní školy a víceletá gymnázia: výchova k občanství : stát a hospodářství</a:t>
            </a:r>
            <a:r>
              <a:rPr lang="cs-CZ" sz="1600" dirty="0"/>
              <a:t>. Praha: </a:t>
            </a:r>
            <a:r>
              <a:rPr lang="cs-CZ" sz="1600" dirty="0" err="1"/>
              <a:t>Scientia</a:t>
            </a:r>
            <a:r>
              <a:rPr lang="cs-CZ" sz="1600" dirty="0"/>
              <a:t>, 2008. ISBN 978-80-86960-41-8.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89/2012 Sb., občanský zákoník (dříve Zákon č. 40/1964 Sb., občanský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121/2000 Sb., autorský zákon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www.osa.cz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3"/>
              </a:rPr>
              <a:t>www.upv.cz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800100" lvl="1" indent="-3429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51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7) Ochrana spotřebitele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FG – hospodaření domácností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pojmy: spotřebitel, práva spotřebitele, ochrana spotřebitele, mimosoudní řešení spotřebitelských sporů, Česká obchodní inspekce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634/1992 Sb., o ochraně spotřebitele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Listina základních práv a svobod (Zákon č. 2/1993 Sb.)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2"/>
              </a:rPr>
              <a:t>http://www.coi.cz/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https://www.asociace-sos.cz/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162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134291"/>
          </a:xfrm>
        </p:spPr>
        <p:txBody>
          <a:bodyPr>
            <a:normAutofit fontScale="90000"/>
          </a:bodyPr>
          <a:lstStyle/>
          <a:p>
            <a:r>
              <a:rPr lang="cs-CZ" dirty="0"/>
              <a:t>8) Peníze – jejich význam pro tržní systém,</a:t>
            </a:r>
            <a:br>
              <a:rPr lang="cs-CZ" dirty="0"/>
            </a:br>
            <a:r>
              <a:rPr lang="cs-CZ" dirty="0"/>
              <a:t>    formy, historie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72489"/>
            <a:ext cx="8596668" cy="406887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peníze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funkce peněz, vlastnosti, původ a historie (příp. pohled na peníze očima ekonomických škol), dnešní formy peněz, ochranné prvky bankovek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>
                <a:hlinkClick r:id="rId2"/>
              </a:rPr>
              <a:t>https://www.cnb.cz/cs/platidla/</a:t>
            </a:r>
            <a:endParaRPr lang="pl-PL" sz="1500" dirty="0"/>
          </a:p>
          <a:p>
            <a:pPr marL="0" indent="0">
              <a:buNone/>
            </a:pP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6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055914"/>
          </a:xfrm>
        </p:spPr>
        <p:txBody>
          <a:bodyPr>
            <a:normAutofit fontScale="90000"/>
          </a:bodyPr>
          <a:lstStyle/>
          <a:p>
            <a:r>
              <a:rPr lang="cs-CZ" dirty="0"/>
              <a:t>9) Platební karty – debetní, kreditní, SIPO,</a:t>
            </a:r>
            <a:br>
              <a:rPr lang="cs-CZ" dirty="0"/>
            </a:br>
            <a:r>
              <a:rPr lang="cs-CZ" dirty="0"/>
              <a:t>    kontokorent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4113"/>
            <a:ext cx="8596668" cy="41472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peníze,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platební karta, debetní karta, kreditní karta, funkce a účel, ochranné prvky, bezpečnost, SIPO – Soustředěné inkaso plateb obyvatelstva, kontokorent, resp. kontokorentní úvěr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>
                <a:hlinkClick r:id="rId2"/>
              </a:rPr>
              <a:t>https://www.ceskaposta.cz/sluzby/platebni-a-financni-sluzby-cr/sipo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332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10) Spoření, investování, úvěry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pojmy: úspory, dluhy, spoření, investování (nemovitosti, kovy, umělecké předměty), rizika – diverzifikace, úvěry, půjčky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Tomáš TYL. </a:t>
            </a:r>
            <a:r>
              <a:rPr lang="cs-CZ" sz="2000" i="1" dirty="0"/>
              <a:t>Osobní finance: řízení financí pro každého</a:t>
            </a:r>
            <a:r>
              <a:rPr lang="cs-CZ" sz="2000" dirty="0"/>
              <a:t>. 2.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Martin NOVOTNÝ. </a:t>
            </a:r>
            <a:r>
              <a:rPr lang="cs-CZ" sz="2000" i="1" dirty="0"/>
              <a:t>Osobní a rodinné finance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11) Běžný účet, spořící účet, vklady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bankovní účet, osobní účet, podnikatelský účet, vklad a výběr, příkaz k úhradě, příkaz k inkasu, dělení účtů – běžný účet, spořící účet, termínovaný vklad, úvěrový účet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12) Úvěry 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půjčka, úvěr, bankovní instituce, nebankovní instituce, druhy úvěrů – kontokorentní, hypoteční, spotřebitelský, alternativní formy financování – leasing, úvěr vs. leasing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145/2010 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13) Stavební spoření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FG – finanční produkty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pojmy: stavební spoření, spoření na bytovou otázku, úvěr ze stavebního spoření, státní podpora, výhody a nevýhody stavebního spoření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/>
              <a:t>14) Akcie, dluhopisy, podílové fondy </a:t>
            </a:r>
            <a:br>
              <a:rPr lang="cs-CZ" dirty="0"/>
            </a:br>
            <a:r>
              <a:rPr lang="cs-CZ" dirty="0"/>
              <a:t>     (výnos, riziko, likvidita)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7805"/>
            <a:ext cx="8596668" cy="400355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FG – finanční produkty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pojmy: 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FILIP, Miloš. </a:t>
            </a:r>
            <a:r>
              <a:rPr lang="cs-CZ" i="1" dirty="0"/>
              <a:t>Osobní a rodinné bohatství: jak chytře investovat</a:t>
            </a:r>
            <a:r>
              <a:rPr lang="cs-CZ" dirty="0"/>
              <a:t>. Praha: C.H. Beck, 2006. Beckova edice ABC. ISBN 80-7179-523-2.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4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/>
              <a:t>15) Pojištění (historie a formy), pojištění</a:t>
            </a:r>
            <a:br>
              <a:rPr lang="cs-CZ" dirty="0"/>
            </a:br>
            <a:r>
              <a:rPr lang="cs-CZ" dirty="0"/>
              <a:t>      životní, majetkové,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8617"/>
            <a:ext cx="8596668" cy="40427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FG – finanční produkty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pojmy: pojištění, pojišťovna, pojistník, pojistitel, pojištěný, historie, typy pojištění (osob, majetku, zájmu), úrazové pojištění, důchodové pojištění, nemocenské pojištění, havarijní pojištění, živelní pojištění, pojištění odpovědnosti za škodu, povinné ručení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Zákon č. 277/2009 Sb., o pojišťovnictví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155/1995 Sb. o důchodovém pojištění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http://www.financnisprava.cz/cs/dane-a-pojistne/pojistne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0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aktivní účast na semináři + prezence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odevzdání písemné seminární práce + její prezentace na semináři</a:t>
            </a:r>
          </a:p>
          <a:p>
            <a:pPr marL="0" indent="0">
              <a:buNone/>
            </a:pP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týden před prezentací </a:t>
            </a:r>
            <a:r>
              <a:rPr lang="cs-CZ" dirty="0"/>
              <a:t>(dle časového harmonogramu) uložit do odevzdávárny prezentaci v PowerPoint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seminární práce (a prezentace)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žákům ZŠ </a:t>
            </a:r>
            <a:br>
              <a:rPr lang="cs-CZ" dirty="0"/>
            </a:br>
            <a:r>
              <a:rPr lang="cs-CZ" dirty="0"/>
              <a:t>– struktura přípravy na vyučovací hodinu)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Organizace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 marL="57150" indent="0">
              <a:buNone/>
              <a:tabLst>
                <a:tab pos="1698625" algn="dec"/>
                <a:tab pos="3043238" algn="l"/>
              </a:tabLst>
            </a:pPr>
            <a:r>
              <a:rPr lang="cs-CZ" dirty="0"/>
              <a:t> 1. týden 	22.2.2017	obsah předmětu, seznámení s tématy, výběr témat</a:t>
            </a:r>
          </a:p>
          <a:p>
            <a:pPr marL="57150" indent="0">
              <a:buNone/>
              <a:tabLst>
                <a:tab pos="1698625" algn="dec"/>
                <a:tab pos="3043238" algn="l"/>
              </a:tabLst>
            </a:pPr>
            <a:r>
              <a:rPr lang="cs-CZ" dirty="0"/>
              <a:t> 2. týden	1.3.2017	finanční vzdělávání, didaktický úvod</a:t>
            </a:r>
          </a:p>
          <a:p>
            <a:pPr marL="57150" indent="0">
              <a:buNone/>
              <a:tabLst>
                <a:tab pos="1698625" algn="dec"/>
                <a:tab pos="3043238" algn="l"/>
              </a:tabLst>
            </a:pPr>
            <a:endParaRPr lang="cs-CZ" dirty="0"/>
          </a:p>
          <a:p>
            <a:pPr marL="57150" indent="0">
              <a:buNone/>
              <a:tabLst>
                <a:tab pos="1698625" algn="dec"/>
                <a:tab pos="3043238" algn="l"/>
              </a:tabLst>
            </a:pPr>
            <a:r>
              <a:rPr lang="cs-CZ" dirty="0"/>
              <a:t> 3. týden	8.3.2017	prezentace témat dle harmonogramu</a:t>
            </a:r>
          </a:p>
          <a:p>
            <a:pPr marL="57150" indent="0">
              <a:buNone/>
              <a:tabLst>
                <a:tab pos="534988" algn="ctr"/>
                <a:tab pos="2416175" algn="r"/>
                <a:tab pos="3043238" algn="l"/>
              </a:tabLst>
            </a:pPr>
            <a:r>
              <a:rPr lang="cs-CZ" dirty="0"/>
              <a:t>	…	…	…</a:t>
            </a:r>
          </a:p>
          <a:p>
            <a:pPr marL="57150" indent="0">
              <a:buNone/>
              <a:tabLst>
                <a:tab pos="534988" algn="ctr"/>
                <a:tab pos="2416175" algn="r"/>
                <a:tab pos="3043238" algn="l"/>
              </a:tabLst>
            </a:pPr>
            <a:r>
              <a:rPr lang="cs-CZ" dirty="0"/>
              <a:t>	…	…	…</a:t>
            </a:r>
          </a:p>
          <a:p>
            <a:pPr marL="57150" indent="0">
              <a:buNone/>
              <a:tabLst>
                <a:tab pos="1698625" algn="dec"/>
                <a:tab pos="3043238" algn="l"/>
              </a:tabLst>
            </a:pPr>
            <a:r>
              <a:rPr lang="cs-CZ" dirty="0"/>
              <a:t>13. týden	17.5.2017	prezentace témat dle harmonogramu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48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0000" lnSpcReduction="20000"/>
          </a:bodyPr>
          <a:lstStyle/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Formy firem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Rodinný rozpočet – příjmy, výdaje, úspory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– formy, historie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fyzických osob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Daně právnických osob, DPH, spotřební daně, ostatní daně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Hmotné a duševní vlastnictví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Ochrana spotřebitele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Peníze – jejich význam pro tržní systém, formy, historie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Platební karty – debetní, kreditní, SIPO, kontokorent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Spoření, investování, úvěry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Běžný účet, spořící účet, vklady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Úvěry (formy) a leasing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Stavební spoření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Akcie, dluhopisy, podílové fondy (výnos, riziko, likvidita) 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Pojištění (historie a formy), pojištění životní, majetkové, odpovědnosti	</a:t>
            </a:r>
          </a:p>
          <a:p>
            <a:pPr marL="800100" lvl="1" indent="-3429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1) Formy firem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podnikání, podnik, podnikatel, kritéria členění, právní formy, živnost - OSVČ, obchodní společnost – osobní, kapitálová, družstvo, státní podnik, neziskové organizace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90/2012 Sb. o obchodních korporacích (dříve Zákon č. 513/1991 Sb., obchodní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455/1991 Sb., o živnostenském podnikání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89/2012 Sb., občanský zákoník (dříve Zákon č. 40/1964 Sb., občanský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HYRŠLOVÁ, Jaroslava, Jiří KLEČKA a Pavel MARINIČ. </a:t>
            </a:r>
            <a:r>
              <a:rPr lang="cs-CZ" sz="1500" i="1" dirty="0"/>
              <a:t>Ekonomika podniku</a:t>
            </a:r>
            <a:r>
              <a:rPr lang="cs-CZ" sz="1500" dirty="0"/>
              <a:t>. Praha: Vysoká škola ekonomie a managementu, 2007. Studijní texty. ISBN 978-80-86730-25-7.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SOUKUPOVÁ, Věra a Dana STRACHOTOVÁ. </a:t>
            </a:r>
            <a:r>
              <a:rPr lang="cs-CZ" sz="1500" i="1" dirty="0"/>
              <a:t>Podniková ekonomika</a:t>
            </a:r>
            <a:r>
              <a:rPr lang="cs-CZ" sz="1500" dirty="0"/>
              <a:t>. Vyd. 2., </a:t>
            </a:r>
            <a:r>
              <a:rPr lang="cs-CZ" sz="1500" dirty="0" err="1"/>
              <a:t>přeprac</a:t>
            </a:r>
            <a:r>
              <a:rPr lang="cs-CZ" sz="1500" dirty="0"/>
              <a:t>. Praha: Vydavatelství VŠCHT, 2009. ISBN 978-80-7080-711-8.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39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dirty="0"/>
              <a:t>2) Rodinný rozpočet – příjmy, výdaje, úspory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/>
              <a:t>FG – hospodaření domácností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/>
              <a:t>pojmy: domácnost, příjem – aktivní, pasivní a nepravidelný, výdaj – nezbytný, zbytný, nepravidelný a investiční, úspora, rozpočet, plánování, zadlužení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SMRČKA, Luboš. Rodinný rozpočet a společnost spotřeby: (staronový pohled na osobní finance a bohatství). Praha: Professional </a:t>
            </a:r>
            <a:r>
              <a:rPr lang="cs-CZ" dirty="0" err="1"/>
              <a:t>Publishing</a:t>
            </a:r>
            <a:r>
              <a:rPr lang="cs-CZ" dirty="0"/>
              <a:t>, 2008. ISBN 978-80-86946-78-8.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http://www.sosvdf.cz/NEW/sites/default/files/FG-03_opora.pdf</a:t>
            </a:r>
            <a:endParaRPr lang="cs-CZ" dirty="0"/>
          </a:p>
          <a:p>
            <a:pPr marL="0" lvl="1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86174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3) Daně – formy,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pojmy: daňový systém, daňová soustava, daň, historický vývoj, dělení daní – přímé (z příjmů, majetkové) a nepřímé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KUBÁTOVÁ, Květa. </a:t>
            </a:r>
            <a:r>
              <a:rPr lang="cs-CZ" i="1" dirty="0"/>
              <a:t>Daňová teorie a politika</a:t>
            </a:r>
            <a:r>
              <a:rPr lang="cs-CZ" dirty="0"/>
              <a:t>. 6.,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http://www.financnisprava.cz/cs/dane-a-pojistne/dane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0485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4) Daně fyzických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FG – hospodaření domácností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pojmy: poplatník, předmět daně, osvobození, příjmy za závislé činnosti, příjmy z podnikání a z jiné samostatné výdělečné činnosti, příjmy z kapitálového majetku, příjmy z nájmu, ostatní příjmy, slevy na dani, daňové zvýhodnění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76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147354"/>
          </a:xfrm>
        </p:spPr>
        <p:txBody>
          <a:bodyPr>
            <a:normAutofit fontScale="90000"/>
          </a:bodyPr>
          <a:lstStyle/>
          <a:p>
            <a:r>
              <a:rPr lang="cs-CZ" dirty="0"/>
              <a:t>5) Daně právnických osob, DPH, </a:t>
            </a:r>
            <a:br>
              <a:rPr lang="cs-CZ" dirty="0"/>
            </a:br>
            <a:r>
              <a:rPr lang="cs-CZ" dirty="0"/>
              <a:t>    spotřební daně, ostatní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85554"/>
            <a:ext cx="8596668" cy="463731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FG – hospodaření domácností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pojmy: právnická osoba, podnikání, výnosy, náklady, hospodářský výsledek, základ daně, sazba daně, daň, daň z přidané hodnoty – plátce a neplátce, spotřební daně (minerální oleje, líh, pivo, víno, tabákové výrobky), ekologické daně (zemní plyn, pevná paliva, elektřina), silniční daň, daň z nemovitých věcí, daň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KUBÁTOVÁ, Květa. </a:t>
            </a:r>
            <a:r>
              <a:rPr lang="cs-CZ" sz="2000" i="1" dirty="0"/>
              <a:t>Daňová teorie a politika</a:t>
            </a:r>
            <a:r>
              <a:rPr lang="cs-CZ" sz="2000" dirty="0"/>
              <a:t>. 6., aktualizované vydání.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235/2004 Sb., o dani z přidané hodnoty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353/2003 Sb., o spotřebních daních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16/1993 Sb., o dani silniční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338/1992 Sb., o dani z nemovitostí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Zákonné opatření Senátu č. 340/2013 Sb., o dani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78038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2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</TotalTime>
  <Words>903</Words>
  <Application>Microsoft Office PowerPoint</Application>
  <PresentationFormat>Širokoúhlá obrazovka</PresentationFormat>
  <Paragraphs>208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Trebuchet MS</vt:lpstr>
      <vt:lpstr>Wingdings</vt:lpstr>
      <vt:lpstr>Wingdings 3</vt:lpstr>
      <vt:lpstr>Fazeta</vt:lpstr>
      <vt:lpstr>Didaktika finančního vzdělávání</vt:lpstr>
      <vt:lpstr>Podmínky pro splnění předmětu</vt:lpstr>
      <vt:lpstr>Organizace semestru</vt:lpstr>
      <vt:lpstr>Témata prezentací a seminárních prací</vt:lpstr>
      <vt:lpstr>1) Formy firem</vt:lpstr>
      <vt:lpstr>2) Rodinný rozpočet – příjmy, výdaje, úspory</vt:lpstr>
      <vt:lpstr>3) Daně – formy, historie</vt:lpstr>
      <vt:lpstr>4) Daně fyzických osob</vt:lpstr>
      <vt:lpstr>5) Daně právnických osob, DPH,      spotřební daně, ostatní daně</vt:lpstr>
      <vt:lpstr>6) Hmotné a duševní vlastnictví</vt:lpstr>
      <vt:lpstr>7) Ochrana spotřebitele </vt:lpstr>
      <vt:lpstr>8) Peníze – jejich význam pro tržní systém,     formy, historie </vt:lpstr>
      <vt:lpstr>9) Platební karty – debetní, kreditní, SIPO,     kontokorent</vt:lpstr>
      <vt:lpstr>10) Spoření, investování, úvěry </vt:lpstr>
      <vt:lpstr>11) Běžný účet, spořící účet, vklady</vt:lpstr>
      <vt:lpstr>12) Úvěry (formy) a leasing</vt:lpstr>
      <vt:lpstr>13) Stavební spoření </vt:lpstr>
      <vt:lpstr>14) Akcie, dluhopisy, podílové fondy       (výnos, riziko, likvidita) </vt:lpstr>
      <vt:lpstr>15) Pojištění (historie a formy), pojištění       životní, majetkové, odpovědnosti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pro pedagogy I</dc:title>
  <dc:creator>Jana Dobrovolná</dc:creator>
  <cp:lastModifiedBy>Janicka</cp:lastModifiedBy>
  <cp:revision>136</cp:revision>
  <dcterms:created xsi:type="dcterms:W3CDTF">2016-10-20T12:11:05Z</dcterms:created>
  <dcterms:modified xsi:type="dcterms:W3CDTF">2017-02-22T20:32:26Z</dcterms:modified>
</cp:coreProperties>
</file>