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04" y="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09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4297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9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764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50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552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75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41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22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42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87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02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60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09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DBB7-7C75-472B-9D14-9767A65EBEBC}" type="datetimeFigureOut">
              <a:rPr lang="cs-CZ" smtClean="0"/>
              <a:t>22.02.2017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82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EDBB7-7C75-472B-9D14-9767A65EBEBC}" type="datetimeFigureOut">
              <a:rPr lang="cs-CZ" smtClean="0"/>
              <a:t>22.02.2017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376989-F04A-4FAC-A720-BA0FA19DA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8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v.cz/" TargetMode="External"/><Relationship Id="rId2" Type="http://schemas.openxmlformats.org/officeDocument/2006/relationships/hyperlink" Target="http://www.osa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ociace-sos.cz/" TargetMode="External"/><Relationship Id="rId2" Type="http://schemas.openxmlformats.org/officeDocument/2006/relationships/hyperlink" Target="http://www.coi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cs/platidl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skaposta.cz/sluzby/platebni-a-financni-sluzby-cr/sipo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ancnisprava.cz/cs/dane-a-pojistne/pojistn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svdf.cz/NEW/sites/default/files/FG-03_opora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cnisprava.cz/cs/dane-a-pojistne/dane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31520" y="2404534"/>
            <a:ext cx="9034779" cy="1357569"/>
          </a:xfrm>
        </p:spPr>
        <p:txBody>
          <a:bodyPr/>
          <a:lstStyle/>
          <a:p>
            <a:r>
              <a:rPr lang="cs-CZ" sz="4800" dirty="0"/>
              <a:t>Didaktika finančního vzdělávání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165599"/>
            <a:ext cx="8259232" cy="1647371"/>
          </a:xfrm>
        </p:spPr>
        <p:txBody>
          <a:bodyPr>
            <a:normAutofit lnSpcReduction="10000"/>
          </a:bodyPr>
          <a:lstStyle/>
          <a:p>
            <a:r>
              <a:rPr lang="cs-CZ" sz="3000" dirty="0"/>
              <a:t>jaro 2017</a:t>
            </a:r>
          </a:p>
          <a:p>
            <a:r>
              <a:rPr lang="cs-CZ" dirty="0"/>
              <a:t>středa 17:35 – 19:15</a:t>
            </a:r>
          </a:p>
          <a:p>
            <a:r>
              <a:rPr lang="cs-CZ" dirty="0"/>
              <a:t>Ing. Bc. Jana Dobrovolná (</a:t>
            </a:r>
            <a:r>
              <a:rPr lang="cs-CZ" dirty="0" err="1"/>
              <a:t>učo</a:t>
            </a:r>
            <a:r>
              <a:rPr lang="cs-CZ" dirty="0"/>
              <a:t> 407050)</a:t>
            </a:r>
          </a:p>
          <a:p>
            <a:r>
              <a:rPr lang="cs-CZ" dirty="0"/>
              <a:t>PhDr. Mgr. Radim Štěrba, Ph.D., </a:t>
            </a:r>
            <a:r>
              <a:rPr lang="cs-CZ" dirty="0" err="1"/>
              <a:t>DiS</a:t>
            </a:r>
            <a:r>
              <a:rPr lang="cs-CZ" dirty="0"/>
              <a:t>. (</a:t>
            </a:r>
            <a:r>
              <a:rPr lang="cs-CZ" dirty="0" err="1"/>
              <a:t>učo</a:t>
            </a:r>
            <a:r>
              <a:rPr lang="cs-CZ" dirty="0"/>
              <a:t> 43487)</a:t>
            </a:r>
          </a:p>
        </p:txBody>
      </p:sp>
    </p:spTree>
    <p:extLst>
      <p:ext uri="{BB962C8B-B14F-4D97-AF65-F5344CB8AC3E}">
        <p14:creationId xmlns:p14="http://schemas.microsoft.com/office/powerpoint/2010/main" val="185491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6) Hmotné a duševní 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FG – hospodaření domácností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pojmy: vlastnictví, vlastnické právo, hmotné vlastnictví, duševní vlastnictví, ochrana vlastnictví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SMRČKA, Luboš. Osobní a rodinné finance: (svět rodinných financí - jak spořit a rozmnožovat majetek). 1. vyd.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SKOŘEPA, Michal a Eva SKOŘEPOVÁ. </a:t>
            </a:r>
            <a:r>
              <a:rPr lang="cs-CZ" sz="1600" i="1" dirty="0"/>
              <a:t>Finanční a ekonomická gramotnost pro základní školy a víceletá gymnázia: výchova k občanství : stát a hospodářství</a:t>
            </a:r>
            <a:r>
              <a:rPr lang="cs-CZ" sz="1600" dirty="0"/>
              <a:t>. Praha: </a:t>
            </a:r>
            <a:r>
              <a:rPr lang="cs-CZ" sz="1600" dirty="0" err="1"/>
              <a:t>Scientia</a:t>
            </a:r>
            <a:r>
              <a:rPr lang="cs-CZ" sz="1600" dirty="0"/>
              <a:t>, 2008. ISBN 978-80-86960-41-8.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Zákon č. 89/2012 Sb., občanský zákoník (dříve Zákon č. 40/1964 Sb., občanský zákoník – zrušen k 1.1.2014)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Zákon č. 121/2000 Sb., autorský zákon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>
                <a:hlinkClick r:id="rId2"/>
              </a:rPr>
              <a:t>www.osa.cz</a:t>
            </a: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>
                <a:hlinkClick r:id="rId3"/>
              </a:rPr>
              <a:t>www.upv.cz</a:t>
            </a: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800100" lvl="1" indent="-34290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513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7) Ochrana spotřebitele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FG – hospodaření domácností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pojmy: spotřebitel, práva spotřebitele, ochrana spotřebitele, mimosoudní řešení spotřebitelských sporů, Česká obchodní inspekce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634/1992 Sb., o ochraně spotřebitele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Listina základních práv a svobod (Zákon č. 2/1993 Sb.)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hlinkClick r:id="rId2"/>
              </a:rPr>
              <a:t>http://www.coi.cz/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hlinkClick r:id="rId3"/>
              </a:rPr>
              <a:t>https://www.asociace-sos.cz/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9162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134291"/>
          </a:xfrm>
        </p:spPr>
        <p:txBody>
          <a:bodyPr>
            <a:normAutofit fontScale="90000"/>
          </a:bodyPr>
          <a:lstStyle/>
          <a:p>
            <a:r>
              <a:rPr lang="cs-CZ" dirty="0"/>
              <a:t>8) Peníze – jejich význam pro tržní systém,</a:t>
            </a:r>
            <a:br>
              <a:rPr lang="cs-CZ" dirty="0"/>
            </a:br>
            <a:r>
              <a:rPr lang="cs-CZ" dirty="0"/>
              <a:t>    formy, historie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72489"/>
            <a:ext cx="8596668" cy="406887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FG – peníze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pojmy: funkce peněz, vlastnosti, původ a historie (příp. pohled na peníze očima ekonomických škol), dnešní formy peněz, ochranné prvky bankovek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SYROVÝ, Petr a Martin NOVOTNÝ. </a:t>
            </a:r>
            <a:r>
              <a:rPr lang="cs-CZ" sz="1500" i="1" dirty="0"/>
              <a:t>Osobní a rodinné finance</a:t>
            </a:r>
            <a:r>
              <a:rPr lang="cs-CZ" sz="1500" dirty="0"/>
              <a:t>. Praha: </a:t>
            </a:r>
            <a:r>
              <a:rPr lang="cs-CZ" sz="1500" dirty="0" err="1"/>
              <a:t>Grada</a:t>
            </a:r>
            <a:r>
              <a:rPr lang="cs-CZ" sz="15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/>
              <a:t>Zákon č. 284/2009 Sb., o platebním styku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>
                <a:hlinkClick r:id="rId2"/>
              </a:rPr>
              <a:t>https://www.cnb.cz/cs/platidla/</a:t>
            </a:r>
            <a:endParaRPr lang="pl-PL" sz="1500" dirty="0"/>
          </a:p>
          <a:p>
            <a:pPr marL="0" indent="0">
              <a:buNone/>
            </a:pPr>
            <a:endParaRPr lang="pl-PL" sz="15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816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1055914"/>
          </a:xfrm>
        </p:spPr>
        <p:txBody>
          <a:bodyPr>
            <a:normAutofit fontScale="90000"/>
          </a:bodyPr>
          <a:lstStyle/>
          <a:p>
            <a:r>
              <a:rPr lang="cs-CZ" dirty="0"/>
              <a:t>9) Platební karty – debetní, kreditní, SIPO,</a:t>
            </a:r>
            <a:br>
              <a:rPr lang="cs-CZ" dirty="0"/>
            </a:br>
            <a:r>
              <a:rPr lang="cs-CZ" dirty="0"/>
              <a:t>    kontokorent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94113"/>
            <a:ext cx="8596668" cy="41472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FG – peníze, finanční produkty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pojmy: platební karta, debetní karta, kreditní karta, funkce a účel, ochranné prvky, bezpečnost, SIPO – Soustředěné inkaso plateb obyvatelstva, kontokorent, resp. kontokorentní úvěr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SMRČKA, Luboš. Osobní a rodinné finance: (svět rodinných financí - jak spořit a rozmnožovat majetek). 1. vyd. Praha: Professional </a:t>
            </a:r>
            <a:r>
              <a:rPr lang="cs-CZ" sz="1500" dirty="0" err="1"/>
              <a:t>Publishing</a:t>
            </a:r>
            <a:r>
              <a:rPr lang="cs-CZ" sz="15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>
                <a:hlinkClick r:id="rId2"/>
              </a:rPr>
              <a:t>https://www.ceskaposta.cz/sluzby/platebni-a-financni-sluzby-cr/sipo</a:t>
            </a:r>
            <a:endParaRPr lang="cs-CZ" sz="15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9332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10) Spoření, investování, úvěry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FG – finanční produkty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pojmy: úspory, dluhy, spoření, investování (nemovitosti, kovy, umělecké předměty), rizika – diverzifikace, úvěry, půjčky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NOVÁKOVÁ, Vladimíra a Věroslav SOBOTKA. Slabikář finanční gramotnosti: učebnice základních 7 modulů finanční gramotnosti. 2., </a:t>
            </a:r>
            <a:r>
              <a:rPr lang="cs-CZ" sz="2000" dirty="0" err="1"/>
              <a:t>aktualiz</a:t>
            </a:r>
            <a:r>
              <a:rPr lang="cs-CZ" sz="20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MAREK, Petr. </a:t>
            </a:r>
            <a:r>
              <a:rPr lang="cs-CZ" sz="2000" i="1" dirty="0"/>
              <a:t>Studijní průvodce financemi podniku</a:t>
            </a:r>
            <a:r>
              <a:rPr lang="cs-CZ" sz="2000" dirty="0"/>
              <a:t>. 2.,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Ekopress</a:t>
            </a:r>
            <a:r>
              <a:rPr lang="cs-CZ" sz="2000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SMRČKA, Luboš. Osobní a rodinné finance: (svět rodinných financí - jak spořit a rozmnožovat majetek). 1. vyd. Praha: Professional </a:t>
            </a:r>
            <a:r>
              <a:rPr lang="cs-CZ" sz="2000" dirty="0" err="1"/>
              <a:t>Publishing</a:t>
            </a:r>
            <a:r>
              <a:rPr lang="cs-CZ" sz="20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SYROVÝ, Petr a Tomáš TYL. </a:t>
            </a:r>
            <a:r>
              <a:rPr lang="cs-CZ" sz="2000" i="1" dirty="0"/>
              <a:t>Osobní finance: řízení financí pro každého</a:t>
            </a:r>
            <a:r>
              <a:rPr lang="cs-CZ" sz="2000" dirty="0"/>
              <a:t>. 2.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Grada</a:t>
            </a:r>
            <a:r>
              <a:rPr lang="cs-CZ" sz="2000" dirty="0"/>
              <a:t> </a:t>
            </a:r>
            <a:r>
              <a:rPr lang="cs-CZ" sz="2000" dirty="0" err="1"/>
              <a:t>Publishing</a:t>
            </a:r>
            <a:r>
              <a:rPr lang="cs-CZ" sz="2000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SYROVÝ, Petr a Martin NOVOTNÝ. </a:t>
            </a:r>
            <a:r>
              <a:rPr lang="cs-CZ" sz="2000" i="1" dirty="0"/>
              <a:t>Osobní a rodinné finance</a:t>
            </a:r>
            <a:r>
              <a:rPr lang="cs-CZ" sz="2000" dirty="0"/>
              <a:t>. Praha: </a:t>
            </a:r>
            <a:r>
              <a:rPr lang="cs-CZ" sz="2000" dirty="0" err="1"/>
              <a:t>Grada</a:t>
            </a:r>
            <a:r>
              <a:rPr lang="cs-CZ" sz="20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367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pPr lvl="0"/>
            <a:r>
              <a:rPr lang="cs-CZ" sz="3200" dirty="0"/>
              <a:t>11) Běžný účet, spořící účet, vklady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FG – finanční produkty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pojmy: bankovní účet, osobní účet, podnikatelský účet, vklad a výběr, příkaz k úhradě, příkaz k inkasu, dělení účtů – běžný účet, spořící účet, termínovaný vklad, úvěrový účet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NOVÁKOVÁ, Vladimíra a Věroslav SOBOTKA. Slabikář finanční gramotnosti: učebnice základních 7 modulů finanční gramotnosti. 2., </a:t>
            </a:r>
            <a:r>
              <a:rPr lang="cs-CZ" sz="1500" dirty="0" err="1"/>
              <a:t>aktualiz</a:t>
            </a:r>
            <a:r>
              <a:rPr lang="cs-CZ" sz="15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SMRČKA, Luboš. Osobní a rodinné finance: (svět rodinných financí - jak spořit a rozmnožovat majetek). 1. vyd. Praha: Professional </a:t>
            </a:r>
            <a:r>
              <a:rPr lang="cs-CZ" sz="1500" dirty="0" err="1"/>
              <a:t>Publishing</a:t>
            </a:r>
            <a:r>
              <a:rPr lang="cs-CZ" sz="15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SYROVÝ, Petr a Martin NOVOTNÝ. </a:t>
            </a:r>
            <a:r>
              <a:rPr lang="cs-CZ" sz="1500" i="1" dirty="0"/>
              <a:t>Osobní a rodinné finance</a:t>
            </a:r>
            <a:r>
              <a:rPr lang="cs-CZ" sz="1500" dirty="0"/>
              <a:t>. Praha: </a:t>
            </a:r>
            <a:r>
              <a:rPr lang="cs-CZ" sz="1500" dirty="0" err="1"/>
              <a:t>Grada</a:t>
            </a:r>
            <a:r>
              <a:rPr lang="cs-CZ" sz="15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500" dirty="0"/>
              <a:t>Zákon č. 284/2009 Sb., o platebním styku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647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12) Úvěry (formy) a leasing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FG – finanční produkty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pojmy: půjčka, úvěr, bankovní instituce, nebankovní instituce, druhy úvěrů – kontokorentní, hypoteční, spotřebitelský, alternativní formy financování – leasing, úvěr vs. leasing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Tomáš TYL. </a:t>
            </a:r>
            <a:r>
              <a:rPr lang="cs-CZ" i="1" dirty="0"/>
              <a:t>Osobní finance: řízení financí pro každého</a:t>
            </a:r>
            <a:r>
              <a:rPr lang="cs-CZ" dirty="0"/>
              <a:t>. 2.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Martin NOVOTNÝ. </a:t>
            </a:r>
            <a:r>
              <a:rPr lang="cs-CZ" i="1" dirty="0"/>
              <a:t>Osobní a rodinné finance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145/2010 Sb., o spotřebitelském úvěru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6009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13) Stavební spoření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FG – finanční produkty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pojmy: stavební spoření, spoření na bytovou otázku, úvěr ze stavebního spoření, státní podpora, výhody a nevýhody stavebního spoření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NOVÁKOVÁ, Vladimíra a Věroslav SOBOTKA. Slabikář finanční gramotnosti: učebnice základních 7 modulů finanční gramotnosti. 2., </a:t>
            </a:r>
            <a:r>
              <a:rPr lang="cs-CZ" sz="1600" dirty="0" err="1"/>
              <a:t>aktualiz</a:t>
            </a:r>
            <a:r>
              <a:rPr lang="cs-CZ" sz="16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SMRČKA, Luboš. Osobní a rodinné finance: (svět rodinných financí - jak spořit a rozmnožovat majetek). 1. vyd.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Martin NOVOTNÝ. </a:t>
            </a:r>
            <a:r>
              <a:rPr lang="cs-CZ" sz="1600" i="1" dirty="0"/>
              <a:t>Osobní a rodinné finance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b="1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682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068977"/>
          </a:xfrm>
        </p:spPr>
        <p:txBody>
          <a:bodyPr>
            <a:normAutofit fontScale="90000"/>
          </a:bodyPr>
          <a:lstStyle/>
          <a:p>
            <a:r>
              <a:rPr lang="cs-CZ" dirty="0"/>
              <a:t>14) Akcie, dluhopisy, podílové fondy </a:t>
            </a:r>
            <a:br>
              <a:rPr lang="cs-CZ" dirty="0"/>
            </a:br>
            <a:r>
              <a:rPr lang="cs-CZ" dirty="0"/>
              <a:t>     (výnos, riziko, likvidita)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37805"/>
            <a:ext cx="8596668" cy="400355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500" b="1" dirty="0"/>
              <a:t>FG – finanční produkty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500" b="1" dirty="0"/>
              <a:t>pojmy: cenný papír, akcie a jejich formy, dluhopisy a jejich dělení, podílový fond – koš aktiv, investiční společnost, podílový list, investorské riziko (max. výnos, min. riziko, okamžitá likvidita)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FILIP, Miloš. </a:t>
            </a:r>
            <a:r>
              <a:rPr lang="cs-CZ" i="1" dirty="0"/>
              <a:t>Osobní a rodinné bohatství: jak chytře investovat</a:t>
            </a:r>
            <a:r>
              <a:rPr lang="cs-CZ" dirty="0"/>
              <a:t>. Praha: C.H. Beck, 2006. Beckova edice ABC. ISBN 80-7179-523-2.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Tomáš TYL. </a:t>
            </a:r>
            <a:r>
              <a:rPr lang="cs-CZ" i="1" dirty="0"/>
              <a:t>Osobní finance: řízení financí pro každého</a:t>
            </a:r>
            <a:r>
              <a:rPr lang="cs-CZ" dirty="0"/>
              <a:t>. 2.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SYROVÝ, Petr a Martin NOVOTNÝ. </a:t>
            </a:r>
            <a:r>
              <a:rPr lang="cs-CZ" i="1" dirty="0"/>
              <a:t>Osobní a rodinné finance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dirty="0"/>
              <a:t>Zákon č. 89/2012 Sb., občanský zákoník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74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199"/>
            <a:ext cx="8596668" cy="1068977"/>
          </a:xfrm>
        </p:spPr>
        <p:txBody>
          <a:bodyPr>
            <a:normAutofit fontScale="90000"/>
          </a:bodyPr>
          <a:lstStyle/>
          <a:p>
            <a:r>
              <a:rPr lang="cs-CZ" dirty="0"/>
              <a:t>15) Pojištění (historie a formy), pojištění</a:t>
            </a:r>
            <a:br>
              <a:rPr lang="cs-CZ" dirty="0"/>
            </a:br>
            <a:r>
              <a:rPr lang="cs-CZ" dirty="0"/>
              <a:t>      životní, majetkové,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98617"/>
            <a:ext cx="8596668" cy="404274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FG – finanční produkty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pojmy: pojištění, pojišťovna, pojistník, pojistitel, pojištěný, historie, typy pojištění (osob, majetku, zájmu), úrazové pojištění, důchodové pojištění, nemocenské pojištění, havarijní pojištění, živelní pojištění, pojištění odpovědnosti za škodu, povinné ručení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NOVÁKOVÁ, Vladimíra a Věroslav SOBOTKA. Slabikář finanční gramotnosti: učebnice základních 7 modulů finanční gramotnosti. 2., </a:t>
            </a:r>
            <a:r>
              <a:rPr lang="cs-CZ" sz="1600" dirty="0" err="1"/>
              <a:t>aktualiz</a:t>
            </a:r>
            <a:r>
              <a:rPr lang="cs-CZ" sz="16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SMRČKA, Luboš. Osobní a rodinné finance: (svět rodinných financí - jak spořit a rozmnožovat majetek). 1. vyd.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Tomáš TYL. </a:t>
            </a:r>
            <a:r>
              <a:rPr lang="cs-CZ" sz="1600" i="1" dirty="0"/>
              <a:t>Osobní finance: řízení financí pro každého</a:t>
            </a:r>
            <a:r>
              <a:rPr lang="cs-CZ" sz="1600" dirty="0"/>
              <a:t>. 2. </a:t>
            </a:r>
            <a:r>
              <a:rPr lang="cs-CZ" sz="1600" dirty="0" err="1"/>
              <a:t>aktualiz</a:t>
            </a:r>
            <a:r>
              <a:rPr lang="cs-CZ" sz="1600" dirty="0"/>
              <a:t>. vyd.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2014. Osobní a rodinné finance. ISBN 978-80-247-4832-0.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SYROVÝ, Petr a Martin NOVOTNÝ. </a:t>
            </a:r>
            <a:r>
              <a:rPr lang="cs-CZ" sz="1600" i="1" dirty="0"/>
              <a:t>Osobní a rodinné finance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, 2003. Osobní a rodinné finance. ISBN 80-247-0478-1.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Zákon č. 277/2009 Sb., o pojišťovnictví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Zákon č. 155/1995 Sb. o důchodovém pojištění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>
                <a:hlinkClick r:id="rId2"/>
              </a:rPr>
              <a:t>http://www.financnisprava.cz/cs/dane-a-pojistne/pojistne</a:t>
            </a: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604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/>
          <a:lstStyle/>
          <a:p>
            <a:r>
              <a:rPr lang="cs-CZ" dirty="0"/>
              <a:t>Podmínky pro splnění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aktivní účast na semináři + prezence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odevzdání písemné seminární práce + její prezentace na semináři</a:t>
            </a:r>
          </a:p>
          <a:p>
            <a:pPr marL="0" indent="0">
              <a:buNone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týden před prezentací </a:t>
            </a:r>
            <a:r>
              <a:rPr lang="cs-CZ" dirty="0"/>
              <a:t>(dle časového harmonogramu) uložit do odevzdávárny prezentaci v PowerPoint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seminární práce (a prezentace) bude obsahovat:</a:t>
            </a:r>
            <a:br>
              <a:rPr lang="cs-CZ" dirty="0"/>
            </a:br>
            <a:r>
              <a:rPr lang="cs-CZ" b="1" dirty="0"/>
              <a:t>část teoretickou </a:t>
            </a:r>
            <a:r>
              <a:rPr lang="cs-CZ" dirty="0"/>
              <a:t>(odborný výkladový text) a </a:t>
            </a:r>
            <a:br>
              <a:rPr lang="cs-CZ" dirty="0"/>
            </a:br>
            <a:r>
              <a:rPr lang="cs-CZ" b="1" dirty="0"/>
              <a:t>část praktickou </a:t>
            </a:r>
            <a:r>
              <a:rPr lang="cs-CZ" dirty="0"/>
              <a:t>(didaktické zprostředkování vymezené problematiky žákům ZŠ </a:t>
            </a:r>
            <a:br>
              <a:rPr lang="cs-CZ" dirty="0"/>
            </a:br>
            <a:r>
              <a:rPr lang="cs-CZ" dirty="0"/>
              <a:t>– struktura přípravy na vyučovací hodinu)</a:t>
            </a:r>
            <a:endParaRPr lang="cs-CZ" sz="2200" dirty="0"/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532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/>
          <a:lstStyle/>
          <a:p>
            <a:r>
              <a:rPr lang="cs-CZ" dirty="0"/>
              <a:t>Organizace semestru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/>
          </a:bodyPr>
          <a:lstStyle/>
          <a:p>
            <a:pPr marL="57150" indent="0">
              <a:buNone/>
              <a:tabLst>
                <a:tab pos="1698625" algn="dec"/>
                <a:tab pos="3043238" algn="l"/>
              </a:tabLst>
            </a:pPr>
            <a:r>
              <a:rPr lang="cs-CZ" dirty="0"/>
              <a:t> 1. týden 	22.2.2017	obsah předmětu, seznámení s tématy, výběr témat</a:t>
            </a:r>
          </a:p>
          <a:p>
            <a:pPr marL="57150" indent="0">
              <a:buNone/>
              <a:tabLst>
                <a:tab pos="1698625" algn="dec"/>
                <a:tab pos="3043238" algn="l"/>
              </a:tabLst>
            </a:pPr>
            <a:r>
              <a:rPr lang="cs-CZ" dirty="0"/>
              <a:t> 2. týden	1.3.2017	finanční vzdělávání, didaktický úvod</a:t>
            </a:r>
          </a:p>
          <a:p>
            <a:pPr marL="57150" indent="0">
              <a:buNone/>
              <a:tabLst>
                <a:tab pos="1698625" algn="dec"/>
                <a:tab pos="3043238" algn="l"/>
              </a:tabLst>
            </a:pPr>
            <a:endParaRPr lang="cs-CZ" dirty="0"/>
          </a:p>
          <a:p>
            <a:pPr marL="57150" indent="0">
              <a:buNone/>
              <a:tabLst>
                <a:tab pos="1698625" algn="dec"/>
                <a:tab pos="3043238" algn="l"/>
              </a:tabLst>
            </a:pPr>
            <a:r>
              <a:rPr lang="cs-CZ" dirty="0"/>
              <a:t> 3. týden	8.3.2017	prezentace témat dle harmonogramu</a:t>
            </a:r>
          </a:p>
          <a:p>
            <a:pPr marL="57150" indent="0">
              <a:buNone/>
              <a:tabLst>
                <a:tab pos="534988" algn="ctr"/>
                <a:tab pos="2416175" algn="r"/>
                <a:tab pos="3043238" algn="l"/>
              </a:tabLst>
            </a:pPr>
            <a:r>
              <a:rPr lang="cs-CZ" dirty="0"/>
              <a:t>	…	…	…</a:t>
            </a:r>
          </a:p>
          <a:p>
            <a:pPr marL="57150" indent="0">
              <a:buNone/>
              <a:tabLst>
                <a:tab pos="534988" algn="ctr"/>
                <a:tab pos="2416175" algn="r"/>
                <a:tab pos="3043238" algn="l"/>
              </a:tabLst>
            </a:pPr>
            <a:r>
              <a:rPr lang="cs-CZ" dirty="0"/>
              <a:t>	…	…	…</a:t>
            </a:r>
          </a:p>
          <a:p>
            <a:pPr marL="57150" indent="0">
              <a:buNone/>
              <a:tabLst>
                <a:tab pos="1698625" algn="dec"/>
                <a:tab pos="3043238" algn="l"/>
              </a:tabLst>
            </a:pPr>
            <a:r>
              <a:rPr lang="cs-CZ" dirty="0"/>
              <a:t>13. týden	17.5.2017	prezentace témat dle harmonogramu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0480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/>
          <a:lstStyle/>
          <a:p>
            <a:r>
              <a:rPr lang="cs-CZ" dirty="0"/>
              <a:t>Témata prezentací a seminárních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70000" lnSpcReduction="20000"/>
          </a:bodyPr>
          <a:lstStyle/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Formy firem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Rodinný rozpočet – příjmy, výdaje, úspory 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Daně – formy, historie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Daně fyzických osob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Daně právnických osob, DPH, spotřební daně, ostatní daně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Hmotné a duševní vlastnictví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Ochrana spotřebitele 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Peníze – jejich význam pro tržní systém, formy, historie 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Platební karty – debetní, kreditní, SIPO, kontokorent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Spoření, investování, úvěry 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Běžný účet, spořící účet, vklady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Úvěry (formy) a leasing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Stavební spoření 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Akcie, dluhopisy, podílové fondy (výnos, riziko, likvidita) 	</a:t>
            </a:r>
          </a:p>
          <a:p>
            <a:pPr lvl="0">
              <a:buFont typeface="+mj-lt"/>
              <a:buAutoNum type="arabicParenR"/>
              <a:tabLst>
                <a:tab pos="5918200" algn="l"/>
              </a:tabLst>
            </a:pPr>
            <a:r>
              <a:rPr lang="cs-CZ" dirty="0"/>
              <a:t>Pojištění (historie a formy), pojištění životní, majetkové, odpovědnosti	</a:t>
            </a:r>
          </a:p>
          <a:p>
            <a:pPr marL="800100" lvl="1" indent="-34290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495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pPr lvl="0"/>
            <a:r>
              <a:rPr lang="cs-CZ" sz="3200" dirty="0"/>
              <a:t>1) Formy firem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FG – hospodaření domácností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dirty="0"/>
              <a:t>pojmy: podnikání, podnik, podnikatel, kritéria členění, právní formy, živnost - OSVČ, obchodní společnost – osobní, kapitálová, družstvo, státní podnik, neziskové organizace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Zákon č. 90/2012 Sb. o obchodních korporacích (dříve Zákon č. 513/1991 Sb., obchodní zákoník – zrušen k 1.1.2014)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Zákon č. 455/1991 Sb., o živnostenském podnikání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Zákon č. 89/2012 Sb., občanský zákoník (dříve Zákon č. 40/1964 Sb., občanský zákoník – zrušen k 1.1.2014)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HYRŠLOVÁ, Jaroslava, Jiří KLEČKA a Pavel MARINIČ. </a:t>
            </a:r>
            <a:r>
              <a:rPr lang="cs-CZ" sz="1500" i="1" dirty="0"/>
              <a:t>Ekonomika podniku</a:t>
            </a:r>
            <a:r>
              <a:rPr lang="cs-CZ" sz="1500" dirty="0"/>
              <a:t>. Praha: Vysoká škola ekonomie a managementu, 2007. Studijní texty. ISBN 978-80-86730-25-7.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SOUKUPOVÁ, Věra a Dana STRACHOTOVÁ. </a:t>
            </a:r>
            <a:r>
              <a:rPr lang="cs-CZ" sz="1500" i="1" dirty="0"/>
              <a:t>Podniková ekonomika</a:t>
            </a:r>
            <a:r>
              <a:rPr lang="cs-CZ" sz="1500" dirty="0"/>
              <a:t>. Vyd. 2., </a:t>
            </a:r>
            <a:r>
              <a:rPr lang="cs-CZ" sz="1500" dirty="0" err="1"/>
              <a:t>přeprac</a:t>
            </a:r>
            <a:r>
              <a:rPr lang="cs-CZ" sz="1500" dirty="0"/>
              <a:t>. Praha: Vydavatelství VŠCHT, 2009. ISBN 978-80-7080-711-8.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139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 fontScale="90000"/>
          </a:bodyPr>
          <a:lstStyle/>
          <a:p>
            <a:r>
              <a:rPr lang="cs-CZ" dirty="0"/>
              <a:t>2) Rodinný rozpočet – příjmy, výdaje, úspory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cs-CZ" sz="1800" dirty="0"/>
              <a:t>FG – hospodaření domácností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cs-CZ" sz="1800" dirty="0"/>
              <a:t>pojmy: domácnost, příjem – aktivní, pasivní a nepravidelný, výdaj – nezbytný, zbytný, nepravidelný a investiční, úspora, rozpočet, plánování, zadlužení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DVOŘÁKOVÁ, Zuzana a Luboš SMRČKA. Finanční vzdělávání pro střední školy: se sbírkou řešených příkladů na CD. V Praze: C.H. Beck, 2011. Beckovy ekonomické učebnice. ISBN 978-80-7400-008-9.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SMRČKA, Luboš. Rodinný rozpočet a společnost spotřeby: (staronový pohled na osobní finance a bohatství). Praha: Professional </a:t>
            </a:r>
            <a:r>
              <a:rPr lang="cs-CZ" dirty="0" err="1"/>
              <a:t>Publishing</a:t>
            </a:r>
            <a:r>
              <a:rPr lang="cs-CZ" dirty="0"/>
              <a:t>, 2008. ISBN 978-80-86946-78-8.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 marL="342900" lvl="1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dirty="0">
                <a:hlinkClick r:id="rId3"/>
              </a:rPr>
              <a:t>http://www.sosvdf.cz/NEW/sites/default/files/FG-03_opora.pdf</a:t>
            </a:r>
            <a:endParaRPr lang="cs-CZ" dirty="0"/>
          </a:p>
          <a:p>
            <a:pPr marL="0" lvl="1" indent="0">
              <a:lnSpc>
                <a:spcPct val="90000"/>
              </a:lnSpc>
              <a:buNone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086174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3) Daně – formy, historie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FG – hospodaření domácností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pojmy: daňový systém, daňová soustava, daň, historický vývoj, dělení daní – přímé (z příjmů, majetkové) a nepřímé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KUBÁTOVÁ, Květa. </a:t>
            </a:r>
            <a:r>
              <a:rPr lang="cs-CZ" i="1" dirty="0"/>
              <a:t>Daňová teorie a politika</a:t>
            </a:r>
            <a:r>
              <a:rPr lang="cs-CZ" dirty="0"/>
              <a:t>. 6., aktualizované vydání.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2015. ISBN 978-80-7478-841-3.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VANČUROVÁ, Alena a LÁCHOVÁ, Lenka. Daňový systém ČR 2016. 13. aktualizované vydání. Praha: 1. VOX a.s., 2016. 393 stran. Ekonomie. ISBN 978-80-87480-44-1.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hlinkClick r:id="rId3"/>
              </a:rPr>
              <a:t>http://www.financnisprava.cz/cs/dane-a-pojistne/dane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40485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dirty="0"/>
              <a:t>4) Daně fyzických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0701"/>
            <a:ext cx="8596668" cy="4250662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FG – hospodaření domácností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pojmy: poplatník, předmět daně, osvobození, příjmy za závislé činnosti, příjmy z podnikání a z jiné samostatné výdělečné činnosti, příjmy z kapitálového majetku, příjmy z nájmu, ostatní příjmy, slevy na dani, daňové zvýhodnění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NOVÁKOVÁ, Vladimíra a Věroslav SOBOTKA. Slabikář finanční gramotnosti: učebnice základních 7 modulů finanční gramotnosti. 2., </a:t>
            </a:r>
            <a:r>
              <a:rPr lang="cs-CZ" dirty="0" err="1"/>
              <a:t>aktualiz</a:t>
            </a:r>
            <a:r>
              <a:rPr lang="cs-CZ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MAREK, Petr. </a:t>
            </a:r>
            <a:r>
              <a:rPr lang="cs-CZ" i="1" dirty="0"/>
              <a:t>Studijní průvodce financemi podniku</a:t>
            </a:r>
            <a:r>
              <a:rPr lang="cs-CZ" dirty="0"/>
              <a:t>. 2.,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Ekopress</a:t>
            </a:r>
            <a:r>
              <a:rPr lang="cs-CZ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SMRČKA, Luboš. Osobní a rodinné finance: (svět rodinných financí - jak spořit a rozmnožovat majetek). 1. vyd. Praha: Professional </a:t>
            </a:r>
            <a:r>
              <a:rPr lang="cs-CZ" dirty="0" err="1"/>
              <a:t>Publishing</a:t>
            </a:r>
            <a:r>
              <a:rPr lang="cs-CZ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VANČUROVÁ, Alena a LÁCHOVÁ, Lenka. Daňový systém ČR 2016. 13. aktualizované vydání. Praha: 1. VOX a.s., 2016. 393 stran. Ekonomie. ISBN 978-80-87480-44-1.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Zákon č. 586/1992 Sb., o daních z příjmů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764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838200"/>
            <a:ext cx="8596668" cy="1147354"/>
          </a:xfrm>
        </p:spPr>
        <p:txBody>
          <a:bodyPr>
            <a:normAutofit fontScale="90000"/>
          </a:bodyPr>
          <a:lstStyle/>
          <a:p>
            <a:r>
              <a:rPr lang="cs-CZ" dirty="0"/>
              <a:t>5) Daně právnických osob, DPH, </a:t>
            </a:r>
            <a:br>
              <a:rPr lang="cs-CZ" dirty="0"/>
            </a:br>
            <a:r>
              <a:rPr lang="cs-CZ" dirty="0"/>
              <a:t>    spotřební daně, ostatní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85554"/>
            <a:ext cx="8596668" cy="4637315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900" b="1" dirty="0"/>
              <a:t>FG – hospodaření domácností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900" b="1" dirty="0"/>
              <a:t>pojmy: právnická osoba, podnikání, výnosy, náklady, hospodářský výsledek, základ daně, sazba daně, daň, daň z přidané hodnoty – plátce a neplátce, spotřební daně (minerální oleje, líh, pivo, víno, tabákové výrobky), ekologické daně (zemní plyn, pevná paliva, elektřina), silniční daň, daň z nemovitých věcí, daň z nabytí nemovitých věcí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NOVÁKOVÁ, Vladimíra a Věroslav SOBOTKA. Slabikář finanční gramotnosti: učebnice základních 7 modulů finanční gramotnosti. 2., </a:t>
            </a:r>
            <a:r>
              <a:rPr lang="cs-CZ" sz="2000" dirty="0" err="1"/>
              <a:t>aktualiz</a:t>
            </a:r>
            <a:r>
              <a:rPr lang="cs-CZ" sz="2000" dirty="0"/>
              <a:t>. vyd. Praha: COFET, 2011. ISBN 978-80-904396-1-0.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MAREK, Petr. </a:t>
            </a:r>
            <a:r>
              <a:rPr lang="cs-CZ" sz="2000" i="1" dirty="0"/>
              <a:t>Studijní průvodce financemi podniku</a:t>
            </a:r>
            <a:r>
              <a:rPr lang="cs-CZ" sz="2000" dirty="0"/>
              <a:t>. 2., </a:t>
            </a:r>
            <a:r>
              <a:rPr lang="cs-CZ" sz="2000" dirty="0" err="1"/>
              <a:t>aktualiz</a:t>
            </a:r>
            <a:r>
              <a:rPr lang="cs-CZ" sz="2000" dirty="0"/>
              <a:t>. vyd. Praha: </a:t>
            </a:r>
            <a:r>
              <a:rPr lang="cs-CZ" sz="2000" dirty="0" err="1"/>
              <a:t>Ekopress</a:t>
            </a:r>
            <a:r>
              <a:rPr lang="cs-CZ" sz="2000" dirty="0"/>
              <a:t>, 2009. ISBN 978-80-86929-49-1.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SMRČKA, Luboš. Osobní a rodinné finance: (svět rodinných financí - jak spořit a rozmnožovat majetek). 1. vyd. Praha: Professional </a:t>
            </a:r>
            <a:r>
              <a:rPr lang="cs-CZ" sz="2000" dirty="0" err="1"/>
              <a:t>Publishing</a:t>
            </a:r>
            <a:r>
              <a:rPr lang="cs-CZ" sz="2000" dirty="0"/>
              <a:t>, 2007. 257 s. ISBN 9788086946412.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KUBÁTOVÁ, Květa. </a:t>
            </a:r>
            <a:r>
              <a:rPr lang="cs-CZ" sz="2000" i="1" dirty="0"/>
              <a:t>Daňová teorie a politika</a:t>
            </a:r>
            <a:r>
              <a:rPr lang="cs-CZ" sz="2000" dirty="0"/>
              <a:t>. 6., aktualizované vydání.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, 2015. ISBN 978-80-7478-841-3.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VANČUROVÁ, Alena a LÁCHOVÁ, Lenka. Daňový systém ČR 2016. 13. aktualizované vydání. Praha: 1. VOX a.s., 2016. 393 stran. Ekonomie. ISBN 978-80-87480-44-1.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586/1992 Sb., o daních z příjmů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235/2004 Sb., o dani z přidané hodnoty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353/2003 Sb., o spotřebních daních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16/1993 Sb., o dani silniční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 č. 338/1992 Sb., o dani z nemovitostí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Zákonné opatření Senátu č. 340/2013 Sb., o dani z nabytí nemovitých věcí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78038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ialová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Override1.xml><?xml version="1.0" encoding="utf-8"?>
<a:themeOverride xmlns:a="http://schemas.openxmlformats.org/drawingml/2006/main">
  <a:clrScheme name="Fialová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2.xml><?xml version="1.0" encoding="utf-8"?>
<a:themeOverride xmlns:a="http://schemas.openxmlformats.org/drawingml/2006/main">
  <a:clrScheme name="Fialová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1489</TotalTime>
  <Words>903</Words>
  <Application>Microsoft Office PowerPoint</Application>
  <PresentationFormat>Širokoúhlá obrazovka</PresentationFormat>
  <Paragraphs>208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Trebuchet MS</vt:lpstr>
      <vt:lpstr>Wingdings</vt:lpstr>
      <vt:lpstr>Wingdings 3</vt:lpstr>
      <vt:lpstr>Fazeta</vt:lpstr>
      <vt:lpstr>Didaktika finančního vzdělávání</vt:lpstr>
      <vt:lpstr>Podmínky pro splnění předmětu</vt:lpstr>
      <vt:lpstr>Organizace semestru</vt:lpstr>
      <vt:lpstr>Témata prezentací a seminárních prací</vt:lpstr>
      <vt:lpstr>1) Formy firem</vt:lpstr>
      <vt:lpstr>2) Rodinný rozpočet – příjmy, výdaje, úspory</vt:lpstr>
      <vt:lpstr>3) Daně – formy, historie</vt:lpstr>
      <vt:lpstr>4) Daně fyzických osob</vt:lpstr>
      <vt:lpstr>5) Daně právnických osob, DPH,      spotřební daně, ostatní daně</vt:lpstr>
      <vt:lpstr>6) Hmotné a duševní vlastnictví</vt:lpstr>
      <vt:lpstr>7) Ochrana spotřebitele </vt:lpstr>
      <vt:lpstr>8) Peníze – jejich význam pro tržní systém,     formy, historie </vt:lpstr>
      <vt:lpstr>9) Platební karty – debetní, kreditní, SIPO,     kontokorent</vt:lpstr>
      <vt:lpstr>10) Spoření, investování, úvěry </vt:lpstr>
      <vt:lpstr>11) Běžný účet, spořící účet, vklady</vt:lpstr>
      <vt:lpstr>12) Úvěry (formy) a leasing</vt:lpstr>
      <vt:lpstr>13) Stavební spoření </vt:lpstr>
      <vt:lpstr>14) Akcie, dluhopisy, podílové fondy       (výnos, riziko, likvidita) </vt:lpstr>
      <vt:lpstr>15) Pojištění (historie a formy), pojištění       životní, majetkové, odpovědnosti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Ekonomie pro pedagogy I</dc:title>
  <dc:creator>Jana Dobrovolná</dc:creator>
  <cp:lastModifiedBy>Janicka</cp:lastModifiedBy>
  <cp:revision>136</cp:revision>
  <dcterms:created xsi:type="dcterms:W3CDTF">2016-10-20T12:11:05Z</dcterms:created>
  <dcterms:modified xsi:type="dcterms:W3CDTF">2017-02-22T20:32:26Z</dcterms:modified>
</cp:coreProperties>
</file>