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sldIdLst>
    <p:sldId id="256" r:id="rId2"/>
    <p:sldId id="258" r:id="rId3"/>
    <p:sldId id="260" r:id="rId4"/>
    <p:sldId id="261" r:id="rId5"/>
    <p:sldId id="265" r:id="rId6"/>
    <p:sldId id="263" r:id="rId7"/>
    <p:sldId id="264" r:id="rId8"/>
    <p:sldId id="268" r:id="rId9"/>
    <p:sldId id="279" r:id="rId10"/>
    <p:sldId id="290" r:id="rId11"/>
    <p:sldId id="291" r:id="rId12"/>
    <p:sldId id="292" r:id="rId13"/>
    <p:sldId id="293" r:id="rId14"/>
    <p:sldId id="294" r:id="rId15"/>
    <p:sldId id="286" r:id="rId16"/>
    <p:sldId id="287" r:id="rId17"/>
    <p:sldId id="288" r:id="rId18"/>
    <p:sldId id="262" r:id="rId19"/>
    <p:sldId id="266" r:id="rId20"/>
    <p:sldId id="267" r:id="rId21"/>
    <p:sldId id="289" r:id="rId22"/>
    <p:sldId id="269" r:id="rId23"/>
    <p:sldId id="270" r:id="rId24"/>
    <p:sldId id="280" r:id="rId25"/>
    <p:sldId id="278" r:id="rId26"/>
    <p:sldId id="274" r:id="rId27"/>
    <p:sldId id="282" r:id="rId28"/>
    <p:sldId id="281" r:id="rId29"/>
    <p:sldId id="283" r:id="rId30"/>
    <p:sldId id="284" r:id="rId31"/>
    <p:sldId id="285" r:id="rId32"/>
    <p:sldId id="271" r:id="rId33"/>
    <p:sldId id="272" r:id="rId34"/>
    <p:sldId id="273" r:id="rId35"/>
    <p:sldId id="257" r:id="rId36"/>
    <p:sldId id="259" r:id="rId37"/>
    <p:sldId id="276" r:id="rId38"/>
    <p:sldId id="277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65D0B35-CE23-4126-9B7C-5DC1B0F41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7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BE5F0-E83C-4DA3-AB57-C4EFBE8E4535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4597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12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 smtClean="0"/>
              <a:t>Porozumění s tím nemá co dělat. Pravda je filozofický pojem.</a:t>
            </a:r>
          </a:p>
          <a:p>
            <a:r>
              <a:rPr lang="cs-CZ" smtClean="0"/>
              <a:t>Analýza – deskriptivní.</a:t>
            </a:r>
          </a:p>
          <a:p>
            <a:r>
              <a:rPr lang="cs-CZ" smtClean="0"/>
              <a:t>Statistická indukce již je součástí indukce.</a:t>
            </a:r>
          </a:p>
          <a:p>
            <a:r>
              <a:rPr lang="cs-CZ" smtClean="0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 smtClean="0"/>
              <a:t>Fakta jsou výsledky analýzy dat, jde o tvrzení o datech.</a:t>
            </a:r>
          </a:p>
          <a:p>
            <a:r>
              <a:rPr lang="cs-CZ" smtClean="0"/>
              <a:t>Filozofie vědy se zabývá především vztahem mezi jevy a daty.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 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26942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4A3B5C0-B7E9-4CAD-81A9-FDF25D73E4C0}" type="slidenum">
              <a:rPr lang="cs-CZ" sz="1200">
                <a:latin typeface="Times New Roman" pitchFamily="18" charset="0"/>
              </a:rPr>
              <a:pPr/>
              <a:t>13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0073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563951D-3B41-43BE-B483-0E710EC19F42}" type="slidenum">
              <a:rPr lang="cs-CZ" sz="1200">
                <a:latin typeface="Times New Roman" pitchFamily="18" charset="0"/>
              </a:rPr>
              <a:pPr/>
              <a:t>14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343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FBC3-939A-403C-9A23-B6DD1B375364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87123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5D3EF-4F1B-4EDF-A614-5D11BC7C296F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5327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A4F33-8A74-428A-9688-9531F26282FE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0507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E09D9-B71B-4E79-9493-D9501FE084AF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4807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B2A15-16C4-4BC9-9575-9D41609315D3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5704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27102-1E3E-4704-BB41-35A859F85321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65274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45E3-CB63-4B59-BDC4-6865C59F3343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7850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1203-6E62-4FC1-B3B8-65ECE0F24E27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21162" cy="31654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435350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42930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E562F-C40D-4EEF-8672-94E1C4E8BD0A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73749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55B71-073D-496B-99A6-8A8C16EA2D49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71199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5A615-ABF4-458C-A802-36A90C68C4DC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35047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2D99-EA33-467D-933B-C5645EFB3813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90581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3108A-D348-44EE-8F77-EACB4337E18D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35887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D0756-3BD5-4E1B-8E71-D57EBB4C8799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0673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CF76-4F36-4CE2-9F1E-6A36038F4D22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3536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0A3DE-2D41-442C-8A9B-FB645E116D2B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6136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516C-34BA-463E-A40A-8A0DF79E00DE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9816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83EFB-66E2-4751-BF14-3491BDCFE1BE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5555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449DF-6F14-487F-BDBD-AAB2F4D19311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3465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D8267-9B86-44D2-B251-5DCE8DD0C896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9696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01B201-6BB0-49C8-82D3-391A02D134EA}" type="slidenum">
              <a:rPr lang="cs-CZ" sz="1200">
                <a:latin typeface="Times New Roman" pitchFamily="18" charset="0"/>
              </a:rPr>
              <a:pPr/>
              <a:t>11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Budování vědeckých poznatků je principielně jednodušší (kontext se snažíme epliminovat, nikoli zohledňovat).</a:t>
            </a:r>
          </a:p>
          <a:p>
            <a:r>
              <a:rPr lang="cs-CZ" smtClean="0"/>
              <a:t>Věda je sada nástrojů k učení se ze zkušenosti. (mitchell, jolley)</a:t>
            </a:r>
          </a:p>
        </p:txBody>
      </p:sp>
    </p:spTree>
    <p:extLst>
      <p:ext uri="{BB962C8B-B14F-4D97-AF65-F5344CB8AC3E}">
        <p14:creationId xmlns:p14="http://schemas.microsoft.com/office/powerpoint/2010/main" val="219709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A0EF9D-CEBA-432D-AB6A-6C1B00F0C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E9E6-5546-485A-AF67-9408EC2DC4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9E48-936A-4C45-AF07-8895704572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3228-EDF6-4C31-A26F-0E3D8EEBA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3A9605-08E1-4626-B48E-8CC5F8589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37BAB1-D281-4B2A-ABE5-30B1F3D0D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5C85D-E9AE-4E64-A51A-ECE984DC73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F5A4-3386-4E79-8D1D-E6BBAB00BD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B84E63-6EF8-4DF1-90F9-241B3293F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5082-60D2-432B-B0C9-36DED4499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F858060-CE88-4E82-8208-0B0C041A91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260BC8-A192-4793-A08F-6664ECC63E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8" r:id="rId4"/>
    <p:sldLayoutId id="2147483699" r:id="rId5"/>
    <p:sldLayoutId id="2147483693" r:id="rId6"/>
    <p:sldLayoutId id="2147483700" r:id="rId7"/>
    <p:sldLayoutId id="2147483694" r:id="rId8"/>
    <p:sldLayoutId id="2147483701" r:id="rId9"/>
    <p:sldLayoutId id="2147483695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psy/doc/pokyny_pro_zaverecne_prace_kpsy_ver_2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course/view.php?id=63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ace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-psychology.cz/skolsky_psycholog.html" TargetMode="External"/><Relationship Id="rId13" Type="http://schemas.openxmlformats.org/officeDocument/2006/relationships/hyperlink" Target="http://www.ceskaskola.cz/" TargetMode="External"/><Relationship Id="rId3" Type="http://schemas.openxmlformats.org/officeDocument/2006/relationships/hyperlink" Target="http://katedry.ped.muni.cz/knihovna" TargetMode="External"/><Relationship Id="rId7" Type="http://schemas.openxmlformats.org/officeDocument/2006/relationships/hyperlink" Target="http://e-psycholog.eu/" TargetMode="External"/><Relationship Id="rId12" Type="http://schemas.openxmlformats.org/officeDocument/2006/relationships/hyperlink" Target="http://scholar.google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psych.psu.cas.cz/index2.html" TargetMode="External"/><Relationship Id="rId11" Type="http://schemas.openxmlformats.org/officeDocument/2006/relationships/hyperlink" Target="http://versita.metapress.com/content/121797/?p=308776c098324673a757906501ceab7e&amp;pi=0" TargetMode="External"/><Relationship Id="rId5" Type="http://schemas.openxmlformats.org/officeDocument/2006/relationships/hyperlink" Target="http://www.pedf.cuni.cz/pedagogika" TargetMode="External"/><Relationship Id="rId10" Type="http://schemas.openxmlformats.org/officeDocument/2006/relationships/hyperlink" Target="http://www.casopispedagogika.sk/" TargetMode="External"/><Relationship Id="rId4" Type="http://schemas.openxmlformats.org/officeDocument/2006/relationships/hyperlink" Target="http://books.google.cz/" TargetMode="External"/><Relationship Id="rId9" Type="http://schemas.openxmlformats.org/officeDocument/2006/relationships/hyperlink" Target="http://www.oleweb.net/tvorba/reces/dokumenty.htm" TargetMode="External"/><Relationship Id="rId14" Type="http://schemas.openxmlformats.org/officeDocument/2006/relationships/hyperlink" Target="http://www.nadani.cz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atedry.ped.muni.cz/knihovna/e-zdroje/databaz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mod/resource/view.php?id=1293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todologia.fedu.uniba.s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mod/resource/view.php?id=1293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d.muni.cz/wpsy/dotazy_odkazy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di.fmph.uniba.sk/ucebni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Závěrečná práce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 smtClean="0"/>
              <a:t>Seminář Specializační studium </a:t>
            </a:r>
            <a:r>
              <a:rPr lang="cs-CZ" i="1" dirty="0" smtClean="0"/>
              <a:t>2016/2017</a:t>
            </a:r>
            <a:endParaRPr lang="cs-CZ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VZNIKAJÍ POZNATKY?</a:t>
            </a:r>
            <a:endParaRPr lang="cs-CZ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Autorita (</a:t>
            </a:r>
            <a:r>
              <a:rPr lang="cs-CZ" sz="2800" b="1" dirty="0" err="1" smtClean="0"/>
              <a:t>J.A.Komenský</a:t>
            </a:r>
            <a:r>
              <a:rPr lang="cs-CZ" sz="2800" b="1" dirty="0" smtClean="0"/>
              <a:t>, Průcha, </a:t>
            </a:r>
            <a:r>
              <a:rPr lang="cs-CZ" sz="2800" b="1" dirty="0" err="1" smtClean="0"/>
              <a:t>Gavora</a:t>
            </a:r>
            <a:r>
              <a:rPr lang="cs-CZ" sz="2800" b="1" dirty="0" smtClean="0"/>
              <a:t>…)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A priori – použití rozumu, logiky, intuice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Zkušenost (empirie), tradice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Věda = 2 + 3 + pochybování  ….. + 1</a:t>
            </a:r>
          </a:p>
          <a:p>
            <a:pPr marL="609600" indent="-609600" algn="r">
              <a:buFontTx/>
              <a:buNone/>
            </a:pPr>
            <a:endParaRPr lang="cs-CZ" sz="2800" b="1" dirty="0" smtClean="0"/>
          </a:p>
          <a:p>
            <a:pPr marL="609600" indent="-609600" algn="r">
              <a:buFontTx/>
              <a:buNone/>
            </a:pPr>
            <a:endParaRPr lang="cs-CZ" sz="1000" b="1" dirty="0" smtClean="0"/>
          </a:p>
          <a:p>
            <a:pPr marL="609600" indent="-609600" algn="r">
              <a:buFontTx/>
              <a:buNone/>
            </a:pPr>
            <a:r>
              <a:rPr lang="cs-CZ" sz="2000" b="1" dirty="0" smtClean="0"/>
              <a:t>Charles </a:t>
            </a:r>
            <a:r>
              <a:rPr lang="cs-CZ" sz="2000" b="1" dirty="0" err="1" smtClean="0"/>
              <a:t>Peirce</a:t>
            </a:r>
            <a:r>
              <a:rPr lang="cs-CZ" sz="1800" b="1" dirty="0" smtClean="0"/>
              <a:t> –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Fixation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Belief</a:t>
            </a:r>
            <a:r>
              <a:rPr lang="cs-CZ" sz="1800" dirty="0" smtClean="0"/>
              <a:t> http://www.peirce.org/writings/p107.html</a:t>
            </a:r>
            <a:r>
              <a:rPr lang="cs-CZ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6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58913" y="4652963"/>
            <a:ext cx="6837362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POSUZOVAT PLATNOST POZNATKŮ?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58913" y="2490788"/>
            <a:ext cx="6964362" cy="1651000"/>
            <a:chOff x="995" y="1445"/>
            <a:chExt cx="4387" cy="1040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995" y="1824"/>
              <a:ext cx="855" cy="288"/>
            </a:xfrm>
            <a:prstGeom prst="rect">
              <a:avLst/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1" dirty="0" smtClean="0"/>
                <a:t>PSY/PED</a:t>
              </a:r>
              <a:endParaRPr lang="cs-CZ" sz="1800" b="1" dirty="0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691" y="1445"/>
              <a:ext cx="680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VĚDA</a:t>
              </a:r>
              <a:endParaRPr lang="cs-CZ" sz="1800" b="1" dirty="0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2639" y="1824"/>
              <a:ext cx="951" cy="288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800" b="1"/>
                <a:t>VÝZKUM</a:t>
              </a: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679" y="2197"/>
              <a:ext cx="709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PROFESE</a:t>
              </a:r>
              <a:endParaRPr lang="cs-CZ" sz="1800" b="1" dirty="0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3860" y="1479"/>
              <a:ext cx="1522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VĚDECKÉ POZNATKY</a:t>
              </a: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849" y="2192"/>
              <a:ext cx="1511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PRAKTICKÉ POZNATKY</a:t>
              </a:r>
            </a:p>
          </p:txBody>
        </p:sp>
        <p:cxnSp>
          <p:nvCxnSpPr>
            <p:cNvPr id="13325" name="AutoShape 12"/>
            <p:cNvCxnSpPr>
              <a:cxnSpLocks noChangeShapeType="1"/>
              <a:stCxn id="13319" idx="0"/>
              <a:endCxn id="13320" idx="1"/>
            </p:cNvCxnSpPr>
            <p:nvPr/>
          </p:nvCxnSpPr>
          <p:spPr bwMode="auto">
            <a:xfrm flipV="1">
              <a:off x="1423" y="1589"/>
              <a:ext cx="256" cy="2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3"/>
            <p:cNvCxnSpPr>
              <a:cxnSpLocks noChangeShapeType="1"/>
              <a:stCxn id="13319" idx="2"/>
              <a:endCxn id="13322" idx="1"/>
            </p:cNvCxnSpPr>
            <p:nvPr/>
          </p:nvCxnSpPr>
          <p:spPr bwMode="auto">
            <a:xfrm>
              <a:off x="1423" y="2124"/>
              <a:ext cx="244" cy="2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4"/>
            <p:cNvCxnSpPr>
              <a:cxnSpLocks noChangeShapeType="1"/>
              <a:stCxn id="13320" idx="3"/>
              <a:endCxn id="13321" idx="1"/>
            </p:cNvCxnSpPr>
            <p:nvPr/>
          </p:nvCxnSpPr>
          <p:spPr bwMode="auto">
            <a:xfrm>
              <a:off x="2383" y="1589"/>
              <a:ext cx="244" cy="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AutoShape 15"/>
            <p:cNvCxnSpPr>
              <a:cxnSpLocks noChangeShapeType="1"/>
              <a:stCxn id="13322" idx="3"/>
              <a:endCxn id="13321" idx="1"/>
            </p:cNvCxnSpPr>
            <p:nvPr/>
          </p:nvCxnSpPr>
          <p:spPr bwMode="auto">
            <a:xfrm flipV="1">
              <a:off x="2400" y="1968"/>
              <a:ext cx="227" cy="3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9" name="AutoShape 16"/>
            <p:cNvCxnSpPr>
              <a:cxnSpLocks noChangeShapeType="1"/>
              <a:stCxn id="13321" idx="3"/>
              <a:endCxn id="13323" idx="1"/>
            </p:cNvCxnSpPr>
            <p:nvPr/>
          </p:nvCxnSpPr>
          <p:spPr bwMode="auto">
            <a:xfrm flipV="1">
              <a:off x="3602" y="1623"/>
              <a:ext cx="246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AutoShape 17"/>
            <p:cNvCxnSpPr>
              <a:cxnSpLocks noChangeShapeType="1"/>
              <a:stCxn id="13321" idx="3"/>
              <a:endCxn id="13324" idx="1"/>
            </p:cNvCxnSpPr>
            <p:nvPr/>
          </p:nvCxnSpPr>
          <p:spPr bwMode="auto">
            <a:xfrm>
              <a:off x="3602" y="1968"/>
              <a:ext cx="235" cy="3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1" name="AutoShape 18"/>
            <p:cNvSpPr>
              <a:spLocks noChangeArrowheads="1"/>
            </p:cNvSpPr>
            <p:nvPr/>
          </p:nvSpPr>
          <p:spPr bwMode="auto">
            <a:xfrm>
              <a:off x="1932" y="1796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utoShape 19"/>
            <p:cNvSpPr>
              <a:spLocks noChangeArrowheads="1"/>
            </p:cNvSpPr>
            <p:nvPr/>
          </p:nvSpPr>
          <p:spPr bwMode="auto">
            <a:xfrm>
              <a:off x="4519" y="1808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1331640" y="5219700"/>
            <a:ext cx="7091635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VYTVOŘIT POZNATEK - UDĚLAT DOBROU </a:t>
            </a:r>
            <a:r>
              <a:rPr lang="cs-CZ" sz="1400" dirty="0" smtClean="0"/>
              <a:t>ZÁVĚREČNOU </a:t>
            </a:r>
            <a:r>
              <a:rPr lang="cs-CZ" sz="1400" b="1" dirty="0" smtClean="0"/>
              <a:t>PRÁCI</a:t>
            </a:r>
            <a:r>
              <a:rPr lang="cs-CZ" sz="1400" b="1" dirty="0"/>
              <a:t>?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4643438" y="5848350"/>
            <a:ext cx="424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cs-CZ" sz="1000" b="1" dirty="0"/>
              <a:t>AJ: </a:t>
            </a:r>
            <a:r>
              <a:rPr lang="en-US" sz="1000" b="1" dirty="0"/>
              <a:t>methodology, findings, science, profession, research, validity, </a:t>
            </a:r>
            <a:r>
              <a:rPr lang="en-US" sz="1000" b="1" dirty="0" smtClean="0"/>
              <a:t>thesis</a:t>
            </a:r>
            <a:endParaRPr lang="en-US" sz="1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44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70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36688" y="2752725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392988" y="3000474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1187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5449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5461000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2668588" y="2933700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4572000" y="5695950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24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řekne… věda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750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209800" y="1600200"/>
            <a:ext cx="5486400" cy="533400"/>
            <a:chOff x="1392" y="1008"/>
            <a:chExt cx="3456" cy="336"/>
          </a:xfrm>
        </p:grpSpPr>
        <p:sp>
          <p:nvSpPr>
            <p:cNvPr id="14370" name="Rectangle 3"/>
            <p:cNvSpPr>
              <a:spLocks noChangeArrowheads="1"/>
            </p:cNvSpPr>
            <p:nvPr/>
          </p:nvSpPr>
          <p:spPr bwMode="auto">
            <a:xfrm>
              <a:off x="1392" y="1008"/>
              <a:ext cx="1680" cy="33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8000" rIns="234000" anchor="ctr"/>
            <a:lstStyle/>
            <a:p>
              <a:pPr algn="ctr"/>
              <a:r>
                <a:rPr kumimoji="1" lang="cs-CZ" sz="1800" b="1"/>
                <a:t>VÝZKUMNÁ OTÁZKA</a:t>
              </a:r>
              <a:endParaRPr kumimoji="1" lang="en-US" sz="1800" b="1"/>
            </a:p>
          </p:txBody>
        </p:sp>
        <p:sp>
          <p:nvSpPr>
            <p:cNvPr id="14371" name="Rectangle 4"/>
            <p:cNvSpPr>
              <a:spLocks noChangeArrowheads="1"/>
            </p:cNvSpPr>
            <p:nvPr/>
          </p:nvSpPr>
          <p:spPr bwMode="auto">
            <a:xfrm>
              <a:off x="3168" y="1008"/>
              <a:ext cx="1680" cy="33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8000" rIns="234000" anchor="ctr"/>
            <a:lstStyle/>
            <a:p>
              <a:pPr algn="ctr"/>
              <a:r>
                <a:rPr kumimoji="1" lang="cs-CZ" sz="1800" b="1"/>
                <a:t>HYPOTÉZA</a:t>
              </a:r>
              <a:endParaRPr kumimoji="1" lang="en-US" sz="1800" b="1"/>
            </a:p>
          </p:txBody>
        </p:sp>
      </p:grp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990600" y="6237312"/>
            <a:ext cx="3168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000" dirty="0"/>
              <a:t>upraveno dle </a:t>
            </a:r>
            <a:r>
              <a:rPr kumimoji="1" lang="cs-CZ" sz="1000" dirty="0" err="1" smtClean="0"/>
              <a:t>Trochim</a:t>
            </a:r>
            <a:r>
              <a:rPr kumimoji="1" lang="cs-CZ" sz="1000" dirty="0"/>
              <a:t>, </a:t>
            </a:r>
            <a:r>
              <a:rPr kumimoji="1" lang="cs-CZ" sz="1000" dirty="0" err="1"/>
              <a:t>Donnelly</a:t>
            </a:r>
            <a:r>
              <a:rPr kumimoji="1" lang="cs-CZ" sz="1000" dirty="0"/>
              <a:t>, www.socialresearchmethods.net</a:t>
            </a:r>
            <a:r>
              <a:rPr kumimoji="1" lang="cs-CZ" sz="1400" dirty="0"/>
              <a:t> </a:t>
            </a:r>
            <a:endParaRPr kumimoji="1" lang="en-US" sz="1400" dirty="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990600" y="3233529"/>
            <a:ext cx="3505200" cy="338554"/>
          </a:xfrm>
          <a:prstGeom prst="rect">
            <a:avLst/>
          </a:prstGeom>
          <a:solidFill>
            <a:srgbClr val="3399FF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EXTERNÍ VALIDITA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990600" y="3819317"/>
            <a:ext cx="3505200" cy="338554"/>
          </a:xfrm>
          <a:prstGeom prst="rect">
            <a:avLst/>
          </a:prstGeom>
          <a:solidFill>
            <a:srgbClr val="FFCC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KONSTRUKTOVÁ VALIDITA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990600" y="4428917"/>
            <a:ext cx="3505200" cy="338554"/>
          </a:xfrm>
          <a:prstGeom prst="rect">
            <a:avLst/>
          </a:prstGeom>
          <a:solidFill>
            <a:srgbClr val="FF66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INTERNÍ VALIDITA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990600" y="5038517"/>
            <a:ext cx="3505200" cy="338554"/>
          </a:xfrm>
          <a:prstGeom prst="rect">
            <a:avLst/>
          </a:prstGeom>
          <a:solidFill>
            <a:srgbClr val="99CC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VALIDITA ZÁVĚRŮ</a:t>
            </a:r>
          </a:p>
        </p:txBody>
      </p:sp>
      <p:sp>
        <p:nvSpPr>
          <p:cNvPr id="14346" name="Rectangle 28"/>
          <p:cNvSpPr>
            <a:spLocks noChangeArrowheads="1"/>
          </p:cNvSpPr>
          <p:nvPr/>
        </p:nvSpPr>
        <p:spPr bwMode="auto">
          <a:xfrm>
            <a:off x="5181600" y="3233529"/>
            <a:ext cx="3581400" cy="338554"/>
          </a:xfrm>
          <a:prstGeom prst="rect">
            <a:avLst/>
          </a:pr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ZKOUMANÝ SOUBOR</a:t>
            </a:r>
          </a:p>
        </p:txBody>
      </p:sp>
      <p:sp>
        <p:nvSpPr>
          <p:cNvPr id="14347" name="Rectangle 29"/>
          <p:cNvSpPr>
            <a:spLocks noChangeArrowheads="1"/>
          </p:cNvSpPr>
          <p:nvPr/>
        </p:nvSpPr>
        <p:spPr bwMode="auto">
          <a:xfrm>
            <a:off x="5181600" y="3696207"/>
            <a:ext cx="3581400" cy="584775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METODA SBĚRU (TVORBY) DAT</a:t>
            </a:r>
          </a:p>
        </p:txBody>
      </p:sp>
      <p:sp>
        <p:nvSpPr>
          <p:cNvPr id="14348" name="Rectangle 30"/>
          <p:cNvSpPr>
            <a:spLocks noChangeArrowheads="1"/>
          </p:cNvSpPr>
          <p:nvPr/>
        </p:nvSpPr>
        <p:spPr bwMode="auto">
          <a:xfrm>
            <a:off x="5181600" y="4428917"/>
            <a:ext cx="3581400" cy="338554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DESIGN VÝZKUMU</a:t>
            </a:r>
          </a:p>
        </p:txBody>
      </p:sp>
      <p:sp>
        <p:nvSpPr>
          <p:cNvPr id="14349" name="Rectangle 31"/>
          <p:cNvSpPr>
            <a:spLocks noChangeArrowheads="1"/>
          </p:cNvSpPr>
          <p:nvPr/>
        </p:nvSpPr>
        <p:spPr bwMode="auto">
          <a:xfrm>
            <a:off x="5181600" y="5038517"/>
            <a:ext cx="3581400" cy="338554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ANALÝZA DAT</a:t>
            </a:r>
          </a:p>
        </p:txBody>
      </p:sp>
      <p:sp>
        <p:nvSpPr>
          <p:cNvPr id="14350" name="Rectangle 33"/>
          <p:cNvSpPr>
            <a:spLocks noChangeArrowheads="1"/>
          </p:cNvSpPr>
          <p:nvPr/>
        </p:nvSpPr>
        <p:spPr bwMode="auto">
          <a:xfrm>
            <a:off x="1257300" y="24384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800" b="1"/>
              <a:t>KONCEPČNÍ</a:t>
            </a:r>
          </a:p>
          <a:p>
            <a:pPr algn="ctr"/>
            <a:r>
              <a:rPr kumimoji="1" lang="cs-CZ" sz="1400" b="1"/>
              <a:t>STRÁNKA VÝZKUMU</a:t>
            </a:r>
            <a:endParaRPr kumimoji="1" lang="en-US" sz="1800" b="1"/>
          </a:p>
        </p:txBody>
      </p:sp>
      <p:sp>
        <p:nvSpPr>
          <p:cNvPr id="14351" name="Rectangle 34"/>
          <p:cNvSpPr>
            <a:spLocks noChangeArrowheads="1"/>
          </p:cNvSpPr>
          <p:nvPr/>
        </p:nvSpPr>
        <p:spPr bwMode="auto">
          <a:xfrm>
            <a:off x="5486400" y="24384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800" b="1"/>
              <a:t>PRAKTICKÁ</a:t>
            </a:r>
          </a:p>
          <a:p>
            <a:pPr algn="ctr"/>
            <a:r>
              <a:rPr kumimoji="1" lang="cs-CZ" sz="1400" b="1"/>
              <a:t>STRÁNKA VÝZKUMU</a:t>
            </a:r>
            <a:endParaRPr kumimoji="1" lang="en-US" sz="1800" b="1"/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4140200" y="5695950"/>
            <a:ext cx="4859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research question, hypothesis, external validity, construct </a:t>
            </a:r>
            <a:r>
              <a:rPr lang="cs-CZ" sz="1000" b="1"/>
              <a:t>validity</a:t>
            </a:r>
            <a:r>
              <a:rPr lang="en-US" sz="1000" b="1"/>
              <a:t>, internal </a:t>
            </a:r>
            <a:r>
              <a:rPr lang="cs-CZ" sz="1000" b="1"/>
              <a:t>validity</a:t>
            </a:r>
            <a:r>
              <a:rPr lang="en-US" sz="1000" b="1"/>
              <a:t>, </a:t>
            </a:r>
            <a:r>
              <a:rPr lang="cs-CZ" sz="1000" b="1"/>
              <a:t>validity</a:t>
            </a:r>
            <a:r>
              <a:rPr lang="en-US" sz="1000" b="1"/>
              <a:t>of findings, research sample, method of data collection, research design, data analysis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KONCEPČNÍ A PRAKTICKÁ STRÁNKA </a:t>
            </a:r>
            <a:r>
              <a:rPr lang="cs-CZ" dirty="0" smtClean="0"/>
              <a:t>VÝZKUMU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54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117516" y="1524624"/>
            <a:ext cx="1166813" cy="1644650"/>
            <a:chOff x="3210" y="694"/>
            <a:chExt cx="735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9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110885" y="3355181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116901" y="4679950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222372" y="2578894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 dirty="0">
                  <a:latin typeface="Garamond" pitchFamily="18" charset="0"/>
                </a:rPr>
                <a:t>Co chci zkoumat?</a:t>
              </a:r>
              <a:endParaRPr lang="cs-CZ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05576" y="1737349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651625" y="2669155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VÝSLEDKŮ</a:t>
              </a: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MAPA VÝZKUMU</a:t>
            </a:r>
            <a:br>
              <a:rPr lang="cs-CZ" dirty="0"/>
            </a:br>
            <a:r>
              <a:rPr lang="cs-CZ" dirty="0"/>
              <a:t>CO VŠECHNO PATŘÍ DO VÝZKUMU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664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metod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(kde hledat dotazníky – příklad)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" y="260648"/>
            <a:ext cx="9136360" cy="63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Projekt práce - struktura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mtClean="0"/>
              <a:t>popis řešeného problému;  </a:t>
            </a:r>
          </a:p>
          <a:p>
            <a:r>
              <a:rPr lang="cs-CZ" smtClean="0"/>
              <a:t>uvedení do kontextu problému v rámci současného stavu oboru (přehled literatury); </a:t>
            </a:r>
          </a:p>
          <a:p>
            <a:r>
              <a:rPr lang="cs-CZ" smtClean="0"/>
              <a:t>určit cíle práce;</a:t>
            </a:r>
          </a:p>
          <a:p>
            <a:r>
              <a:rPr lang="cs-CZ" smtClean="0"/>
              <a:t>objasnit, jak se bude postupovat, aby se cílů dosáhlo.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Struktura práce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 smtClean="0"/>
              <a:t>Úvod (představení tématu v širším kontextu)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Část teoretická (přehled současných informací o tématu; přehledová studie) – v závěru souhrn, který je východiskem pro výzkumnou či praktickou aplikaci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Část praktická (výzkumná) – </a:t>
            </a:r>
            <a:r>
              <a:rPr lang="cs-CZ" sz="2000" dirty="0" err="1" smtClean="0"/>
              <a:t>ormulace</a:t>
            </a:r>
            <a:r>
              <a:rPr lang="cs-CZ" sz="2000" dirty="0" smtClean="0"/>
              <a:t> problému, výzkumné otázky (a z nich vyplývající hypotézy), popis zvolených metod, popis zkoumaných osob, popis výsledků, diskuse (co všechno mohlo ovlivnit výsledky, jaké jsou zkušenosti a co mělo být uděláno jinak i v porovnání s podobnými studiemi))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Závěr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Literatura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Přílohy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Popis standardu na </a:t>
            </a:r>
            <a:r>
              <a:rPr lang="cs-CZ" sz="2000" dirty="0" err="1" smtClean="0"/>
              <a:t>KPsy</a:t>
            </a:r>
            <a:r>
              <a:rPr lang="cs-CZ" sz="2000" dirty="0" smtClean="0"/>
              <a:t> PdF MU prací </a:t>
            </a:r>
            <a:r>
              <a:rPr lang="cs-CZ" sz="2000" dirty="0"/>
              <a:t>viz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www.ped.muni.cz/wpsy/doc/pokyny_pro_zaverecne_prace_kpsy_ver_2.pdf</a:t>
            </a:r>
            <a:r>
              <a:rPr lang="cs-CZ" sz="2000" dirty="0" smtClean="0"/>
              <a:t> </a:t>
            </a:r>
            <a:endParaRPr lang="cs-CZ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>
            <a:spAutoFit/>
          </a:bodyPr>
          <a:lstStyle/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</a:t>
            </a:r>
            <a:r>
              <a:rPr lang="en-GB" b="1" dirty="0" err="1" smtClean="0"/>
              <a:t>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</a:p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 smtClean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defTabSz="1008063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smtClean="0"/>
              <a:t>K tématu je vhodné si obstarat </a:t>
            </a:r>
            <a:r>
              <a:rPr lang="cs-CZ" sz="2400" u="sng" smtClean="0"/>
              <a:t>přiměřené</a:t>
            </a:r>
            <a:r>
              <a:rPr lang="cs-CZ" sz="2400" smtClean="0"/>
              <a:t> množství literatury ;)</a:t>
            </a:r>
          </a:p>
          <a:p>
            <a:r>
              <a:rPr lang="cs-CZ" sz="2400" smtClean="0"/>
              <a:t>Literaturu může doporučit vedoucí, důležitý je i vlastní výběr</a:t>
            </a:r>
          </a:p>
          <a:p>
            <a:r>
              <a:rPr lang="cs-CZ" sz="2400" smtClean="0"/>
              <a:t>Průběžně je velmi dobré psát si poznámky a vytvářet seznam literatury </a:t>
            </a:r>
          </a:p>
          <a:p>
            <a:pPr lvl="1"/>
            <a:r>
              <a:rPr lang="cs-CZ" sz="2000" smtClean="0"/>
              <a:t>(„Odkud, doprčic, byla ta modrá knížka? A tohle jsem našel kde?“)</a:t>
            </a:r>
          </a:p>
          <a:p>
            <a:pPr lvl="1"/>
            <a:r>
              <a:rPr lang="cs-CZ" sz="2000" smtClean="0"/>
              <a:t>Od začátku podle normy ISO 690, ISO 690-2</a:t>
            </a:r>
          </a:p>
          <a:p>
            <a:pPr lvl="2"/>
            <a:r>
              <a:rPr lang="cs-CZ" sz="1800" smtClean="0"/>
              <a:t>Kurs na </a:t>
            </a:r>
            <a:r>
              <a:rPr lang="cs-CZ" sz="1800" smtClean="0">
                <a:hlinkClick r:id="rId3"/>
              </a:rPr>
              <a:t>http://moodlinka.ped.muni.cz/course/view.php?id=632</a:t>
            </a:r>
            <a:r>
              <a:rPr lang="cs-CZ" sz="1800" smtClean="0"/>
              <a:t>  </a:t>
            </a:r>
          </a:p>
          <a:p>
            <a:pPr lvl="2"/>
            <a:r>
              <a:rPr lang="cs-CZ" sz="1800" smtClean="0"/>
              <a:t>Užitečný on-line nástroj </a:t>
            </a:r>
            <a:r>
              <a:rPr lang="cs-CZ" sz="1800" smtClean="0">
                <a:hlinkClick r:id="rId4"/>
              </a:rPr>
              <a:t>http://www.citace.com/</a:t>
            </a:r>
            <a:r>
              <a:rPr lang="cs-CZ" sz="1800" smtClean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87111"/>
            <a:ext cx="8640960" cy="5617003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 rot="18511805">
            <a:off x="6732240" y="2132856"/>
            <a:ext cx="36004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Zdroje – dostupné nejčastěji v knihovnách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 err="1"/>
              <a:t>PedF</a:t>
            </a:r>
            <a:r>
              <a:rPr lang="cs-CZ" sz="2000" dirty="0"/>
              <a:t> MU -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katedry.ped.muni.cz/knihovna</a:t>
            </a:r>
            <a:endParaRPr lang="cs-CZ" sz="20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 smtClean="0"/>
              <a:t>Odborné </a:t>
            </a:r>
            <a:r>
              <a:rPr lang="cs-CZ" sz="2000" b="1" dirty="0"/>
              <a:t>knihy</a:t>
            </a:r>
            <a:r>
              <a:rPr lang="cs-CZ" sz="2000" dirty="0"/>
              <a:t> – monografie (učebnice konzultovat s vedoucím)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 smtClean="0"/>
              <a:t>V angličtině - </a:t>
            </a:r>
            <a:r>
              <a:rPr lang="cs-CZ" sz="1800" dirty="0" smtClean="0">
                <a:hlinkClick r:id="rId3"/>
              </a:rPr>
              <a:t>http://katedry.ped.muni.cz/knihovna</a:t>
            </a:r>
            <a:r>
              <a:rPr lang="cs-CZ" sz="1800" dirty="0" smtClean="0"/>
              <a:t> (doporučuji encyklopedie </a:t>
            </a:r>
            <a:r>
              <a:rPr lang="cs-CZ" sz="1800" dirty="0"/>
              <a:t>a </a:t>
            </a:r>
            <a:r>
              <a:rPr lang="cs-CZ" sz="1800" dirty="0" err="1"/>
              <a:t>Taylor</a:t>
            </a:r>
            <a:r>
              <a:rPr lang="cs-CZ" sz="1800" dirty="0"/>
              <a:t> &amp; Francis – kolekce </a:t>
            </a:r>
            <a:r>
              <a:rPr lang="cs-CZ" sz="1800" dirty="0" err="1"/>
              <a:t>Social</a:t>
            </a:r>
            <a:r>
              <a:rPr lang="cs-CZ" sz="1800" dirty="0"/>
              <a:t> Science &amp; </a:t>
            </a:r>
            <a:r>
              <a:rPr lang="cs-CZ" sz="1800" dirty="0" err="1"/>
              <a:t>Humanities</a:t>
            </a:r>
            <a:r>
              <a:rPr lang="cs-CZ" sz="1800" dirty="0"/>
              <a:t> </a:t>
            </a:r>
            <a:r>
              <a:rPr lang="cs-CZ" sz="1800" dirty="0" err="1"/>
              <a:t>Library</a:t>
            </a:r>
            <a:r>
              <a:rPr lang="cs-CZ" sz="1800" dirty="0"/>
              <a:t>)</a:t>
            </a:r>
            <a:endParaRPr lang="cs-CZ" sz="1800" dirty="0" smtClean="0"/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 smtClean="0"/>
              <a:t>Google </a:t>
            </a:r>
            <a:r>
              <a:rPr lang="cs-CZ" sz="1800" dirty="0" err="1" smtClean="0"/>
              <a:t>books</a:t>
            </a:r>
            <a:r>
              <a:rPr lang="cs-CZ" sz="1800" dirty="0" smtClean="0"/>
              <a:t> </a:t>
            </a:r>
            <a:r>
              <a:rPr lang="cs-CZ" sz="1800" dirty="0" smtClean="0">
                <a:hlinkClick r:id="rId4"/>
              </a:rPr>
              <a:t>http://books.google.cz/</a:t>
            </a:r>
            <a:endParaRPr lang="cs-CZ" sz="18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časopisy</a:t>
            </a:r>
            <a:r>
              <a:rPr lang="cs-CZ" sz="2000" dirty="0"/>
              <a:t> – </a:t>
            </a:r>
            <a:r>
              <a:rPr lang="cs-CZ" sz="2000" dirty="0" smtClean="0">
                <a:hlinkClick r:id="rId5"/>
              </a:rPr>
              <a:t>Pedagogika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6"/>
              </a:rPr>
              <a:t>Čs. psychologie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7"/>
              </a:rPr>
              <a:t>e-psychologie</a:t>
            </a:r>
            <a:r>
              <a:rPr lang="cs-CZ" sz="2000" dirty="0" smtClean="0"/>
              <a:t>, Studia </a:t>
            </a:r>
            <a:r>
              <a:rPr lang="cs-CZ" sz="2000" dirty="0" err="1" smtClean="0"/>
              <a:t>Paedagogica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/>
              </a:rPr>
              <a:t>Školský </a:t>
            </a:r>
            <a:r>
              <a:rPr lang="cs-CZ" sz="2000" dirty="0" err="1" smtClean="0">
                <a:hlinkClick r:id="rId8"/>
              </a:rPr>
              <a:t>psychológ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9"/>
              </a:rPr>
              <a:t>Orbis </a:t>
            </a:r>
            <a:r>
              <a:rPr lang="cs-CZ" sz="2000" dirty="0" err="1" smtClean="0">
                <a:hlinkClick r:id="rId9"/>
              </a:rPr>
              <a:t>Scholae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0"/>
              </a:rPr>
              <a:t>Pedagogika.sk</a:t>
            </a:r>
            <a:r>
              <a:rPr lang="cs-CZ" sz="2000" dirty="0" smtClean="0"/>
              <a:t>, </a:t>
            </a:r>
            <a:r>
              <a:rPr lang="cs-CZ" sz="2000" dirty="0" err="1" smtClean="0">
                <a:hlinkClick r:id="rId11"/>
              </a:rPr>
              <a:t>Journal</a:t>
            </a:r>
            <a:r>
              <a:rPr lang="cs-CZ" sz="2000" dirty="0" smtClean="0">
                <a:hlinkClick r:id="rId11"/>
              </a:rPr>
              <a:t> </a:t>
            </a:r>
            <a:r>
              <a:rPr lang="cs-CZ" sz="2000" dirty="0" err="1" smtClean="0">
                <a:hlinkClick r:id="rId11"/>
              </a:rPr>
              <a:t>of</a:t>
            </a:r>
            <a:r>
              <a:rPr lang="cs-CZ" sz="2000" dirty="0" smtClean="0">
                <a:hlinkClick r:id="rId11"/>
              </a:rPr>
              <a:t> Pedagogy / Pedagogický </a:t>
            </a:r>
            <a:r>
              <a:rPr lang="cs-CZ" sz="2000" dirty="0" err="1" smtClean="0">
                <a:hlinkClick r:id="rId11"/>
              </a:rPr>
              <a:t>casopis</a:t>
            </a:r>
            <a:r>
              <a:rPr lang="cs-CZ" sz="2000" dirty="0" smtClean="0"/>
              <a:t>...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 err="1" smtClean="0"/>
              <a:t>Scholar</a:t>
            </a:r>
            <a:r>
              <a:rPr lang="cs-CZ" sz="1600" dirty="0" smtClean="0"/>
              <a:t> </a:t>
            </a:r>
            <a:r>
              <a:rPr lang="cs-CZ" sz="1600" dirty="0" err="1" smtClean="0"/>
              <a:t>google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12"/>
              </a:rPr>
              <a:t>http://scholar.google.cz/</a:t>
            </a:r>
            <a:endParaRPr lang="cs-CZ" sz="16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Sborníky z konferencí</a:t>
            </a:r>
            <a:r>
              <a:rPr lang="cs-CZ" sz="2000" dirty="0"/>
              <a:t>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např. ČAPV,…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Vzdělávací portály – </a:t>
            </a:r>
            <a:r>
              <a:rPr lang="cs-CZ" sz="2000" dirty="0">
                <a:hlinkClick r:id="rId13"/>
              </a:rPr>
              <a:t>http://www.</a:t>
            </a:r>
            <a:r>
              <a:rPr lang="cs-CZ" sz="2000" dirty="0" err="1">
                <a:hlinkClick r:id="rId13"/>
              </a:rPr>
              <a:t>ceskaskola.cz</a:t>
            </a:r>
            <a:r>
              <a:rPr lang="cs-CZ" sz="2000" dirty="0">
                <a:hlinkClick r:id="rId13"/>
              </a:rPr>
              <a:t>/</a:t>
            </a:r>
            <a:r>
              <a:rPr lang="cs-CZ" sz="2000" dirty="0"/>
              <a:t> (…)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Stránky občanských sdružení a neziskových </a:t>
            </a:r>
            <a:r>
              <a:rPr lang="cs-CZ" sz="2000" dirty="0" smtClean="0"/>
              <a:t>organizací </a:t>
            </a:r>
            <a:r>
              <a:rPr lang="cs-CZ" sz="2000" dirty="0" smtClean="0">
                <a:hlinkClick r:id="rId14"/>
              </a:rPr>
              <a:t>www.nadani.cz</a:t>
            </a:r>
            <a:r>
              <a:rPr lang="cs-CZ" sz="2000" dirty="0" smtClean="0"/>
              <a:t> aj.</a:t>
            </a:r>
            <a:endParaRPr lang="cs-CZ" sz="2000" dirty="0"/>
          </a:p>
          <a:p>
            <a:pPr lvl="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8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Nutnost definovat klíčová slova (a jejich varianty) i v angličtině – užitečná pomůcka - slovníky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Vyhledávání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katalogu knihovny </a:t>
            </a:r>
            <a:r>
              <a:rPr lang="cs-CZ" sz="2000" dirty="0" err="1" smtClean="0"/>
              <a:t>PedF</a:t>
            </a:r>
            <a:r>
              <a:rPr lang="cs-CZ" sz="2000" dirty="0" smtClean="0"/>
              <a:t> MU a dalších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českém </a:t>
            </a:r>
            <a:r>
              <a:rPr lang="cs-CZ" sz="2000" dirty="0" err="1" smtClean="0"/>
              <a:t>interentu</a:t>
            </a:r>
            <a:r>
              <a:rPr lang="cs-CZ" sz="2000" dirty="0" smtClean="0"/>
              <a:t> (seznam, </a:t>
            </a:r>
            <a:r>
              <a:rPr lang="cs-CZ" sz="2000" dirty="0" err="1" smtClean="0"/>
              <a:t>google</a:t>
            </a:r>
            <a:r>
              <a:rPr lang="cs-CZ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anglických odborných časopisech </a:t>
            </a:r>
          </a:p>
          <a:p>
            <a:pPr lvl="2">
              <a:lnSpc>
                <a:spcPct val="90000"/>
              </a:lnSpc>
            </a:pP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katedry.ped.muni.cz/knihovna/e-zdroje/databaze</a:t>
            </a:r>
            <a:endParaRPr lang="cs-CZ" sz="1800" dirty="0" smtClean="0"/>
          </a:p>
          <a:p>
            <a:pPr lvl="3">
              <a:lnSpc>
                <a:spcPct val="90000"/>
              </a:lnSpc>
            </a:pPr>
            <a:r>
              <a:rPr lang="cs-CZ" sz="1600" dirty="0" smtClean="0"/>
              <a:t>EBSCO, 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SCOPUS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ERIC - </a:t>
            </a:r>
            <a:r>
              <a:rPr lang="cs-CZ" sz="1600" dirty="0" err="1" smtClean="0"/>
              <a:t>Educational</a:t>
            </a:r>
            <a:r>
              <a:rPr lang="cs-CZ" sz="1600" dirty="0" smtClean="0"/>
              <a:t> </a:t>
            </a:r>
            <a:r>
              <a:rPr lang="cs-CZ" sz="1600" dirty="0" err="1" smtClean="0"/>
              <a:t>Resource</a:t>
            </a:r>
            <a:r>
              <a:rPr lang="cs-CZ" sz="1600" dirty="0" smtClean="0"/>
              <a:t> </a:t>
            </a:r>
            <a:r>
              <a:rPr lang="cs-CZ" sz="1600" dirty="0" err="1" smtClean="0"/>
              <a:t>Information</a:t>
            </a:r>
            <a:r>
              <a:rPr lang="cs-CZ" sz="1600" dirty="0" smtClean="0"/>
              <a:t> Center 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JSTOR (…)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Elektronické zdroje na MU</a:t>
            </a:r>
            <a:br>
              <a:rPr lang="cs-CZ" dirty="0" smtClean="0"/>
            </a:br>
            <a:r>
              <a:rPr lang="cs-CZ" dirty="0" err="1" smtClean="0"/>
              <a:t>ezdroje.muni.cz</a:t>
            </a:r>
            <a:endParaRPr lang="cs-CZ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678347"/>
            <a:ext cx="8153400" cy="433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 err="1" smtClean="0"/>
              <a:t>scholar.google.cz</a:t>
            </a:r>
            <a:endParaRPr lang="cs-CZ" dirty="0" smtClean="0"/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4164"/>
            <a:ext cx="7740352" cy="53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ERIC (</a:t>
            </a:r>
            <a:r>
              <a:rPr lang="cs-CZ" dirty="0" err="1" smtClean="0"/>
              <a:t>eric.ed.gov</a:t>
            </a:r>
            <a:r>
              <a:rPr lang="cs-CZ" dirty="0" smtClean="0"/>
              <a:t>)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8038406" cy="454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časopisy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60693" cy="61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91" y="260648"/>
            <a:ext cx="8993309" cy="567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Závěrečná práce - úvodem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mtClean="0"/>
              <a:t>K čemu je dobrá?</a:t>
            </a:r>
          </a:p>
          <a:p>
            <a:r>
              <a:rPr lang="cs-CZ" smtClean="0"/>
              <a:t>Jak vybrat téma a jak s ním pracovat?</a:t>
            </a:r>
          </a:p>
          <a:p>
            <a:r>
              <a:rPr lang="cs-CZ" smtClean="0"/>
              <a:t>Jak vybrat vedoucího?</a:t>
            </a:r>
          </a:p>
          <a:p>
            <a:r>
              <a:rPr lang="cs-CZ" smtClean="0"/>
              <a:t>Struktura práce.</a:t>
            </a:r>
          </a:p>
          <a:p>
            <a:r>
              <a:rPr lang="cs-CZ" smtClean="0"/>
              <a:t>Metodologie práce.</a:t>
            </a:r>
          </a:p>
          <a:p>
            <a:r>
              <a:rPr lang="cs-CZ" smtClean="0"/>
              <a:t>Práce s literaturou.</a:t>
            </a:r>
          </a:p>
          <a:p>
            <a:r>
              <a:rPr lang="cs-CZ" smtClean="0"/>
              <a:t>Technické aspekty práce.</a:t>
            </a:r>
          </a:p>
          <a:p>
            <a:r>
              <a:rPr lang="cs-CZ" smtClean="0"/>
              <a:t>Prezentace práce a její obhajoba.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8952" cy="61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81066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Technické aspekty práce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smtClean="0"/>
              <a:t>Nepracujte s programovým vybavením, se kterým neumíte ;)</a:t>
            </a:r>
          </a:p>
          <a:p>
            <a:r>
              <a:rPr lang="cs-CZ" sz="2400" smtClean="0"/>
              <a:t>Zálohujte průběžně svou práci a nejméně 2x a na různé datové nosiče (flash disk, CD-RW) a aspoň jednu zálohu mějte jinde, než máte PC (krádež, požár… ;)</a:t>
            </a:r>
          </a:p>
          <a:p>
            <a:r>
              <a:rPr lang="cs-CZ" sz="2400" smtClean="0"/>
              <a:t>Udržujte i archiv starších verzí práce… pro případ, že aktuální dokument zhavaruje</a:t>
            </a:r>
          </a:p>
          <a:p>
            <a:r>
              <a:rPr lang="cs-CZ" sz="2400" smtClean="0"/>
              <a:t>Sežeňte si někoho, kdo si po Vás práci přečte (20x viděná hloupost je „neviditelná“)</a:t>
            </a:r>
          </a:p>
          <a:p>
            <a:r>
              <a:rPr lang="cs-CZ" sz="2400" smtClean="0"/>
              <a:t>Nezapomeňte zkontrolovat titulní stranu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Technické aspekty práce (2)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mtClean="0"/>
              <a:t>Rozsah práce má být 40 stran</a:t>
            </a:r>
          </a:p>
          <a:p>
            <a:r>
              <a:rPr lang="cs-CZ" smtClean="0"/>
              <a:t>Šablona k dispozici</a:t>
            </a:r>
          </a:p>
          <a:p>
            <a:pPr lvl="1"/>
            <a:r>
              <a:rPr lang="cs-CZ" sz="1600" smtClean="0">
                <a:hlinkClick r:id="rId3"/>
              </a:rPr>
              <a:t>http://moodlinka.ped.muni.cz/mod/resource/view.php?id=12931</a:t>
            </a:r>
            <a:r>
              <a:rPr lang="cs-CZ" smtClean="0"/>
              <a:t> </a:t>
            </a:r>
          </a:p>
          <a:p>
            <a:endParaRPr lang="cs-CZ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150" y="3471863"/>
            <a:ext cx="5657850" cy="338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Prezentace práce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Naučte se o své práci mluvit (5-6 vět které stručně popíší podstatu problému a Váš přístup k němu)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Na obhajobu si nachystejte stručný projev, který popíše: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Problém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Metodu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Výsledky </a:t>
            </a:r>
          </a:p>
          <a:p>
            <a:pPr lvl="1"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400" smtClean="0"/>
              <a:t>Oponent není Váš nepřítel, ale člověk, který je placen za to, aby na Vaší práci našel to dobré i to špatné… a že může mít jiný názor pro Vás může být přínosné ;)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Literatura (výběr)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smtClean="0"/>
              <a:t>GAVORA, P. </a:t>
            </a:r>
            <a:r>
              <a:rPr lang="cs-CZ" sz="1800" i="1" smtClean="0"/>
              <a:t>Úvod do pedagogického výzkumu</a:t>
            </a:r>
            <a:r>
              <a:rPr lang="cs-CZ" sz="1800" smtClean="0"/>
              <a:t>. Brno: Paido, 2000.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GAVORA, P. </a:t>
            </a:r>
            <a:r>
              <a:rPr lang="cs-CZ" sz="1800" i="1" smtClean="0"/>
              <a:t>Výzkumné metody v pedagogice</a:t>
            </a:r>
            <a:r>
              <a:rPr lang="cs-CZ" sz="1800" smtClean="0"/>
              <a:t>. Brno: Paido, 1996.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E-učebnica metodológie kvantitatívneho výskumu - </a:t>
            </a:r>
            <a:r>
              <a:rPr lang="cs-CZ" sz="1800" smtClean="0">
                <a:hlinkClick r:id="rId3"/>
              </a:rPr>
              <a:t>http://www.e-metodologia.fedu.uniba.sk/</a:t>
            </a:r>
            <a:r>
              <a:rPr lang="cs-CZ" sz="1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ŠVAŘÍČEK, R., ŠEĎOVÁ, K. (Eds.) </a:t>
            </a:r>
            <a:r>
              <a:rPr lang="cs-CZ" sz="1800" i="1" smtClean="0"/>
              <a:t>Kvalitativní výzkum v pedagogických vědách: pravidla hry</a:t>
            </a:r>
            <a:r>
              <a:rPr lang="cs-CZ" sz="1800" smtClean="0"/>
              <a:t>. Praha : Portál, 2007.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1800" smtClean="0"/>
              <a:t>MAREŠ, J., GAVORA, P. </a:t>
            </a:r>
            <a:r>
              <a:rPr lang="cs-CZ" sz="1800" i="1" smtClean="0"/>
              <a:t>Anglicko - český pedagogický slovník.</a:t>
            </a:r>
            <a:r>
              <a:rPr lang="cs-CZ" sz="1800" smtClean="0"/>
              <a:t> Praha: Portál, 1999.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PRůCHA, J., WALTEROVÁ, E., MAREŠ, J. </a:t>
            </a:r>
            <a:r>
              <a:rPr lang="cs-CZ" sz="1800" i="1" smtClean="0"/>
              <a:t>Pedagogický slovník</a:t>
            </a:r>
            <a:r>
              <a:rPr lang="cs-CZ" sz="1800" smtClean="0"/>
              <a:t>. Praha: Portál, 1995.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1800" smtClean="0"/>
              <a:t>SPOUSTA, Vladimír. </a:t>
            </a:r>
            <a:r>
              <a:rPr lang="cs-CZ" sz="1800" i="1" smtClean="0"/>
              <a:t>Vádemékum autora odborné a vědecké práce (se zaměřením na práce pedagogické)</a:t>
            </a:r>
            <a:r>
              <a:rPr lang="cs-CZ" sz="1800" smtClean="0"/>
              <a:t>. Brno: Masarykova univerzita, 2001. 158 s.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ČMEJRKOVÁ, S.; DANEŠ, F.; SVĚTLÁ, D. </a:t>
            </a:r>
            <a:r>
              <a:rPr lang="cs-CZ" sz="1800" i="1" smtClean="0"/>
              <a:t>Jak napsat odborný text</a:t>
            </a:r>
            <a:r>
              <a:rPr lang="cs-CZ" sz="1800" smtClean="0"/>
              <a:t>. Praha: LEDA, 1999. 255 s.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ECO, Umberto. </a:t>
            </a:r>
            <a:r>
              <a:rPr lang="cs-CZ" sz="1800" i="1" smtClean="0"/>
              <a:t>Jak napsat diplomovou práci</a:t>
            </a:r>
            <a:r>
              <a:rPr lang="cs-CZ" sz="1800" smtClean="0"/>
              <a:t>. Olomouc: Votobia, 1997. 271 s.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Internetové zdroje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b="1" smtClean="0"/>
              <a:t>Jak psát a upravovat diplomovou práci</a:t>
            </a:r>
            <a:r>
              <a:rPr lang="cs-CZ" smtClean="0"/>
              <a:t> (e-learning PdF MU, kol. autorů)</a:t>
            </a:r>
          </a:p>
          <a:p>
            <a:pPr lvl="1"/>
            <a:r>
              <a:rPr lang="cs-CZ" sz="1600" smtClean="0">
                <a:hlinkClick r:id="rId3"/>
              </a:rPr>
              <a:t>http://moodlinka.ped.muni.cz/mod/resource/view.php?id=12931</a:t>
            </a:r>
            <a:r>
              <a:rPr lang="cs-CZ" smtClean="0">
                <a:hlinkClick r:id="rId3"/>
              </a:rPr>
              <a:t> </a:t>
            </a:r>
            <a:endParaRPr lang="cs-CZ" smtClean="0"/>
          </a:p>
          <a:p>
            <a:r>
              <a:rPr lang="cs-CZ" smtClean="0"/>
              <a:t>Odkazy na stránkách Kpsych PedF MU</a:t>
            </a:r>
          </a:p>
          <a:p>
            <a:pPr lvl="1"/>
            <a:r>
              <a:rPr lang="cs-CZ" sz="1600" smtClean="0">
                <a:hlinkClick r:id="rId4"/>
              </a:rPr>
              <a:t>http://www.ped.muni.cz/wpsy/dotazy_odkazy.html</a:t>
            </a:r>
            <a:r>
              <a:rPr lang="cs-CZ" sz="1600" smtClean="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Materiály v Moodlince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2775" y="1627188"/>
            <a:ext cx="8153400" cy="444182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5724525" y="162877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K čemu je dobrá?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Rozměr „oficiální“ ve vztahu k odborné komunitě i rozměr individuální.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Vypracováním závěrečné práce má student prokázat schopnost samostatně využívat teoretické, metodologické i praktické poznatky získané během studia a aplikovat je při řešení konkrétního problému.</a:t>
            </a:r>
          </a:p>
          <a:p>
            <a:pPr lvl="1">
              <a:lnSpc>
                <a:spcPct val="90000"/>
              </a:lnSpc>
            </a:pPr>
            <a:endParaRPr lang="cs-CZ" smtClean="0"/>
          </a:p>
          <a:p>
            <a:pPr lvl="1">
              <a:lnSpc>
                <a:spcPct val="90000"/>
              </a:lnSpc>
            </a:pPr>
            <a:r>
              <a:rPr lang="cs-CZ" smtClean="0"/>
              <a:t>Téma práce by mělo autora bavit a mít pro něj i praktický význam. Jedná se o vztah, který by měl vydržet navzdory nepříznivým vlivům nejméně půl roku ;)</a:t>
            </a:r>
          </a:p>
          <a:p>
            <a:pPr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Jak vybrat téma a jak s ním pracovat?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Výběr tématu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 smtClean="0"/>
              <a:t>Jedná se „umění možného“ – výběr:</a:t>
            </a:r>
          </a:p>
          <a:p>
            <a:pPr lvl="1"/>
            <a:r>
              <a:rPr lang="cs-CZ" sz="2000" dirty="0" smtClean="0"/>
              <a:t>Mezi tématy vypsanými („to se mi líbí“)</a:t>
            </a:r>
          </a:p>
          <a:p>
            <a:pPr lvl="1"/>
            <a:r>
              <a:rPr lang="cs-CZ" sz="2000" dirty="0" smtClean="0"/>
              <a:t>Výběr tématu vlastního („tohle mne zajímá</a:t>
            </a:r>
            <a:r>
              <a:rPr lang="cs-CZ" sz="2000" dirty="0" smtClean="0"/>
              <a:t>“ či „tohle ve škole využijeme“)</a:t>
            </a:r>
            <a:endParaRPr lang="cs-CZ" sz="2000" dirty="0" smtClean="0"/>
          </a:p>
          <a:p>
            <a:pPr lvl="1"/>
            <a:endParaRPr lang="cs-CZ" sz="2000" dirty="0" smtClean="0"/>
          </a:p>
          <a:p>
            <a:r>
              <a:rPr lang="cs-CZ" sz="2400" dirty="0" smtClean="0"/>
              <a:t>Téma: </a:t>
            </a:r>
          </a:p>
          <a:p>
            <a:pPr lvl="1"/>
            <a:r>
              <a:rPr lang="cs-CZ" sz="2000" dirty="0" smtClean="0"/>
              <a:t>Musí být dostatečně úzké, aby bylo možno je v rozumném čase a s rozumným úsilím zvládnout (pozor na „obecná“ témata!)</a:t>
            </a:r>
          </a:p>
          <a:p>
            <a:pPr lvl="1"/>
            <a:r>
              <a:rPr lang="cs-CZ" sz="2000" dirty="0" smtClean="0"/>
              <a:t>Mělo by souviset s vlastní praxí („užitečnost“)</a:t>
            </a:r>
          </a:p>
          <a:p>
            <a:pPr lvl="1"/>
            <a:r>
              <a:rPr lang="cs-CZ" sz="2000" dirty="0" smtClean="0"/>
              <a:t>Mělo by být pro autora atraktivní</a:t>
            </a:r>
          </a:p>
          <a:p>
            <a:pPr lvl="1"/>
            <a:endParaRPr lang="cs-CZ" sz="2000" dirty="0" smtClean="0"/>
          </a:p>
          <a:p>
            <a:r>
              <a:rPr lang="cs-CZ" sz="2400" b="1" dirty="0" smtClean="0"/>
              <a:t>Obojí ovlivňuje i výběr vedoucího </a:t>
            </a:r>
            <a:r>
              <a:rPr lang="cs-CZ" sz="2400" b="1" dirty="0" smtClean="0"/>
              <a:t>práce (i možného konzultanta </a:t>
            </a:r>
            <a:r>
              <a:rPr lang="cs-CZ" sz="2400" b="1" dirty="0" smtClean="0"/>
              <a:t>;)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Název práce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Název předznamenává celou práci. Má být krátký, přesný a výstižný. Pokud možno má obsahovat klíčová slova, která charakterizují práci i příslušný postup. Pro upřesnění je možné použít podtitul.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V literatuře se setkáme s dvěma druhy názvů.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První mají poetické zaměření. Název má upoutat čtenáře a metaforičností vyvolat emoce. Často podoba otázky.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Druhý druh názvu  přímo informuje o problému a cílech. Obsahuje prvky dobře formulované výzkumné otázky.</a:t>
            </a:r>
          </a:p>
          <a:p>
            <a:pPr lvl="2">
              <a:lnSpc>
                <a:spcPct val="80000"/>
              </a:lnSpc>
            </a:pPr>
            <a:r>
              <a:rPr lang="cs-CZ" sz="1800" smtClean="0"/>
              <a:t>[(závisle proměnná) jako funkce (nezávisle proměnné)] nebo (Efekt (nezávisle proměnné) na (závisle proměnnou)) pro [(danou populaci) nebo (jiné podmínky)].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Inspirací (nebo negativním příkladem) mohou být i již odevzdané práce - </a:t>
            </a:r>
            <a:r>
              <a:rPr lang="cs-CZ" sz="2400" smtClean="0">
                <a:hlinkClick r:id="rId3"/>
              </a:rPr>
              <a:t>http://is.muni.cz/thesis/</a:t>
            </a:r>
            <a:r>
              <a:rPr lang="cs-CZ" sz="2400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Vstupní uvažování nad problémem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102000"/>
              </a:lnSpc>
            </a:pPr>
            <a:r>
              <a:rPr lang="en-GB" sz="1800" smtClean="0"/>
              <a:t>Definujte si témata, která vás zajímají. Snažte se je vyjádřit </a:t>
            </a:r>
            <a:r>
              <a:rPr lang="en-GB" sz="1800" u="sng" smtClean="0"/>
              <a:t>odbornými termíny</a:t>
            </a:r>
            <a:r>
              <a:rPr lang="en-GB" sz="1800" smtClean="0"/>
              <a:t>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Debatujte s kolegy, zda váš “zájmový seznam” je reprezentativní pro to, co chcete zkoumat, zda není příliš obecný, zda není příliš rozsáhlý či naopak stručný, zda jsou použité p</a:t>
            </a:r>
            <a:r>
              <a:rPr lang="cs-CZ" sz="1800" smtClean="0"/>
              <a:t>ojmy</a:t>
            </a:r>
            <a:r>
              <a:rPr lang="en-GB" sz="1800" smtClean="0"/>
              <a:t> chápány v</a:t>
            </a:r>
            <a:r>
              <a:rPr lang="cs-CZ" sz="1800" smtClean="0"/>
              <a:t>ašimi kolegy</a:t>
            </a:r>
            <a:r>
              <a:rPr lang="en-GB" sz="1800" smtClean="0"/>
              <a:t> stejně atd.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Konfrontujte svůj výběr témat, proměnných s obdobnými </a:t>
            </a:r>
            <a:r>
              <a:rPr lang="cs-CZ" sz="1800" smtClean="0"/>
              <a:t>studiemi</a:t>
            </a:r>
            <a:r>
              <a:rPr lang="en-GB" sz="1800" smtClean="0"/>
              <a:t> u nás i v zahraničí.</a:t>
            </a:r>
            <a:endParaRPr lang="cs-CZ" sz="1800" smtClean="0"/>
          </a:p>
          <a:p>
            <a:pPr>
              <a:lnSpc>
                <a:spcPct val="102000"/>
              </a:lnSpc>
            </a:pPr>
            <a:r>
              <a:rPr lang="en-GB" sz="1800" smtClean="0"/>
              <a:t>Napište si sám pro sebe, jaké zkušenosti máte s tématy, která chcete </a:t>
            </a:r>
            <a:r>
              <a:rPr lang="cs-CZ" sz="1800" smtClean="0"/>
              <a:t>zkoumat</a:t>
            </a:r>
            <a:r>
              <a:rPr lang="en-GB" sz="1800" smtClean="0"/>
              <a:t>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Sepište si, co všechno může ovlivnit (zkreslit) získaná data, když se rozhodnete takové jevy v současné škole zkoumat. Doplňte k tomu, jaká opatření je třeba udělat, aby zkreslení bylo co nejmenší.</a:t>
            </a:r>
          </a:p>
          <a:p>
            <a:pPr lvl="1">
              <a:lnSpc>
                <a:spcPct val="102000"/>
              </a:lnSpc>
            </a:pPr>
            <a:endParaRPr lang="cs-CZ" sz="16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Psaní práce je vlastně hledáním odpovědi na výzkumnou otázku.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V případě, že ji sami neznáme, text se píše obtížně a není srozumitelný a výzkumná či praktická část práce bývá zmatečná a napsat srozumitelnou diskusi je nemožné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Jedna otázka bohatě stačí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cs-CZ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600" b="1" dirty="0" smtClean="0"/>
              <a:t>Co číst - výzkum kvantitativní, kvalitativní, smíšený; evaluační…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cap="all" dirty="0"/>
              <a:t>Gavora</a:t>
            </a:r>
            <a:r>
              <a:rPr lang="cs-CZ" sz="2200" dirty="0"/>
              <a:t>, Peter a kol. 2010. </a:t>
            </a:r>
            <a:r>
              <a:rPr lang="cs-CZ" sz="2200" i="1" dirty="0"/>
              <a:t>Elektronická </a:t>
            </a:r>
            <a:r>
              <a:rPr lang="cs-CZ" sz="2200" i="1" dirty="0" err="1"/>
              <a:t>učebnica</a:t>
            </a:r>
            <a:r>
              <a:rPr lang="cs-CZ" sz="2200" i="1" dirty="0"/>
              <a:t> pedagogického </a:t>
            </a:r>
            <a:r>
              <a:rPr lang="cs-CZ" sz="2200" i="1" dirty="0" err="1"/>
              <a:t>výskumu</a:t>
            </a:r>
            <a:r>
              <a:rPr lang="cs-CZ" sz="2200" dirty="0"/>
              <a:t>. [online]. Bratislava : Univerzita Komenského, 2010. Dostupné </a:t>
            </a:r>
            <a:r>
              <a:rPr lang="cs-CZ" sz="2200" dirty="0" smtClean="0"/>
              <a:t>z </a:t>
            </a:r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edi.fmph.uniba.sk/ucebnica</a:t>
            </a:r>
            <a:r>
              <a:rPr lang="cs-CZ" sz="2200" dirty="0" smtClean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 smtClean="0"/>
              <a:t>ŠVAŘÍČEK</a:t>
            </a:r>
            <a:r>
              <a:rPr lang="cs-CZ" sz="2200" dirty="0"/>
              <a:t>, Roman, ŠEĎOVÁ, Klára a kol. </a:t>
            </a:r>
            <a:r>
              <a:rPr lang="cs-CZ" sz="2200" i="1" dirty="0"/>
              <a:t>Kvalitativní výzkum v pedagogických vědách: Pravidla hry.</a:t>
            </a:r>
            <a:r>
              <a:rPr lang="cs-CZ" sz="2200" dirty="0"/>
              <a:t> </a:t>
            </a:r>
            <a:r>
              <a:rPr lang="cs-CZ" sz="2200" dirty="0" smtClean="0"/>
              <a:t>Praha</a:t>
            </a:r>
            <a:r>
              <a:rPr lang="cs-CZ" sz="2200" dirty="0"/>
              <a:t>: Portál, 2007. 384 s. ISBN 978-80-7367-313-0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275</TotalTime>
  <Words>1580</Words>
  <Application>Microsoft Office PowerPoint</Application>
  <PresentationFormat>Předvádění na obrazovce (4:3)</PresentationFormat>
  <Paragraphs>269</Paragraphs>
  <Slides>38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7" baseType="lpstr">
      <vt:lpstr>Arial</vt:lpstr>
      <vt:lpstr>Arial Narrow</vt:lpstr>
      <vt:lpstr>Garamond</vt:lpstr>
      <vt:lpstr>Times New Roman</vt:lpstr>
      <vt:lpstr>Tw Cen MT</vt:lpstr>
      <vt:lpstr>Verdana</vt:lpstr>
      <vt:lpstr>Wingdings</vt:lpstr>
      <vt:lpstr>Wingdings 2</vt:lpstr>
      <vt:lpstr>Medián</vt:lpstr>
      <vt:lpstr>Závěrečná práce</vt:lpstr>
      <vt:lpstr>Kontakt</vt:lpstr>
      <vt:lpstr>Závěrečná práce - úvodem</vt:lpstr>
      <vt:lpstr>K čemu je dobrá?</vt:lpstr>
      <vt:lpstr>Jak vybrat téma a jak s ním pracovat?</vt:lpstr>
      <vt:lpstr>Výběr tématu</vt:lpstr>
      <vt:lpstr>Název práce</vt:lpstr>
      <vt:lpstr>Vstupní uvažování nad problémem</vt:lpstr>
      <vt:lpstr>Metodologie</vt:lpstr>
      <vt:lpstr>JAK VZNIKAJÍ POZNATKY?</vt:lpstr>
      <vt:lpstr>Metodologie</vt:lpstr>
      <vt:lpstr>Když se řekne… věda</vt:lpstr>
      <vt:lpstr>KONCEPČNÍ A PRAKTICKÁ STRÁNKA VÝZKUMU</vt:lpstr>
      <vt:lpstr>MAPA VÝZKUMU CO VŠECHNO PATŘÍ DO VÝZKUMU?</vt:lpstr>
      <vt:lpstr>Příklady metod</vt:lpstr>
      <vt:lpstr>Prezentace aplikace PowerPoint</vt:lpstr>
      <vt:lpstr>Projekt práce</vt:lpstr>
      <vt:lpstr>Projekt práce - struktura</vt:lpstr>
      <vt:lpstr>Struktura práce</vt:lpstr>
      <vt:lpstr>Práce s literaturou</vt:lpstr>
      <vt:lpstr>Prezentace aplikace PowerPoint</vt:lpstr>
      <vt:lpstr>Práce s literaturou (2)</vt:lpstr>
      <vt:lpstr>Práce s literaturou (3)</vt:lpstr>
      <vt:lpstr>Elektronické zdroje na MU ezdroje.muni.cz</vt:lpstr>
      <vt:lpstr>scholar.google.cz</vt:lpstr>
      <vt:lpstr>ERIC (eric.ed.gov)</vt:lpstr>
      <vt:lpstr>časopisy</vt:lpstr>
      <vt:lpstr>Prezentace aplikace PowerPoint</vt:lpstr>
      <vt:lpstr>Prezentace aplikace PowerPoint</vt:lpstr>
      <vt:lpstr>Prezentace aplikace PowerPoint</vt:lpstr>
      <vt:lpstr>Prezentace aplikace PowerPoint</vt:lpstr>
      <vt:lpstr>Technické aspekty práce</vt:lpstr>
      <vt:lpstr>Technické aspekty práce (2)</vt:lpstr>
      <vt:lpstr>Prezentace práce</vt:lpstr>
      <vt:lpstr>Literatura (výběr)</vt:lpstr>
      <vt:lpstr>Internetové zdroje</vt:lpstr>
      <vt:lpstr>Materiály v Moodlince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práce</dc:title>
  <dc:creator>Jan Mares</dc:creator>
  <cp:lastModifiedBy>Mares</cp:lastModifiedBy>
  <cp:revision>30</cp:revision>
  <dcterms:created xsi:type="dcterms:W3CDTF">2007-10-05T07:25:22Z</dcterms:created>
  <dcterms:modified xsi:type="dcterms:W3CDTF">2016-12-08T11:38:26Z</dcterms:modified>
</cp:coreProperties>
</file>