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V5w262XvC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540768"/>
          </a:xfrm>
        </p:spPr>
        <p:txBody>
          <a:bodyPr/>
          <a:lstStyle/>
          <a:p>
            <a:r>
              <a:rPr lang="cs-CZ" dirty="0" smtClean="0"/>
              <a:t>Kyjevská Rus a Byzantská říše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75332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algn="l"/>
            <a:r>
              <a:rPr lang="fi-FI" dirty="0"/>
              <a:t>Seminář z dějin Ruska </a:t>
            </a:r>
            <a:r>
              <a:rPr lang="cs-CZ" dirty="0"/>
              <a:t>1 - </a:t>
            </a:r>
            <a:r>
              <a:rPr lang="cs-CZ" dirty="0" smtClean="0"/>
              <a:t>R2BK_DRS2</a:t>
            </a:r>
            <a:endParaRPr lang="cs-CZ" dirty="0"/>
          </a:p>
          <a:p>
            <a:pPr algn="r"/>
            <a:endParaRPr lang="cs-CZ" dirty="0" smtClean="0"/>
          </a:p>
          <a:p>
            <a:pPr algn="r"/>
            <a:endParaRPr lang="cs-CZ" dirty="0" smtClean="0">
              <a:solidFill>
                <a:schemeClr val="tx1"/>
              </a:solidFill>
            </a:endParaRPr>
          </a:p>
          <a:p>
            <a:pPr algn="r"/>
            <a:endParaRPr lang="cs-CZ" dirty="0" smtClean="0">
              <a:solidFill>
                <a:schemeClr val="tx1"/>
              </a:solidFill>
            </a:endParaRP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Marian Rapant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0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cs-CZ" b="1" dirty="0" smtClean="0">
                <a:solidFill>
                  <a:schemeClr val="tx1"/>
                </a:solidFill>
              </a:rPr>
              <a:t>Důsledky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Mezník ve vztazích s Byzancí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Příliv vzdělanosti, kulturní rozkvět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Zakládání škol (biskupské katedry v Kyjevě, Novgorodě a dalších městech)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Stavba chrámů (Desátkový chrám Bohorodičky)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episování knih - písmo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Jednotné náboženství slibovalo moc nad sjednocenou zemí a přiblížení Kyjevské Rusi k Evropě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Přijetí křesťanství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9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60775"/>
            <a:ext cx="7408333" cy="41653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DOSTÁLOVÁ Růžena, HRADEČNÝ Pavel. </a:t>
            </a: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Dějiny Řecka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 vydání, NLN s.r.o., Praha, 2009, ISBN: 978-80-7106-883-9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DVORNÍK František. </a:t>
            </a: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Byzantské misie u Slovanů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1. vydání, nakladatelství Vyšehrad, Praha, 1970.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GREKOV, Boris </a:t>
            </a:r>
            <a:r>
              <a:rPr lang="cs-CZ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Dmitrijevič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Kyjevská </a:t>
            </a: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Rus.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vydání, nakladatelství Československé akademie věd, Praha, 1953.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LÁŠEK, Jan B. </a:t>
            </a: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Počátky křesťanství u východních Slovanů. </a:t>
            </a:r>
            <a:b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vydání, nakladatelství Síť, Praha, 1997, ISBN: 80-86040-05-4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MAREK, Luboš. </a:t>
            </a:r>
            <a:r>
              <a:rPr lang="cs-CZ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Dějiny křesťanství na Rusi I. – Kyjevská Rus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3. vydání, knižní dílna Rubato, Hostinné, 1996, ISBN: 80-902256-0-8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80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941168" cy="4530701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7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Jeden z prvních státních útvarů východních Slovanů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Rjurikovci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Oleg </a:t>
            </a:r>
            <a:r>
              <a:rPr lang="cs-CZ" dirty="0">
                <a:solidFill>
                  <a:schemeClr val="tx1"/>
                </a:solidFill>
              </a:rPr>
              <a:t>(879 – 912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Igor (912 – 945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Olga (945 – 962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Svjatoslav (962 – 972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Vladimír I. (980 – 1015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Jaroslav Moudrý (1016 – 1054)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Vladimír II. </a:t>
            </a:r>
            <a:r>
              <a:rPr lang="cs-CZ" dirty="0" err="1" smtClean="0">
                <a:solidFill>
                  <a:schemeClr val="tx1"/>
                </a:solidFill>
              </a:rPr>
              <a:t>Monomach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</a:rPr>
              <a:t>1113 </a:t>
            </a:r>
            <a:r>
              <a:rPr lang="cs-CZ" dirty="0" smtClean="0">
                <a:solidFill>
                  <a:schemeClr val="tx1"/>
                </a:solidFill>
              </a:rPr>
              <a:t>– 1125)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1240 – Tataři dobyli Kyjev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Kyjevská Rus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19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Byzantská říše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13764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Počátky Byzance</a:t>
            </a:r>
          </a:p>
          <a:p>
            <a:pPr marL="867093" lvl="2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Pokračovatel a dědic Římské říše a její kultury</a:t>
            </a:r>
          </a:p>
          <a:p>
            <a:pPr marL="867093" lvl="2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395 – dochází k rozdělení říše na Západořímskou a Východořímskou (Byzanc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marL="867093" lvl="2" indent="-285750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Stupňování výbojů nomádských kmenů – Langobardi, Slované, Gótové a další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3995936" cy="3804826"/>
          </a:xfrm>
        </p:spPr>
      </p:pic>
    </p:spTree>
    <p:extLst>
      <p:ext uri="{BB962C8B-B14F-4D97-AF65-F5344CB8AC3E}">
        <p14:creationId xmlns:p14="http://schemas.microsoft.com/office/powerpoint/2010/main" val="21901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Byzantská říše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4434606" cy="2736304"/>
          </a:xfrm>
        </p:spPr>
      </p:pic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137640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cs-CZ" b="1" dirty="0" smtClean="0">
                <a:solidFill>
                  <a:schemeClr val="tx1"/>
                </a:solidFill>
              </a:rPr>
              <a:t>Od vrcholu až ke dnu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Justinián I.  - snaha o obnovu Západořímské říše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 jeho smrti nastává období úpadku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Války s Persií, nájezdy Avarů, Slovanů i Arabů – nepřátelé zvenku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Kulturní a společenský úpadek - nepřátelé zevnitř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3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cs-CZ" b="1" dirty="0" smtClean="0">
                <a:solidFill>
                  <a:schemeClr val="tx1"/>
                </a:solidFill>
              </a:rPr>
              <a:t>Vztahy s Kyjevskou Rusí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První styky = obchodování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944 – útok knížete Igora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+/- 970 – kníže Svjatoslav plení Bulharsko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Basileios</a:t>
            </a:r>
            <a:r>
              <a:rPr lang="cs-CZ" dirty="0" smtClean="0">
                <a:solidFill>
                  <a:schemeClr val="tx1"/>
                </a:solidFill>
              </a:rPr>
              <a:t> II. (</a:t>
            </a:r>
            <a:r>
              <a:rPr lang="cs-CZ" dirty="0" err="1" smtClean="0">
                <a:solidFill>
                  <a:schemeClr val="tx1"/>
                </a:solidFill>
              </a:rPr>
              <a:t>Bulharobijec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 Vladimír I. </a:t>
            </a:r>
          </a:p>
          <a:p>
            <a:pPr lvl="5"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Pomoc Vladimíra I.</a:t>
            </a:r>
          </a:p>
          <a:p>
            <a:pPr lvl="5"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Provdání Anny </a:t>
            </a:r>
            <a:r>
              <a:rPr lang="cs-CZ" sz="1800" dirty="0" err="1" smtClean="0">
                <a:solidFill>
                  <a:schemeClr val="tx1"/>
                </a:solidFill>
              </a:rPr>
              <a:t>Porfyrogenety</a:t>
            </a:r>
            <a:r>
              <a:rPr lang="cs-CZ" sz="1800" dirty="0" smtClean="0">
                <a:solidFill>
                  <a:schemeClr val="tx1"/>
                </a:solidFill>
              </a:rPr>
              <a:t> do Kyjevské Rusi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Byzantská říše</a:t>
            </a:r>
          </a:p>
        </p:txBody>
      </p:sp>
    </p:spTree>
    <p:extLst>
      <p:ext uri="{BB962C8B-B14F-4D97-AF65-F5344CB8AC3E}">
        <p14:creationId xmlns:p14="http://schemas.microsoft.com/office/powerpoint/2010/main" val="270311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cs-CZ" b="1" dirty="0" smtClean="0">
                <a:solidFill>
                  <a:schemeClr val="tx1"/>
                </a:solidFill>
              </a:rPr>
              <a:t>Počátky </a:t>
            </a:r>
            <a:r>
              <a:rPr lang="cs-CZ" b="1" dirty="0">
                <a:solidFill>
                  <a:schemeClr val="tx1"/>
                </a:solidFill>
              </a:rPr>
              <a:t>Křesťanství</a:t>
            </a:r>
            <a:endParaRPr lang="cs-CZ" b="1" dirty="0" smtClean="0">
              <a:solidFill>
                <a:schemeClr val="tx1"/>
              </a:solidFill>
            </a:endParaRP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313 – Konstantin Veliký jako první císař se přiklonil ke křesťanství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380 – křesťanství se stalo hlavním oficiálním náboženstvím v Římské říši za vlády </a:t>
            </a:r>
            <a:r>
              <a:rPr lang="cs-CZ" dirty="0" err="1" smtClean="0">
                <a:solidFill>
                  <a:schemeClr val="tx1"/>
                </a:solidFill>
              </a:rPr>
              <a:t>Theodosius</a:t>
            </a:r>
            <a:r>
              <a:rPr lang="cs-CZ" dirty="0" smtClean="0">
                <a:solidFill>
                  <a:schemeClr val="tx1"/>
                </a:solidFill>
              </a:rPr>
              <a:t> I.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Heretické větve křesťanství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Ariánství (</a:t>
            </a:r>
            <a:r>
              <a:rPr lang="cs-CZ" sz="1800" dirty="0" err="1" smtClean="0">
                <a:solidFill>
                  <a:schemeClr val="tx1"/>
                </a:solidFill>
              </a:rPr>
              <a:t>Nikájský</a:t>
            </a:r>
            <a:r>
              <a:rPr lang="cs-CZ" sz="1800" dirty="0" smtClean="0">
                <a:solidFill>
                  <a:schemeClr val="tx1"/>
                </a:solidFill>
              </a:rPr>
              <a:t> koncil r. 325)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Nestoriánství (Efezský koncil r. 431)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tx1"/>
                </a:solidFill>
              </a:rPr>
              <a:t>Monofyzitismus</a:t>
            </a:r>
            <a:r>
              <a:rPr lang="cs-CZ" sz="1800" dirty="0" smtClean="0">
                <a:solidFill>
                  <a:schemeClr val="tx1"/>
                </a:solidFill>
              </a:rPr>
              <a:t> (Chalkedonský koncil r. 451)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46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4176463" cy="4065632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cs-CZ" b="1" dirty="0" smtClean="0">
                <a:solidFill>
                  <a:schemeClr val="tx1"/>
                </a:solidFill>
              </a:rPr>
              <a:t>Křesťanství v Byzanci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Ikonoklasmus x ikonodulie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Konstantinopolský koncil (754)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Druhý </a:t>
            </a:r>
            <a:r>
              <a:rPr lang="cs-CZ" dirty="0" err="1">
                <a:solidFill>
                  <a:schemeClr val="tx1"/>
                </a:solidFill>
              </a:rPr>
              <a:t>nikajský</a:t>
            </a:r>
            <a:r>
              <a:rPr lang="cs-CZ" dirty="0">
                <a:solidFill>
                  <a:schemeClr val="tx1"/>
                </a:solidFill>
              </a:rPr>
              <a:t> koncil </a:t>
            </a:r>
            <a:r>
              <a:rPr lang="cs-CZ" dirty="0" smtClean="0">
                <a:solidFill>
                  <a:schemeClr val="tx1"/>
                </a:solidFill>
              </a:rPr>
              <a:t>(787)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Byzantské misie a šíření křesťanství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1054 – Velké schizma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19760"/>
            <a:ext cx="3384376" cy="4306403"/>
          </a:xfrm>
        </p:spPr>
      </p:pic>
    </p:spTree>
    <p:extLst>
      <p:ext uri="{BB962C8B-B14F-4D97-AF65-F5344CB8AC3E}">
        <p14:creationId xmlns:p14="http://schemas.microsoft.com/office/powerpoint/2010/main" val="381292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Svjatoslavův</a:t>
            </a:r>
            <a:r>
              <a:rPr lang="cs-CZ" dirty="0">
                <a:solidFill>
                  <a:schemeClr val="tx1"/>
                </a:solidFill>
              </a:rPr>
              <a:t> názor na křesťanství jako odkaz Vladimírovi - 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https://www.youtube.com/watch?v=MV5w262XvCU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 počátku po otci – holdoval pitkám a ženám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Zlom ve vztazích s Byzancí a přijetí křesťanství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Dodržení závazku </a:t>
            </a:r>
            <a:r>
              <a:rPr lang="cs-CZ" sz="2000" dirty="0" smtClean="0">
                <a:solidFill>
                  <a:schemeClr val="tx1"/>
                </a:solidFill>
              </a:rPr>
              <a:t>Svjatoslava</a:t>
            </a:r>
            <a:endParaRPr lang="cs-CZ" sz="2200" dirty="0" smtClean="0">
              <a:solidFill>
                <a:schemeClr val="tx1"/>
              </a:solidFill>
            </a:endParaRP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Vidina centralizované moci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Sňatek s Annou </a:t>
            </a:r>
            <a:r>
              <a:rPr lang="cs-CZ" sz="2200" dirty="0" err="1" smtClean="0">
                <a:solidFill>
                  <a:schemeClr val="tx1"/>
                </a:solidFill>
              </a:rPr>
              <a:t>Porfyrogenetou</a:t>
            </a:r>
            <a:endParaRPr lang="cs-CZ" sz="2200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„Nový“ Vladimír I.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Vladimír I.</a:t>
            </a:r>
          </a:p>
        </p:txBody>
      </p:sp>
    </p:spTree>
    <p:extLst>
      <p:ext uri="{BB962C8B-B14F-4D97-AF65-F5344CB8AC3E}">
        <p14:creationId xmlns:p14="http://schemas.microsoft.com/office/powerpoint/2010/main" val="284557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křesťanství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3465986" cy="4237148"/>
          </a:xfrm>
        </p:spPr>
      </p:pic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2060848"/>
            <a:ext cx="3822192" cy="4065632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</a:rPr>
              <a:t>Pronikání křesťanství do Rusi již dříve - kníže Igor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</a:rPr>
              <a:t>973 – první jednání o christianizaci s </a:t>
            </a:r>
            <a:r>
              <a:rPr lang="cs-CZ" sz="2200" dirty="0" smtClean="0">
                <a:solidFill>
                  <a:schemeClr val="tx1"/>
                </a:solidFill>
              </a:rPr>
              <a:t>Německem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Po třech měsících katechumenátu přišel křest na svátek Zjevení páně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Pozvolné, někdy i násilné šíření</a:t>
            </a:r>
            <a:endParaRPr lang="cs-CZ" sz="2200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8325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288</TotalTime>
  <Words>490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Candara</vt:lpstr>
      <vt:lpstr>Symbol</vt:lpstr>
      <vt:lpstr>Vlnění</vt:lpstr>
      <vt:lpstr>Kyjevská Rus a Byzantská říše</vt:lpstr>
      <vt:lpstr>Kyjevská Rus</vt:lpstr>
      <vt:lpstr>Byzantská říše</vt:lpstr>
      <vt:lpstr>Byzantská říše</vt:lpstr>
      <vt:lpstr>Byzantská říše</vt:lpstr>
      <vt:lpstr>Křesťanství</vt:lpstr>
      <vt:lpstr>Křesťanství</vt:lpstr>
      <vt:lpstr>Vladimír I.</vt:lpstr>
      <vt:lpstr>Přijetí křesťanství</vt:lpstr>
      <vt:lpstr>Přijetí křesťanství</vt:lpstr>
      <vt:lpstr>Literatura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Kyjevská Rus a Byzantská říše</dc:title>
  <dc:creator>Rapant Marian</dc:creator>
  <cp:lastModifiedBy>Bobrzykova</cp:lastModifiedBy>
  <cp:revision>25</cp:revision>
  <dcterms:created xsi:type="dcterms:W3CDTF">2017-03-15T16:15:53Z</dcterms:created>
  <dcterms:modified xsi:type="dcterms:W3CDTF">2017-05-15T16:45:58Z</dcterms:modified>
  <cp:category>Veřejné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irbank-DocumentTagging.ClassificationMark.P00">
    <vt:lpwstr>&lt;ClassificationMark xmlns:xsi="http://www.w3.org/2001/XMLSchema-instance" xmlns:xsd="http://www.w3.org/2001/XMLSchema" margin="NaN" class="C0" owner="Rapant Marian" position="BottomLeft" marginX="0" marginY="0" classifiedOn="2017-03-15T19:00:35.75669</vt:lpwstr>
  </property>
  <property fmtid="{D5CDD505-2E9C-101B-9397-08002B2CF9AE}" pid="3" name="airbank-DocumentTagging.ClassificationMark.P01">
    <vt:lpwstr>+01:00" showPrintedBy="false" showPrintDate="false" language="cs" ApplicationVersion="Microsoft PowerPoint, 14.0" addinVersion="5.7.9.0" template="Air Bank"&gt;&lt;history bulk="false" class="Veřejné" code="C0" user="Rapant Marian" date="2017-03-15T19:00:3</vt:lpwstr>
  </property>
  <property fmtid="{D5CDD505-2E9C-101B-9397-08002B2CF9AE}" pid="4" name="airbank-DocumentTagging.ClassificationMark.P02">
    <vt:lpwstr>6.3327476+01:00" /&gt;&lt;recipients /&gt;&lt;documentOwners /&gt;&lt;/ClassificationMark&gt;</vt:lpwstr>
  </property>
  <property fmtid="{D5CDD505-2E9C-101B-9397-08002B2CF9AE}" pid="5" name="airbank-DocumentTagging.ClassificationMark">
    <vt:lpwstr>￼PARTS:3</vt:lpwstr>
  </property>
  <property fmtid="{D5CDD505-2E9C-101B-9397-08002B2CF9AE}" pid="6" name="airbank-DocumentClasification">
    <vt:lpwstr>Veřejné</vt:lpwstr>
  </property>
  <property fmtid="{D5CDD505-2E9C-101B-9397-08002B2CF9AE}" pid="7" name="airbank-DLP">
    <vt:lpwstr>airbank-DLP:DLP_VEREJNE</vt:lpwstr>
  </property>
</Properties>
</file>