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3/6/2017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Официально-деловой стиль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782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>
                <a:solidFill>
                  <a:schemeClr val="tx1"/>
                </a:solidFill>
              </a:rPr>
              <a:t>это стиль документов, международных договоров, государственных актов, законов, деловых бумаг и т.п., который определяется их содержанием и целями - сообщить информацию, имеющую практическое значение, дать указания, инструкции. 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287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5192" y="0"/>
            <a:ext cx="10058400" cy="1609344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Официально-деловой стиль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5192" y="1731264"/>
            <a:ext cx="10058400" cy="405079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ru-RU" sz="2400" b="1" dirty="0"/>
              <a:t>Законодательный</a:t>
            </a:r>
            <a:r>
              <a:rPr lang="ru-RU" sz="2400" dirty="0"/>
              <a:t> (</a:t>
            </a:r>
            <a:r>
              <a:rPr lang="ru-RU" sz="2400" i="1" dirty="0"/>
              <a:t>виды </a:t>
            </a:r>
            <a:r>
              <a:rPr lang="ru-RU" sz="2400" i="1" dirty="0" smtClean="0"/>
              <a:t>документов</a:t>
            </a:r>
            <a:r>
              <a:rPr lang="ru-RU" sz="2400" dirty="0" smtClean="0"/>
              <a:t>: </a:t>
            </a:r>
            <a:r>
              <a:rPr lang="ru-RU" sz="2400" dirty="0"/>
              <a:t>законы, указы, гражданские, уголовные и другие акты государственного значения; </a:t>
            </a:r>
            <a:r>
              <a:rPr lang="ru-RU" sz="2400" i="1" dirty="0"/>
              <a:t>основная устная форма </a:t>
            </a:r>
            <a:r>
              <a:rPr lang="ru-RU" sz="2400" dirty="0"/>
              <a:t>- судебная речь</a:t>
            </a:r>
            <a:r>
              <a:rPr lang="ru-RU" sz="2400" dirty="0" smtClean="0"/>
              <a:t>).</a:t>
            </a:r>
          </a:p>
          <a:p>
            <a:pPr algn="just">
              <a:lnSpc>
                <a:spcPct val="160000"/>
              </a:lnSpc>
            </a:pPr>
            <a:r>
              <a:rPr lang="ru-RU" sz="2400" b="1" dirty="0"/>
              <a:t>Административно-канцелярский</a:t>
            </a:r>
            <a:r>
              <a:rPr lang="ru-RU" sz="2400" dirty="0"/>
              <a:t> (</a:t>
            </a:r>
            <a:r>
              <a:rPr lang="ru-RU" sz="2400" i="1" dirty="0"/>
              <a:t>виды документов: </a:t>
            </a:r>
            <a:r>
              <a:rPr lang="ru-RU" sz="2400" dirty="0"/>
              <a:t>уставы, договоры, приказы, распоряжения, заявления, характеристики, доверенности, расписки и т</a:t>
            </a:r>
            <a:r>
              <a:rPr lang="ru-RU" sz="2400" dirty="0" smtClean="0"/>
              <a:t>. д</a:t>
            </a:r>
            <a:r>
              <a:rPr lang="ru-RU" sz="2400" dirty="0"/>
              <a:t>.; </a:t>
            </a:r>
            <a:r>
              <a:rPr lang="ru-RU" sz="2400" i="1" dirty="0"/>
              <a:t>устные формы </a:t>
            </a:r>
            <a:r>
              <a:rPr lang="ru-RU" sz="2400" dirty="0"/>
              <a:t>- доклад, выступление, служебный телефонный разговор, устное распоряжение). </a:t>
            </a:r>
            <a:endParaRPr lang="ru-RU" sz="2400" dirty="0" smtClean="0"/>
          </a:p>
          <a:p>
            <a:pPr algn="just">
              <a:lnSpc>
                <a:spcPct val="160000"/>
              </a:lnSpc>
            </a:pPr>
            <a:r>
              <a:rPr lang="ru-RU" sz="2400" b="1" dirty="0" smtClean="0"/>
              <a:t>Дипломатический</a:t>
            </a:r>
            <a:r>
              <a:rPr lang="ru-RU" sz="2400" dirty="0" smtClean="0"/>
              <a:t> </a:t>
            </a:r>
            <a:r>
              <a:rPr lang="ru-RU" sz="2400" dirty="0"/>
              <a:t>(</a:t>
            </a:r>
            <a:r>
              <a:rPr lang="ru-RU" sz="2400" i="1" dirty="0"/>
              <a:t>виды документов: </a:t>
            </a:r>
            <a:r>
              <a:rPr lang="ru-RU" sz="2400" dirty="0"/>
              <a:t>международные договоры, соглашения, конвенции, меморандумы, ноты, коммюнике и т</a:t>
            </a:r>
            <a:r>
              <a:rPr lang="ru-RU" sz="2400" dirty="0" smtClean="0"/>
              <a:t>. д</a:t>
            </a:r>
            <a:r>
              <a:rPr lang="ru-RU" sz="2400" dirty="0"/>
              <a:t>.; </a:t>
            </a:r>
            <a:r>
              <a:rPr lang="ru-RU" sz="2400" i="1" dirty="0"/>
              <a:t>устные формы </a:t>
            </a:r>
            <a:r>
              <a:rPr lang="ru-RU" sz="2400" dirty="0"/>
              <a:t>практически не применяются</a:t>
            </a:r>
            <a:r>
              <a:rPr lang="ru-RU" sz="2400" dirty="0" smtClean="0"/>
              <a:t>).</a:t>
            </a:r>
          </a:p>
          <a:p>
            <a:pPr algn="just">
              <a:lnSpc>
                <a:spcPct val="16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4744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06424" y="0"/>
            <a:ext cx="10058400" cy="1609344"/>
          </a:xfrm>
        </p:spPr>
        <p:txBody>
          <a:bodyPr/>
          <a:lstStyle/>
          <a:p>
            <a:pPr algn="ctr"/>
            <a:r>
              <a:rPr lang="ru-RU" dirty="0" smtClean="0"/>
              <a:t>Стилевые черты: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35736" y="1975104"/>
            <a:ext cx="10741152" cy="4050792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dirty="0"/>
              <a:t>сжатость, компактность изложения, экономное использование языковых средств; </a:t>
            </a:r>
            <a:endParaRPr lang="cs-CZ" sz="2800" dirty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dirty="0"/>
              <a:t>стандартное расположение материала, обязательность формы; </a:t>
            </a:r>
            <a:endParaRPr lang="cs-CZ" sz="2800" dirty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dirty="0"/>
              <a:t>конкретность, бесстрастность, официальность </a:t>
            </a:r>
            <a:r>
              <a:rPr lang="ru-RU" sz="2800" dirty="0" smtClean="0"/>
              <a:t>высказывания</a:t>
            </a:r>
            <a:r>
              <a:rPr lang="cs-CZ" sz="2800" dirty="0" smtClean="0"/>
              <a:t>;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dirty="0" smtClean="0"/>
              <a:t>общепринятая норма и форма</a:t>
            </a:r>
            <a:r>
              <a:rPr lang="cs-CZ" sz="2800" dirty="0" smtClean="0"/>
              <a:t>;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dirty="0"/>
              <a:t>о</a:t>
            </a:r>
            <a:r>
              <a:rPr lang="ru-RU" sz="2800" dirty="0" smtClean="0"/>
              <a:t>тсутствует индивидуализация</a:t>
            </a:r>
            <a:endParaRPr lang="cs-CZ" sz="2800" dirty="0"/>
          </a:p>
          <a:p>
            <a:pPr>
              <a:lnSpc>
                <a:spcPct val="150000"/>
              </a:lnSpc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12650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Лексические особенности: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21408"/>
            <a:ext cx="10744200" cy="4050792"/>
          </a:xfrm>
        </p:spPr>
        <p:txBody>
          <a:bodyPr>
            <a:noAutofit/>
          </a:bodyPr>
          <a:lstStyle/>
          <a:p>
            <a:r>
              <a:rPr lang="ru-RU" sz="2800" dirty="0"/>
              <a:t>наличие особой фразеологии (устойчивых словосочетаний), а также многочисленных речевых стандартов - клише; </a:t>
            </a:r>
            <a:endParaRPr lang="cs-CZ" sz="2800" dirty="0"/>
          </a:p>
          <a:p>
            <a:r>
              <a:rPr lang="ru-RU" sz="2800" dirty="0"/>
              <a:t>отсутствие эмоционально - экспрессивных речевых </a:t>
            </a:r>
            <a:r>
              <a:rPr lang="ru-RU" sz="2800" dirty="0" smtClean="0"/>
              <a:t>средств,</a:t>
            </a:r>
          </a:p>
          <a:p>
            <a:r>
              <a:rPr lang="ru-RU" sz="2800" dirty="0"/>
              <a:t>использование </a:t>
            </a:r>
            <a:r>
              <a:rPr lang="ru-RU" sz="2800" dirty="0" smtClean="0"/>
              <a:t>аббревиатур,</a:t>
            </a:r>
          </a:p>
          <a:p>
            <a:r>
              <a:rPr lang="ru-RU" sz="2800" dirty="0"/>
              <a:t>использование </a:t>
            </a:r>
            <a:r>
              <a:rPr lang="ru-RU" sz="2800" dirty="0" smtClean="0"/>
              <a:t>терминов</a:t>
            </a:r>
            <a:r>
              <a:rPr lang="ru-RU" sz="2800" dirty="0"/>
              <a:t>, характерных для той сферы, в которой он употребляется, без раскрытия их </a:t>
            </a:r>
            <a:r>
              <a:rPr lang="ru-RU" sz="2800" dirty="0" smtClean="0"/>
              <a:t>значений,</a:t>
            </a:r>
          </a:p>
          <a:p>
            <a:r>
              <a:rPr lang="ru-RU" sz="2800" dirty="0" smtClean="0"/>
              <a:t>родовые обозначения </a:t>
            </a:r>
            <a:r>
              <a:rPr lang="ru-RU" sz="2800" dirty="0"/>
              <a:t>с широкой и бедной семантикой, с ограниченным числом семантических признаков: </a:t>
            </a:r>
            <a:r>
              <a:rPr lang="ru-RU" sz="2800" i="1" dirty="0"/>
              <a:t>(</a:t>
            </a:r>
            <a:r>
              <a:rPr lang="ru-RU" sz="2800" i="1" dirty="0" smtClean="0"/>
              <a:t>помещение, лицо, родитель, военнослужащий, взыскание, прибыть) </a:t>
            </a:r>
            <a:endParaRPr lang="cs-CZ" sz="2800" i="1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55799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0"/>
            <a:ext cx="10058400" cy="1609344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Морфологические особенности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2064" y="1194816"/>
            <a:ext cx="11472672" cy="473049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2400" dirty="0"/>
              <a:t>Существительные, обозначающие должности и звания, используются в форме мужского рода и в том случае, когда они относятся к лицам женского </a:t>
            </a:r>
            <a:r>
              <a:rPr lang="ru-RU" sz="2400" dirty="0" smtClean="0"/>
              <a:t>пола </a:t>
            </a:r>
            <a:r>
              <a:rPr lang="ru-RU" sz="2400" i="1" dirty="0" smtClean="0"/>
              <a:t>(работник полиции Смирнова, </a:t>
            </a:r>
            <a:r>
              <a:rPr lang="ru-RU" sz="2400" i="1" dirty="0"/>
              <a:t>ответчик </a:t>
            </a:r>
            <a:r>
              <a:rPr lang="ru-RU" sz="2400" i="1" dirty="0" smtClean="0"/>
              <a:t>Прошина)</a:t>
            </a:r>
          </a:p>
          <a:p>
            <a:pPr algn="just">
              <a:lnSpc>
                <a:spcPct val="100000"/>
              </a:lnSpc>
            </a:pPr>
            <a:r>
              <a:rPr lang="ru-RU" sz="2400" dirty="0" smtClean="0"/>
              <a:t>Отглагольные существительные </a:t>
            </a:r>
            <a:r>
              <a:rPr lang="ru-RU" sz="2400" i="1" dirty="0" smtClean="0"/>
              <a:t>(соблюдение, непризнание, решение)</a:t>
            </a:r>
          </a:p>
          <a:p>
            <a:pPr algn="just">
              <a:lnSpc>
                <a:spcPct val="100000"/>
              </a:lnSpc>
            </a:pPr>
            <a:r>
              <a:rPr lang="ru-RU" sz="2400" dirty="0"/>
              <a:t>С</a:t>
            </a:r>
            <a:r>
              <a:rPr lang="ru-RU" sz="2400" dirty="0" smtClean="0"/>
              <a:t>уществительные</a:t>
            </a:r>
            <a:r>
              <a:rPr lang="ru-RU" sz="2400" dirty="0"/>
              <a:t>, обозначающие лицо по признаку, обусловленному каким-либо действием или отношением, что призвано точно обозначить "роли" участников </a:t>
            </a:r>
            <a:r>
              <a:rPr lang="ru-RU" sz="2400" dirty="0" smtClean="0"/>
              <a:t>ситуации </a:t>
            </a:r>
            <a:r>
              <a:rPr lang="ru-RU" sz="2400" i="1" dirty="0" smtClean="0"/>
              <a:t>(ответчик</a:t>
            </a:r>
            <a:r>
              <a:rPr lang="ru-RU" sz="2400" i="1" dirty="0"/>
              <a:t>, квартиросъемщик, наниматель, </a:t>
            </a:r>
            <a:r>
              <a:rPr lang="ru-RU" sz="2400" i="1" dirty="0" smtClean="0"/>
              <a:t>читатель)</a:t>
            </a:r>
          </a:p>
          <a:p>
            <a:pPr algn="just">
              <a:lnSpc>
                <a:spcPct val="100000"/>
              </a:lnSpc>
            </a:pPr>
            <a:r>
              <a:rPr lang="ru-RU" sz="2400" dirty="0" smtClean="0"/>
              <a:t>Отымённые предлоги </a:t>
            </a:r>
            <a:r>
              <a:rPr lang="ru-RU" sz="2400" i="1" dirty="0" smtClean="0"/>
              <a:t>(в силу, в продолжение)</a:t>
            </a:r>
          </a:p>
          <a:p>
            <a:pPr algn="just">
              <a:lnSpc>
                <a:spcPct val="100000"/>
              </a:lnSpc>
            </a:pPr>
            <a:r>
              <a:rPr lang="ru-RU" sz="2400" dirty="0" smtClean="0"/>
              <a:t>Высокий процент инфинитива</a:t>
            </a:r>
          </a:p>
          <a:p>
            <a:pPr algn="just">
              <a:lnSpc>
                <a:spcPct val="100000"/>
              </a:lnSpc>
            </a:pPr>
            <a:r>
              <a:rPr lang="ru-RU" sz="2400" dirty="0" smtClean="0"/>
              <a:t>Числительные</a:t>
            </a:r>
          </a:p>
          <a:p>
            <a:pPr algn="just">
              <a:lnSpc>
                <a:spcPct val="100000"/>
              </a:lnSpc>
            </a:pPr>
            <a:r>
              <a:rPr lang="ru-RU" sz="2400" dirty="0" smtClean="0"/>
              <a:t>Причастия</a:t>
            </a:r>
          </a:p>
          <a:p>
            <a:pPr algn="just">
              <a:lnSpc>
                <a:spcPct val="100000"/>
              </a:lnSpc>
            </a:pPr>
            <a:r>
              <a:rPr lang="ru-RU" sz="2400" dirty="0" smtClean="0"/>
              <a:t>Деепричастия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8286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207264"/>
            <a:ext cx="10058400" cy="1609344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Синтаксические особенности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73936"/>
            <a:ext cx="10058400" cy="5084064"/>
          </a:xfrm>
        </p:spPr>
        <p:txBody>
          <a:bodyPr>
            <a:noAutofit/>
          </a:bodyPr>
          <a:lstStyle/>
          <a:p>
            <a:pPr algn="just"/>
            <a:endParaRPr lang="cs-CZ" sz="2600" dirty="0" smtClean="0"/>
          </a:p>
          <a:p>
            <a:pPr algn="just"/>
            <a:r>
              <a:rPr lang="ru-RU" sz="2600" dirty="0" smtClean="0"/>
              <a:t>Прямой порядок слов</a:t>
            </a:r>
            <a:endParaRPr lang="cs-CZ" sz="2600" dirty="0" smtClean="0"/>
          </a:p>
          <a:p>
            <a:pPr algn="just"/>
            <a:r>
              <a:rPr lang="ru-RU" sz="2600" dirty="0" smtClean="0"/>
              <a:t>Часто используется </a:t>
            </a:r>
            <a:r>
              <a:rPr lang="ru-RU" sz="2600" dirty="0"/>
              <a:t>пассивная конструкция </a:t>
            </a:r>
            <a:endParaRPr lang="ru-RU" sz="2600" dirty="0" smtClean="0"/>
          </a:p>
          <a:p>
            <a:pPr algn="just"/>
            <a:r>
              <a:rPr lang="ru-RU" sz="2600" dirty="0" smtClean="0"/>
              <a:t>Номинативные предложения</a:t>
            </a:r>
          </a:p>
          <a:p>
            <a:pPr algn="just"/>
            <a:r>
              <a:rPr lang="ru-RU" sz="2600" dirty="0" smtClean="0"/>
              <a:t>Сложные предложения</a:t>
            </a:r>
          </a:p>
          <a:p>
            <a:pPr algn="just"/>
            <a:r>
              <a:rPr lang="ru-RU" sz="2600" dirty="0" smtClean="0"/>
              <a:t>Сложноподчиненные предложения </a:t>
            </a:r>
            <a:r>
              <a:rPr lang="ru-RU" sz="2600" dirty="0"/>
              <a:t>с союзной связью </a:t>
            </a:r>
            <a:r>
              <a:rPr lang="ru-RU" sz="2600" dirty="0" smtClean="0"/>
              <a:t>частей (большое </a:t>
            </a:r>
            <a:r>
              <a:rPr lang="ru-RU" sz="2600" dirty="0"/>
              <a:t>место занимают сложноподчиненные предложения с условной придаточной </a:t>
            </a:r>
            <a:r>
              <a:rPr lang="ru-RU" sz="2600" dirty="0" smtClean="0"/>
              <a:t>частью)</a:t>
            </a:r>
          </a:p>
          <a:p>
            <a:pPr algn="just"/>
            <a:r>
              <a:rPr lang="ru-RU" sz="2600" dirty="0" smtClean="0"/>
              <a:t>Сложные синтаксические конструкции (особенно в законодательной области)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21218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60</TotalTime>
  <Words>367</Words>
  <Application>Microsoft Office PowerPoint</Application>
  <PresentationFormat>Širokoúhlá obrazovka</PresentationFormat>
  <Paragraphs>35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Cambria</vt:lpstr>
      <vt:lpstr>Rockwell</vt:lpstr>
      <vt:lpstr>Rockwell Condensed</vt:lpstr>
      <vt:lpstr>Wingdings</vt:lpstr>
      <vt:lpstr>Dřevo</vt:lpstr>
      <vt:lpstr>Официально-деловой стиль</vt:lpstr>
      <vt:lpstr>это стиль документов, международных договоров, государственных актов, законов, деловых бумаг и т.п., который определяется их содержанием и целями - сообщить информацию, имеющую практическое значение, дать указания, инструкции. </vt:lpstr>
      <vt:lpstr>Официально-деловой стиль</vt:lpstr>
      <vt:lpstr>Стилевые черты:</vt:lpstr>
      <vt:lpstr>Лексические особенности:</vt:lpstr>
      <vt:lpstr>Морфологические особенности</vt:lpstr>
      <vt:lpstr>Синтаксические особенности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Официально-деловой стиль</dc:title>
  <dc:creator>JANA</dc:creator>
  <cp:lastModifiedBy>JANA</cp:lastModifiedBy>
  <cp:revision>4</cp:revision>
  <dcterms:created xsi:type="dcterms:W3CDTF">2017-03-06T12:17:58Z</dcterms:created>
  <dcterms:modified xsi:type="dcterms:W3CDTF">2017-03-06T13:18:11Z</dcterms:modified>
</cp:coreProperties>
</file>