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7" r:id="rId3"/>
    <p:sldId id="261" r:id="rId4"/>
    <p:sldId id="262" r:id="rId5"/>
    <p:sldId id="263" r:id="rId6"/>
    <p:sldId id="266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wYcA-TEU-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playlist?list=PLg_rCvvLOsTcm0Zx2M0fZBt21QqPuTeK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Михаил Афанасьевич Булгаков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1891 – 1940)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2067369"/>
            <a:ext cx="10058400" cy="40233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</a:t>
            </a:r>
            <a:r>
              <a:rPr lang="ru-RU" sz="2400" dirty="0" smtClean="0">
                <a:solidFill>
                  <a:schemeClr val="tx1"/>
                </a:solidFill>
              </a:rPr>
              <a:t>усский </a:t>
            </a:r>
            <a:r>
              <a:rPr lang="ru-RU" sz="2400" dirty="0">
                <a:solidFill>
                  <a:schemeClr val="tx1"/>
                </a:solidFill>
              </a:rPr>
              <a:t>писатель, драматург,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театральный </a:t>
            </a:r>
            <a:r>
              <a:rPr lang="ru-RU" sz="2400" dirty="0">
                <a:solidFill>
                  <a:schemeClr val="tx1"/>
                </a:solidFill>
              </a:rPr>
              <a:t>режиссёр и актёр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Автор </a:t>
            </a:r>
            <a:r>
              <a:rPr lang="ru-RU" sz="2400" dirty="0">
                <a:solidFill>
                  <a:schemeClr val="tx1"/>
                </a:solidFill>
              </a:rPr>
              <a:t>повестей и рассказов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фельетонов</a:t>
            </a:r>
            <a:r>
              <a:rPr lang="ru-RU" sz="2400" dirty="0">
                <a:solidFill>
                  <a:schemeClr val="tx1"/>
                </a:solidFill>
              </a:rPr>
              <a:t>, пьес, инсценировок,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киносценариев</a:t>
            </a:r>
            <a:r>
              <a:rPr lang="ru-RU" sz="2400" dirty="0">
                <a:solidFill>
                  <a:schemeClr val="tx1"/>
                </a:solidFill>
              </a:rPr>
              <a:t>, оперных либретто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По </a:t>
            </a:r>
            <a:r>
              <a:rPr lang="ru-RU" sz="2400" dirty="0" smtClean="0">
                <a:solidFill>
                  <a:schemeClr val="tx1"/>
                </a:solidFill>
              </a:rPr>
              <a:t>профессии – врач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булгаков михаил афанась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944" y="1970214"/>
            <a:ext cx="2962656" cy="421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5504" y="2505547"/>
            <a:ext cx="10058400" cy="1450757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Биография Михаила Булгакова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78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Произведения М. Булгакова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1168" y="1845734"/>
            <a:ext cx="7327392" cy="44209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chemeClr val="tx1"/>
                </a:solidFill>
              </a:rPr>
              <a:t>Белая гвардия»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chemeClr val="tx1"/>
                </a:solidFill>
              </a:rPr>
              <a:t>Роковые яйца»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chemeClr val="tx1"/>
                </a:solidFill>
              </a:rPr>
              <a:t>Собачье </a:t>
            </a:r>
            <a:r>
              <a:rPr lang="ru-RU" sz="2800" dirty="0" smtClean="0">
                <a:solidFill>
                  <a:schemeClr val="tx1"/>
                </a:solidFill>
              </a:rPr>
              <a:t>сердце»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Мастер и Маргарита»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Театральный роман» («Записки покойника</a:t>
            </a:r>
            <a:r>
              <a:rPr lang="ru-RU" sz="2800" dirty="0" smtClean="0">
                <a:solidFill>
                  <a:schemeClr val="tx1"/>
                </a:solidFill>
              </a:rPr>
              <a:t>»)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Зойкина квартира»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Бег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Иван Васильевич» </a:t>
            </a:r>
            <a:endParaRPr lang="cs-CZ" sz="2800" b="1" dirty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58400" cy="9692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«Мастер и Маргарита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Мастер и Маргарита  Трейлер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30241" y="1832821"/>
            <a:ext cx="5425440" cy="4068679"/>
          </a:xfrm>
        </p:spPr>
      </p:pic>
      <p:sp>
        <p:nvSpPr>
          <p:cNvPr id="5" name="Obdélník 4"/>
          <p:cNvSpPr/>
          <p:nvPr/>
        </p:nvSpPr>
        <p:spPr>
          <a:xfrm>
            <a:off x="957072" y="2692763"/>
            <a:ext cx="6096000" cy="28202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400" kern="50" dirty="0">
                <a:ea typeface="Droid Sans Fallback"/>
                <a:cs typeface="FreeSans"/>
              </a:rPr>
              <a:t>Три основные сюжетные </a:t>
            </a:r>
            <a:r>
              <a:rPr lang="ru-RU" sz="2400" kern="50" dirty="0" smtClean="0">
                <a:ea typeface="Droid Sans Fallback"/>
                <a:cs typeface="FreeSans"/>
              </a:rPr>
              <a:t>линии:</a:t>
            </a:r>
            <a:endParaRPr lang="cs-CZ" sz="2400" kern="50" dirty="0">
              <a:ea typeface="Droid Sans Fallback"/>
              <a:cs typeface="FreeSans"/>
            </a:endParaRPr>
          </a:p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400" kern="50" dirty="0">
                <a:ea typeface="Droid Sans Fallback"/>
                <a:cs typeface="FreeSans"/>
              </a:rPr>
              <a:t> </a:t>
            </a:r>
            <a:endParaRPr lang="cs-CZ" sz="2400" kern="50" dirty="0">
              <a:ea typeface="Droid Sans Fallback"/>
              <a:cs typeface="FreeSans"/>
            </a:endParaRPr>
          </a:p>
          <a:p>
            <a:pPr marL="285750" indent="-285750" algn="just">
              <a:lnSpc>
                <a:spcPct val="150000"/>
              </a:lnSpc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cs-CZ" sz="2400" kern="50" dirty="0" err="1" smtClean="0">
                <a:ea typeface="Droid Sans Fallback"/>
                <a:cs typeface="FreeSans"/>
              </a:rPr>
              <a:t>Мистическая</a:t>
            </a:r>
            <a:r>
              <a:rPr lang="cs-CZ" sz="2400" kern="50" dirty="0">
                <a:ea typeface="Droid Sans Fallback"/>
                <a:cs typeface="FreeSans"/>
              </a:rPr>
              <a:t> </a:t>
            </a:r>
            <a:endParaRPr lang="ru-RU" sz="2400" kern="50" dirty="0" smtClean="0">
              <a:ea typeface="Droid Sans Fallback"/>
              <a:cs typeface="FreeSans"/>
            </a:endParaRPr>
          </a:p>
          <a:p>
            <a:pPr marL="285750" indent="-285750" algn="just">
              <a:lnSpc>
                <a:spcPct val="150000"/>
              </a:lnSpc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cs-CZ" sz="2400" kern="50" dirty="0" err="1" smtClean="0">
                <a:ea typeface="Droid Sans Fallback"/>
                <a:cs typeface="FreeSans"/>
              </a:rPr>
              <a:t>Историческая</a:t>
            </a:r>
            <a:r>
              <a:rPr lang="cs-CZ" sz="2400" kern="50" dirty="0" smtClean="0">
                <a:ea typeface="Droid Sans Fallback"/>
                <a:cs typeface="FreeSans"/>
              </a:rPr>
              <a:t> </a:t>
            </a:r>
            <a:endParaRPr lang="cs-CZ" sz="2400" kern="50" dirty="0">
              <a:ea typeface="Droid Sans Fallback"/>
              <a:cs typeface="FreeSans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400" kern="50" dirty="0" err="1" smtClean="0">
                <a:ea typeface="Droid Sans Fallback"/>
                <a:cs typeface="FreeSans"/>
              </a:rPr>
              <a:t>Романтическая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545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3304" y="1218660"/>
            <a:ext cx="12033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Фантастические элементы романа: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3600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средство </a:t>
            </a:r>
            <a:r>
              <a:rPr lang="ru-RU" sz="3600" kern="50" dirty="0">
                <a:latin typeface="Times New Roman" panose="02020603050405020304" pitchFamily="18" charset="0"/>
                <a:ea typeface="Droid Sans Fallback"/>
                <a:cs typeface="FreeSans"/>
              </a:rPr>
              <a:t>сатирического изображения действительности, </a:t>
            </a:r>
            <a:endParaRPr lang="ru-RU" sz="3600" kern="50" dirty="0" smtClean="0">
              <a:latin typeface="Times New Roman" panose="02020603050405020304" pitchFamily="18" charset="0"/>
              <a:ea typeface="Droid Sans Fallback"/>
              <a:cs typeface="FreeSans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3600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средство </a:t>
            </a:r>
            <a:r>
              <a:rPr lang="ru-RU" sz="3600" kern="50" dirty="0">
                <a:latin typeface="Times New Roman" panose="02020603050405020304" pitchFamily="18" charset="0"/>
                <a:ea typeface="Droid Sans Fallback"/>
                <a:cs typeface="FreeSans"/>
              </a:rPr>
              <a:t>разоблачения «бесчисленных уродств» быта, </a:t>
            </a:r>
            <a:endParaRPr lang="ru-RU" sz="3600" kern="50" dirty="0" smtClean="0">
              <a:latin typeface="Times New Roman" panose="02020603050405020304" pitchFamily="18" charset="0"/>
              <a:ea typeface="Droid Sans Fallback"/>
              <a:cs typeface="FreeSans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3600" kern="50" dirty="0">
                <a:latin typeface="Times New Roman" panose="02020603050405020304" pitchFamily="18" charset="0"/>
                <a:ea typeface="Droid Sans Fallback"/>
                <a:cs typeface="FreeSans"/>
              </a:rPr>
              <a:t>с</a:t>
            </a:r>
            <a:r>
              <a:rPr lang="ru-RU" sz="3600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редство описания </a:t>
            </a:r>
            <a:r>
              <a:rPr lang="ru-RU" sz="3600" kern="50" dirty="0">
                <a:latin typeface="Times New Roman" panose="02020603050405020304" pitchFamily="18" charset="0"/>
                <a:ea typeface="Droid Sans Fallback"/>
                <a:cs typeface="FreeSans"/>
              </a:rPr>
              <a:t>проявлений тоталитарного </a:t>
            </a:r>
            <a:r>
              <a:rPr lang="ru-RU" sz="3600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режима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7222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«Мастер и </a:t>
            </a:r>
            <a:r>
              <a:rPr lang="ru-RU" dirty="0" smtClean="0">
                <a:solidFill>
                  <a:schemeClr val="tx1"/>
                </a:solidFill>
              </a:rPr>
              <a:t>Маргарита». </a:t>
            </a:r>
            <a:r>
              <a:rPr lang="ru-RU" dirty="0" smtClean="0"/>
              <a:t>Цитаты: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Правду </a:t>
            </a:r>
            <a:r>
              <a:rPr lang="ru-RU" sz="3400" dirty="0">
                <a:solidFill>
                  <a:schemeClr val="tx1"/>
                </a:solidFill>
              </a:rPr>
              <a:t>говорить легко и приятно.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Квартирный </a:t>
            </a:r>
            <a:r>
              <a:rPr lang="ru-RU" sz="3400" dirty="0">
                <a:solidFill>
                  <a:schemeClr val="tx1"/>
                </a:solidFill>
              </a:rPr>
              <a:t>вопрос только испортил их.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Свежесть </a:t>
            </a:r>
            <a:r>
              <a:rPr lang="ru-RU" sz="3400" dirty="0">
                <a:solidFill>
                  <a:schemeClr val="tx1"/>
                </a:solidFill>
              </a:rPr>
              <a:t>бывает только одна – первая, она же и последняя.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Никогда </a:t>
            </a:r>
            <a:r>
              <a:rPr lang="ru-RU" sz="3400" dirty="0">
                <a:solidFill>
                  <a:schemeClr val="tx1"/>
                </a:solidFill>
              </a:rPr>
              <a:t>ничего не просите! (...) Сами предложат и сами всё дадут.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Рукописи </a:t>
            </a:r>
            <a:r>
              <a:rPr lang="ru-RU" sz="3400" dirty="0">
                <a:solidFill>
                  <a:schemeClr val="tx1"/>
                </a:solidFill>
              </a:rPr>
              <a:t>не горят.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Что </a:t>
            </a:r>
            <a:r>
              <a:rPr lang="ru-RU" sz="3400" dirty="0">
                <a:solidFill>
                  <a:schemeClr val="tx1"/>
                </a:solidFill>
              </a:rPr>
              <a:t>бы делало твоё добро, если бы не существовало зла?</a:t>
            </a:r>
            <a:endParaRPr lang="cs-CZ" sz="3400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53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«Собачье сердце»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97280" y="1901018"/>
            <a:ext cx="10058400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Повесть -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отклик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Булгакова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историческую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культурную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ситуацию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половины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20-х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изображенный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–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картина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пролетарской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революции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её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Затрагивает проблемы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того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соотношение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эволюции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революции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судьба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интеллигенции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нравственности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морали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них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человечнее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3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«Собачье сердце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>
                <a:hlinkClick r:id="rId2"/>
              </a:rPr>
              <a:t>Цитаты</a:t>
            </a:r>
            <a:endParaRPr lang="cs-CZ" dirty="0"/>
          </a:p>
        </p:txBody>
      </p:sp>
      <p:pic>
        <p:nvPicPr>
          <p:cNvPr id="5" name="Obrázek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316" y="2057400"/>
            <a:ext cx="4917784" cy="37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762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</TotalTime>
  <Words>249</Words>
  <Application>Microsoft Office PowerPoint</Application>
  <PresentationFormat>Širokoúhlá obrazovka</PresentationFormat>
  <Paragraphs>45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Calibri</vt:lpstr>
      <vt:lpstr>Calibri Light</vt:lpstr>
      <vt:lpstr>Courier New</vt:lpstr>
      <vt:lpstr>Droid Sans Fallback</vt:lpstr>
      <vt:lpstr>FreeSans</vt:lpstr>
      <vt:lpstr>Times New Roman</vt:lpstr>
      <vt:lpstr>Wingdings</vt:lpstr>
      <vt:lpstr>Retrospektiva</vt:lpstr>
      <vt:lpstr>Михаил Афанасьевич Булгаков  (1891 – 1940) </vt:lpstr>
      <vt:lpstr>Биография Михаила Булгакова</vt:lpstr>
      <vt:lpstr>Произведения М. Булгакова</vt:lpstr>
      <vt:lpstr>«Мастер и Маргарита»</vt:lpstr>
      <vt:lpstr>Prezentace aplikace PowerPoint</vt:lpstr>
      <vt:lpstr>«Мастер и Маргарита». Цитаты:</vt:lpstr>
      <vt:lpstr>«Собачье сердце»</vt:lpstr>
      <vt:lpstr>«Собачье сердце» Цитаты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Магический реализм</dc:title>
  <dc:creator>JANA</dc:creator>
  <cp:lastModifiedBy>lektor</cp:lastModifiedBy>
  <cp:revision>11</cp:revision>
  <dcterms:created xsi:type="dcterms:W3CDTF">2016-11-17T10:06:21Z</dcterms:created>
  <dcterms:modified xsi:type="dcterms:W3CDTF">2017-02-22T17:13:40Z</dcterms:modified>
</cp:coreProperties>
</file>