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65" r:id="rId5"/>
    <p:sldId id="258" r:id="rId6"/>
    <p:sldId id="259" r:id="rId7"/>
    <p:sldId id="267" r:id="rId8"/>
    <p:sldId id="262" r:id="rId9"/>
    <p:sldId id="263" r:id="rId10"/>
    <p:sldId id="260" r:id="rId11"/>
    <p:sldId id="261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0503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590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333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382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4761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126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7712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40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190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18115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7087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55B73F-8A1F-4912-BF98-EDD5599B6E02}" type="datetimeFigureOut">
              <a:rPr lang="cs-CZ" smtClean="0"/>
              <a:pPr/>
              <a:t>26.02.2017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C4DA9B-A215-496D-AA55-432AA1F52B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xmlns="" val="342814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orphem_ru.academic.ru/2381/%D0%B0%D1%80%D1%85%D0%B8%D1%84%D0%BE%D0%BD%D0%B5%D0%BC%D0%B0" TargetMode="External"/><Relationship Id="rId2" Type="http://schemas.openxmlformats.org/officeDocument/2006/relationships/hyperlink" Target="http://www.krugosvet.ru/enc/gumanitarnye_nauki/lingvistika/PRAZHSKI_LINGVISTICHESKI_KRUZHOK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udopedia.ru/10_209103_prazhskaya-shkola-funktsionalnoy-lingvistiki.html" TargetMode="External"/><Relationship Id="rId4" Type="http://schemas.openxmlformats.org/officeDocument/2006/relationships/hyperlink" Target="http://tapemark.narod.ru/les/348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Пражский лингвистический кружок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Kristýna </a:t>
            </a:r>
            <a:r>
              <a:rPr lang="cs-CZ" dirty="0" err="1" smtClean="0"/>
              <a:t>Odložilová</a:t>
            </a:r>
            <a:r>
              <a:rPr lang="cs-CZ" dirty="0" smtClean="0"/>
              <a:t>, 425553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2801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2369127" y="4322618"/>
            <a:ext cx="648393" cy="64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4015048" y="2427317"/>
            <a:ext cx="2784763" cy="10141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Тема и рема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2136371"/>
            <a:ext cx="10058400" cy="42561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Меня </a:t>
            </a:r>
            <a:r>
              <a:rPr lang="ru-RU" sz="4800" dirty="0">
                <a:solidFill>
                  <a:srgbClr val="FF0000"/>
                </a:solidFill>
              </a:rPr>
              <a:t>зовут </a:t>
            </a:r>
            <a:r>
              <a:rPr lang="ru-RU" sz="4800" dirty="0" smtClean="0"/>
              <a:t>Кристина</a:t>
            </a:r>
            <a:r>
              <a:rPr lang="cs-CZ" sz="4800" dirty="0" smtClean="0"/>
              <a:t>.</a:t>
            </a:r>
            <a:endParaRPr lang="ru-RU" sz="4800" dirty="0"/>
          </a:p>
          <a:p>
            <a:pPr marL="0" indent="0">
              <a:buNone/>
            </a:pPr>
            <a:endParaRPr lang="cs-CZ" sz="4800" dirty="0" smtClean="0"/>
          </a:p>
          <a:p>
            <a:pPr marL="0" indent="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Мне</a:t>
            </a:r>
            <a:r>
              <a:rPr lang="ru-RU" sz="4800" dirty="0" smtClean="0"/>
              <a:t> 2</a:t>
            </a:r>
            <a:r>
              <a:rPr lang="cs-CZ" sz="4800" dirty="0" smtClean="0"/>
              <a:t>4</a:t>
            </a:r>
            <a:r>
              <a:rPr lang="ru-RU" sz="4800" smtClean="0"/>
              <a:t> </a:t>
            </a:r>
            <a:r>
              <a:rPr lang="ru-RU" sz="4800" smtClean="0">
                <a:solidFill>
                  <a:srgbClr val="FF0000"/>
                </a:solidFill>
              </a:rPr>
              <a:t>года.</a:t>
            </a:r>
            <a:endParaRPr lang="cs-CZ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Тема </a:t>
            </a:r>
            <a:r>
              <a:rPr lang="ru-RU" sz="2800" dirty="0"/>
              <a:t>и рема никогда не сходятся, в эллиптических предложениях тема может отсутсвовать, но рема </a:t>
            </a:r>
            <a:r>
              <a:rPr lang="ru-RU" sz="2800" u="sng" dirty="0"/>
              <a:t>всегда </a:t>
            </a:r>
            <a:r>
              <a:rPr lang="ru-RU" sz="2800" u="sng" dirty="0" smtClean="0"/>
              <a:t>присутствует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6675120" y="2427317"/>
            <a:ext cx="2310938" cy="257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3017520" y="2427317"/>
            <a:ext cx="5960225" cy="2086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9060873" y="2136371"/>
            <a:ext cx="239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sz="2400" dirty="0"/>
              <a:t>рема - новая информация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96000" y="4007011"/>
            <a:ext cx="4305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тема</a:t>
            </a:r>
            <a:r>
              <a:rPr lang="ru-RU" sz="2400" dirty="0"/>
              <a:t> - информация, которая уже была представлена, известна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998333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982" y="551154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Итак</a:t>
            </a:r>
            <a:r>
              <a:rPr lang="cs-CZ" dirty="0" smtClean="0"/>
              <a:t>, </a:t>
            </a:r>
            <a:r>
              <a:rPr lang="cs-CZ" dirty="0" err="1" smtClean="0"/>
              <a:t>основными</a:t>
            </a:r>
            <a:r>
              <a:rPr lang="cs-CZ" dirty="0" smtClean="0"/>
              <a:t> </a:t>
            </a:r>
            <a:r>
              <a:rPr lang="cs-CZ" dirty="0" err="1" smtClean="0"/>
              <a:t>достижениями</a:t>
            </a:r>
            <a:r>
              <a:rPr lang="cs-CZ" dirty="0" smtClean="0"/>
              <a:t> </a:t>
            </a:r>
            <a:r>
              <a:rPr lang="cs-CZ" dirty="0" err="1" smtClean="0"/>
              <a:t>пражского</a:t>
            </a:r>
            <a:r>
              <a:rPr lang="cs-CZ" dirty="0" smtClean="0"/>
              <a:t> </a:t>
            </a:r>
            <a:r>
              <a:rPr lang="cs-CZ" dirty="0" err="1" smtClean="0"/>
              <a:t>направления</a:t>
            </a:r>
            <a:r>
              <a:rPr lang="cs-CZ" dirty="0" smtClean="0"/>
              <a:t> </a:t>
            </a:r>
            <a:r>
              <a:rPr lang="cs-CZ" dirty="0" err="1" smtClean="0"/>
              <a:t>структурализма</a:t>
            </a:r>
            <a:r>
              <a:rPr lang="cs-CZ" dirty="0" smtClean="0"/>
              <a:t> </a:t>
            </a:r>
            <a:r>
              <a:rPr lang="cs-CZ" dirty="0" err="1" smtClean="0"/>
              <a:t>являются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1668" y="1632856"/>
            <a:ext cx="10715898" cy="476794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 </a:t>
            </a:r>
            <a:r>
              <a:rPr lang="cs-CZ" sz="2400" dirty="0" err="1" smtClean="0"/>
              <a:t>разграничение</a:t>
            </a:r>
            <a:r>
              <a:rPr lang="cs-CZ" sz="2400" dirty="0" smtClean="0"/>
              <a:t> </a:t>
            </a:r>
            <a:r>
              <a:rPr lang="cs-CZ" sz="2400" dirty="0" err="1" smtClean="0"/>
              <a:t>обычного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языка</a:t>
            </a:r>
            <a:r>
              <a:rPr lang="cs-CZ" sz="2400" dirty="0" smtClean="0"/>
              <a:t> и </a:t>
            </a:r>
            <a:r>
              <a:rPr lang="cs-CZ" sz="2400" dirty="0" err="1" smtClean="0"/>
              <a:t>языка</a:t>
            </a:r>
            <a:r>
              <a:rPr lang="cs-CZ" sz="2400" dirty="0" smtClean="0"/>
              <a:t> </a:t>
            </a:r>
            <a:r>
              <a:rPr lang="cs-CZ" sz="2400" dirty="0" err="1" smtClean="0"/>
              <a:t>поэтического</a:t>
            </a:r>
            <a:r>
              <a:rPr lang="cs-CZ" sz="2400" dirty="0" smtClean="0"/>
              <a:t>;</a:t>
            </a:r>
          </a:p>
          <a:p>
            <a:r>
              <a:rPr lang="cs-CZ" sz="2400" dirty="0" smtClean="0"/>
              <a:t> </a:t>
            </a:r>
            <a:r>
              <a:rPr lang="cs-CZ" sz="2400" dirty="0" err="1" smtClean="0"/>
              <a:t>учение</a:t>
            </a:r>
            <a:r>
              <a:rPr lang="cs-CZ" sz="2400" dirty="0" smtClean="0"/>
              <a:t> о </a:t>
            </a:r>
            <a:r>
              <a:rPr lang="cs-CZ" sz="2400" dirty="0" err="1" smtClean="0"/>
              <a:t>литературном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языке</a:t>
            </a:r>
            <a:r>
              <a:rPr lang="cs-CZ" sz="2400" dirty="0" smtClean="0"/>
              <a:t> и </a:t>
            </a:r>
            <a:r>
              <a:rPr lang="cs-CZ" sz="2400" dirty="0" err="1" smtClean="0"/>
              <a:t>его</a:t>
            </a:r>
            <a:r>
              <a:rPr lang="cs-CZ" sz="2400" dirty="0" smtClean="0"/>
              <a:t> </a:t>
            </a:r>
            <a:r>
              <a:rPr lang="cs-CZ" sz="2400" dirty="0" err="1" smtClean="0"/>
              <a:t>номах</a:t>
            </a:r>
            <a:r>
              <a:rPr lang="cs-CZ" sz="2400" dirty="0" smtClean="0"/>
              <a:t>;</a:t>
            </a:r>
          </a:p>
          <a:p>
            <a:r>
              <a:rPr lang="cs-CZ" sz="2400" dirty="0" smtClean="0"/>
              <a:t> </a:t>
            </a:r>
            <a:r>
              <a:rPr lang="cs-CZ" sz="2400" dirty="0" err="1" smtClean="0"/>
              <a:t>разработка</a:t>
            </a:r>
            <a:r>
              <a:rPr lang="cs-CZ" sz="2400" dirty="0" smtClean="0"/>
              <a:t> </a:t>
            </a:r>
            <a:r>
              <a:rPr lang="cs-CZ" sz="2400" dirty="0" err="1" smtClean="0"/>
              <a:t>учения</a:t>
            </a:r>
            <a:r>
              <a:rPr lang="cs-CZ" sz="2400" dirty="0" smtClean="0"/>
              <a:t> о </a:t>
            </a:r>
            <a:r>
              <a:rPr lang="cs-CZ" sz="2400" dirty="0" err="1" smtClean="0"/>
              <a:t>фонеме</a:t>
            </a:r>
            <a:r>
              <a:rPr lang="cs-CZ" sz="2400" dirty="0" smtClean="0"/>
              <a:t> – </a:t>
            </a:r>
            <a:r>
              <a:rPr lang="cs-CZ" sz="2400" dirty="0" err="1" smtClean="0"/>
              <a:t>ее</a:t>
            </a:r>
            <a:r>
              <a:rPr lang="cs-CZ" sz="2400" dirty="0" smtClean="0"/>
              <a:t> </a:t>
            </a:r>
            <a:r>
              <a:rPr lang="cs-CZ" sz="2400" dirty="0" err="1" smtClean="0"/>
              <a:t>определение</a:t>
            </a:r>
            <a:r>
              <a:rPr lang="cs-CZ" sz="2400" dirty="0" smtClean="0"/>
              <a:t>, </a:t>
            </a:r>
            <a:r>
              <a:rPr lang="cs-CZ" sz="2400" dirty="0" err="1" smtClean="0"/>
              <a:t>описание</a:t>
            </a:r>
            <a:r>
              <a:rPr lang="cs-CZ" sz="2400" dirty="0" smtClean="0"/>
              <a:t> </a:t>
            </a:r>
            <a:r>
              <a:rPr lang="cs-CZ" sz="2400" dirty="0" err="1" smtClean="0"/>
              <a:t>дифференциальных</a:t>
            </a:r>
            <a:r>
              <a:rPr lang="cs-CZ" sz="2400" dirty="0" smtClean="0"/>
              <a:t> </a:t>
            </a:r>
            <a:r>
              <a:rPr lang="cs-CZ" sz="2400" dirty="0" err="1" smtClean="0"/>
              <a:t>признаков</a:t>
            </a:r>
            <a:r>
              <a:rPr lang="cs-CZ" sz="2400" dirty="0" smtClean="0"/>
              <a:t>, </a:t>
            </a:r>
            <a:r>
              <a:rPr lang="cs-CZ" sz="2400" dirty="0" err="1" smtClean="0"/>
              <a:t>оппозиций</a:t>
            </a:r>
            <a:r>
              <a:rPr lang="cs-CZ" sz="2400" dirty="0" smtClean="0"/>
              <a:t>, </a:t>
            </a:r>
            <a:r>
              <a:rPr lang="cs-CZ" sz="2400" dirty="0" err="1" smtClean="0"/>
              <a:t>нейтрализации</a:t>
            </a:r>
            <a:r>
              <a:rPr lang="cs-CZ" sz="2400" dirty="0" smtClean="0"/>
              <a:t> (</a:t>
            </a:r>
            <a:r>
              <a:rPr lang="cs-CZ" sz="2400" dirty="0" err="1" smtClean="0"/>
              <a:t>Трубецкой</a:t>
            </a:r>
            <a:r>
              <a:rPr lang="cs-CZ" sz="2400" dirty="0" smtClean="0"/>
              <a:t>);</a:t>
            </a:r>
          </a:p>
          <a:p>
            <a:r>
              <a:rPr lang="cs-CZ" sz="2400" dirty="0" smtClean="0"/>
              <a:t> </a:t>
            </a:r>
            <a:r>
              <a:rPr lang="cs-CZ" sz="2400" dirty="0" err="1" smtClean="0"/>
              <a:t>Трубецкой</a:t>
            </a:r>
            <a:r>
              <a:rPr lang="cs-CZ" sz="2400" dirty="0" smtClean="0"/>
              <a:t> в </a:t>
            </a:r>
            <a:r>
              <a:rPr lang="cs-CZ" sz="2400" dirty="0" err="1" smtClean="0"/>
              <a:t>дополнение</a:t>
            </a:r>
            <a:r>
              <a:rPr lang="cs-CZ" sz="2400" dirty="0" smtClean="0"/>
              <a:t> к </a:t>
            </a:r>
            <a:r>
              <a:rPr lang="cs-CZ" sz="2400" dirty="0" err="1" smtClean="0"/>
              <a:t>существовавшим</a:t>
            </a:r>
            <a:r>
              <a:rPr lang="cs-CZ" sz="2400" dirty="0" smtClean="0"/>
              <a:t> </a:t>
            </a:r>
            <a:r>
              <a:rPr lang="cs-CZ" sz="2400" dirty="0" err="1" smtClean="0"/>
              <a:t>понятиям</a:t>
            </a:r>
            <a:r>
              <a:rPr lang="cs-CZ" sz="2400" dirty="0" smtClean="0"/>
              <a:t> «</a:t>
            </a:r>
            <a:r>
              <a:rPr lang="cs-CZ" sz="2400" dirty="0" err="1" smtClean="0"/>
              <a:t>семья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языков</a:t>
            </a:r>
            <a:r>
              <a:rPr lang="cs-CZ" sz="2400" dirty="0" smtClean="0"/>
              <a:t>» и «</a:t>
            </a:r>
            <a:r>
              <a:rPr lang="cs-CZ" sz="2400" dirty="0" err="1" smtClean="0"/>
              <a:t>ветвь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языков</a:t>
            </a:r>
            <a:r>
              <a:rPr lang="cs-CZ" sz="2400" dirty="0" smtClean="0"/>
              <a:t>» </a:t>
            </a:r>
            <a:r>
              <a:rPr lang="cs-CZ" sz="2400" dirty="0" err="1" smtClean="0"/>
              <a:t>вводит</a:t>
            </a:r>
            <a:r>
              <a:rPr lang="cs-CZ" sz="2400" dirty="0" smtClean="0"/>
              <a:t> </a:t>
            </a:r>
            <a:r>
              <a:rPr lang="cs-CZ" sz="2400" dirty="0" err="1" smtClean="0"/>
              <a:t>понятие</a:t>
            </a:r>
            <a:r>
              <a:rPr lang="cs-CZ" sz="2400" dirty="0" smtClean="0"/>
              <a:t> «</a:t>
            </a:r>
            <a:r>
              <a:rPr lang="cs-CZ" sz="2400" i="1" dirty="0" err="1" smtClean="0"/>
              <a:t>языкового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союза</a:t>
            </a:r>
            <a:r>
              <a:rPr lang="cs-CZ" sz="2400" dirty="0" smtClean="0"/>
              <a:t>», </a:t>
            </a:r>
            <a:r>
              <a:rPr lang="cs-CZ" sz="2400" dirty="0" err="1" smtClean="0"/>
              <a:t>обозначая</a:t>
            </a:r>
            <a:r>
              <a:rPr lang="cs-CZ" sz="2400" dirty="0" smtClean="0"/>
              <a:t> </a:t>
            </a:r>
            <a:r>
              <a:rPr lang="cs-CZ" sz="2400" dirty="0" err="1" smtClean="0"/>
              <a:t>им</a:t>
            </a:r>
            <a:r>
              <a:rPr lang="cs-CZ" sz="2400" dirty="0" smtClean="0"/>
              <a:t> </a:t>
            </a:r>
            <a:r>
              <a:rPr lang="cs-CZ" sz="2400" dirty="0" err="1" smtClean="0"/>
              <a:t>сходство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языков</a:t>
            </a:r>
            <a:r>
              <a:rPr lang="cs-CZ" sz="2400" dirty="0" smtClean="0"/>
              <a:t>, </a:t>
            </a:r>
            <a:r>
              <a:rPr lang="cs-CZ" sz="2400" dirty="0" err="1" smtClean="0"/>
              <a:t>вызванное</a:t>
            </a:r>
            <a:r>
              <a:rPr lang="cs-CZ" sz="2400" dirty="0" smtClean="0"/>
              <a:t> </a:t>
            </a:r>
            <a:r>
              <a:rPr lang="cs-CZ" sz="2400" dirty="0" err="1" smtClean="0"/>
              <a:t>соседством</a:t>
            </a:r>
            <a:r>
              <a:rPr lang="cs-CZ" sz="2400" dirty="0" smtClean="0"/>
              <a:t> </a:t>
            </a:r>
            <a:r>
              <a:rPr lang="cs-CZ" sz="2400" dirty="0" err="1" smtClean="0"/>
              <a:t>расположения</a:t>
            </a:r>
            <a:r>
              <a:rPr lang="cs-CZ" sz="2400" dirty="0" smtClean="0"/>
              <a:t> и </a:t>
            </a:r>
            <a:r>
              <a:rPr lang="cs-CZ" sz="2400" dirty="0" err="1" smtClean="0"/>
              <a:t>тесными</a:t>
            </a:r>
            <a:r>
              <a:rPr lang="cs-CZ" sz="2400" dirty="0" smtClean="0"/>
              <a:t> </a:t>
            </a:r>
            <a:r>
              <a:rPr lang="cs-CZ" sz="2400" dirty="0" err="1" smtClean="0"/>
              <a:t>контактами</a:t>
            </a:r>
            <a:r>
              <a:rPr lang="cs-CZ" sz="2400" dirty="0" smtClean="0"/>
              <a:t> </a:t>
            </a:r>
            <a:r>
              <a:rPr lang="cs-CZ" sz="2400" dirty="0" err="1" smtClean="0"/>
              <a:t>их</a:t>
            </a:r>
            <a:r>
              <a:rPr lang="cs-CZ" sz="2400" dirty="0" smtClean="0"/>
              <a:t> </a:t>
            </a:r>
            <a:r>
              <a:rPr lang="cs-CZ" sz="2400" dirty="0" err="1" smtClean="0"/>
              <a:t>носителей</a:t>
            </a:r>
            <a:r>
              <a:rPr lang="cs-CZ" sz="2400" dirty="0" smtClean="0"/>
              <a:t> (</a:t>
            </a:r>
            <a:r>
              <a:rPr lang="cs-CZ" sz="2400" dirty="0" err="1" smtClean="0"/>
              <a:t>Балтийский</a:t>
            </a:r>
            <a:r>
              <a:rPr lang="cs-CZ" sz="2400" dirty="0" smtClean="0"/>
              <a:t> </a:t>
            </a:r>
            <a:r>
              <a:rPr lang="cs-CZ" sz="2400" dirty="0" err="1" smtClean="0"/>
              <a:t>языковой</a:t>
            </a:r>
            <a:r>
              <a:rPr lang="cs-CZ" sz="2400" dirty="0" smtClean="0"/>
              <a:t> </a:t>
            </a:r>
            <a:r>
              <a:rPr lang="cs-CZ" sz="2400" dirty="0" err="1" smtClean="0"/>
              <a:t>союз</a:t>
            </a:r>
            <a:r>
              <a:rPr lang="cs-CZ" sz="2400" dirty="0" smtClean="0"/>
              <a:t>);</a:t>
            </a:r>
          </a:p>
          <a:p>
            <a:r>
              <a:rPr lang="cs-CZ" sz="2400" dirty="0" smtClean="0"/>
              <a:t> </a:t>
            </a:r>
            <a:r>
              <a:rPr lang="cs-CZ" sz="2400" dirty="0" err="1" smtClean="0"/>
              <a:t>пражцы</a:t>
            </a:r>
            <a:r>
              <a:rPr lang="cs-CZ" sz="2400" dirty="0" smtClean="0"/>
              <a:t> </a:t>
            </a:r>
            <a:r>
              <a:rPr lang="cs-CZ" sz="2400" dirty="0" err="1" smtClean="0"/>
              <a:t>явились</a:t>
            </a:r>
            <a:r>
              <a:rPr lang="cs-CZ" sz="2400" dirty="0" smtClean="0"/>
              <a:t> </a:t>
            </a:r>
            <a:r>
              <a:rPr lang="cs-CZ" sz="2400" dirty="0" err="1" smtClean="0"/>
              <a:t>родоначальниками</a:t>
            </a:r>
            <a:r>
              <a:rPr lang="cs-CZ" sz="2400" dirty="0" smtClean="0"/>
              <a:t> </a:t>
            </a:r>
            <a:r>
              <a:rPr lang="cs-CZ" sz="2400" dirty="0" err="1" smtClean="0"/>
              <a:t>учения</a:t>
            </a:r>
            <a:r>
              <a:rPr lang="cs-CZ" sz="2400" dirty="0" smtClean="0"/>
              <a:t> </a:t>
            </a:r>
            <a:r>
              <a:rPr lang="cs-CZ" sz="2400" dirty="0" err="1" smtClean="0"/>
              <a:t>об</a:t>
            </a:r>
            <a:r>
              <a:rPr lang="cs-CZ" sz="2400" dirty="0" smtClean="0"/>
              <a:t> </a:t>
            </a:r>
            <a:r>
              <a:rPr lang="cs-CZ" sz="2400" dirty="0" err="1" smtClean="0"/>
              <a:t>актуальном</a:t>
            </a:r>
            <a:r>
              <a:rPr lang="cs-CZ" sz="2400" dirty="0" smtClean="0"/>
              <a:t> </a:t>
            </a:r>
            <a:r>
              <a:rPr lang="cs-CZ" sz="2400" dirty="0" err="1" smtClean="0"/>
              <a:t>членении</a:t>
            </a:r>
            <a:r>
              <a:rPr lang="cs-CZ" sz="2400" dirty="0" smtClean="0"/>
              <a:t> </a:t>
            </a:r>
            <a:r>
              <a:rPr lang="cs-CZ" sz="2400" dirty="0" err="1" smtClean="0"/>
              <a:t>предложения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908102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</a:t>
            </a:r>
            <a:r>
              <a:rPr lang="ru-RU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Источники</a:t>
            </a:r>
            <a:r>
              <a:rPr lang="cs-CZ" dirty="0" smtClean="0"/>
              <a:t>:</a:t>
            </a:r>
          </a:p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krugosvet.ru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enc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gumanitarnye</a:t>
            </a:r>
            <a:r>
              <a:rPr lang="cs-CZ" u="sng" dirty="0" smtClean="0">
                <a:hlinkClick r:id="rId2"/>
              </a:rPr>
              <a:t>_</a:t>
            </a:r>
            <a:r>
              <a:rPr lang="cs-CZ" u="sng" dirty="0" err="1" smtClean="0">
                <a:hlinkClick r:id="rId2"/>
              </a:rPr>
              <a:t>nauki</a:t>
            </a:r>
            <a:r>
              <a:rPr lang="cs-CZ" u="sng" dirty="0" smtClean="0">
                <a:hlinkClick r:id="rId2"/>
              </a:rPr>
              <a:t>/lingvistika/PRAZHSKI_LINGVISTICHESKI_</a:t>
            </a:r>
            <a:r>
              <a:rPr lang="cs-CZ" u="sng" dirty="0" err="1" smtClean="0">
                <a:hlinkClick r:id="rId2"/>
              </a:rPr>
              <a:t>KRUZHOK.html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http://morphem_ru.academic.ru/2381/%D0%B0%D1%80%D1%85%D0%B8%D1%84%D0%BE%D0%BD%D0%B5%D0%BC%D0%B0</a:t>
            </a:r>
            <a:endParaRPr lang="cs-CZ" dirty="0" smtClean="0"/>
          </a:p>
          <a:p>
            <a:r>
              <a:rPr lang="cs-CZ" u="sng" dirty="0" smtClean="0">
                <a:hlinkClick r:id="rId4"/>
              </a:rPr>
              <a:t>http://tapemark.narod.ru/les/348a.html</a:t>
            </a:r>
            <a:endParaRPr lang="cs-CZ" dirty="0" smtClean="0"/>
          </a:p>
          <a:p>
            <a:r>
              <a:rPr lang="cs-CZ" u="sng" dirty="0" smtClean="0">
                <a:hlinkClick r:id="rId5"/>
              </a:rPr>
              <a:t>http://studopedia.ru/10_209103_prazhskaya-shkola-funktsionalnoy-lingvistiki.html</a:t>
            </a:r>
            <a:endParaRPr lang="cs-CZ" dirty="0" smtClean="0"/>
          </a:p>
          <a:p>
            <a:r>
              <a:rPr lang="cs-CZ" dirty="0" smtClean="0"/>
              <a:t>http://bib.social/filologiya_1026/prajskiy-lingvisticheskiy-krujok-59826.html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ПЛК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977" y="1593667"/>
            <a:ext cx="10058400" cy="493776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1926</a:t>
            </a:r>
          </a:p>
          <a:p>
            <a:r>
              <a:rPr lang="ru-RU" sz="2400" dirty="0" smtClean="0"/>
              <a:t>Основатель В. Матезиус ( Гавранек, Коржинек, </a:t>
            </a:r>
          </a:p>
          <a:p>
            <a:pPr>
              <a:buNone/>
            </a:pPr>
            <a:r>
              <a:rPr lang="ru-RU" sz="2400" dirty="0" smtClean="0"/>
              <a:t>   Мукражовский, Трнка)</a:t>
            </a:r>
          </a:p>
          <a:p>
            <a:r>
              <a:rPr lang="ru-RU" sz="2400" dirty="0" smtClean="0"/>
              <a:t>Русское ядро: </a:t>
            </a:r>
            <a:r>
              <a:rPr lang="cs-CZ" sz="2400" b="1" dirty="0" err="1" smtClean="0"/>
              <a:t>Якобсон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Трубецкой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Карцевский</a:t>
            </a:r>
            <a:r>
              <a:rPr lang="cs-CZ" sz="2400" dirty="0" smtClean="0"/>
              <a:t>.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Ф. Де Соссюр</a:t>
            </a:r>
          </a:p>
          <a:p>
            <a:endParaRPr lang="ru-RU" sz="2400" dirty="0" smtClean="0"/>
          </a:p>
          <a:p>
            <a:r>
              <a:rPr lang="ru-RU" sz="2400" b="1" dirty="0" smtClean="0"/>
              <a:t>«</a:t>
            </a:r>
            <a:r>
              <a:rPr lang="cs-CZ" sz="2400" b="1" dirty="0" err="1" smtClean="0"/>
              <a:t>Тезис</a:t>
            </a:r>
            <a:r>
              <a:rPr lang="ru-RU" sz="2400" b="1" dirty="0" smtClean="0"/>
              <a:t>ы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Пражского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лингвистического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кружка</a:t>
            </a:r>
            <a:r>
              <a:rPr lang="ru-RU" sz="2400" b="1" dirty="0" smtClean="0"/>
              <a:t>» (1929)</a:t>
            </a:r>
            <a:endParaRPr lang="cs-CZ" sz="2400" b="1" dirty="0" smtClean="0"/>
          </a:p>
          <a:p>
            <a:r>
              <a:rPr lang="cs-CZ" sz="2400" dirty="0" smtClean="0"/>
              <a:t>«</a:t>
            </a:r>
            <a:r>
              <a:rPr lang="cs-CZ" sz="2400" dirty="0" err="1" smtClean="0"/>
              <a:t>Труды</a:t>
            </a:r>
            <a:r>
              <a:rPr lang="cs-CZ" sz="2400" dirty="0" smtClean="0"/>
              <a:t> </a:t>
            </a:r>
            <a:r>
              <a:rPr lang="cs-CZ" sz="2400" dirty="0" err="1" smtClean="0"/>
              <a:t>Пражского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лингвистического</a:t>
            </a:r>
            <a:r>
              <a:rPr lang="cs-CZ" sz="2400" dirty="0" smtClean="0"/>
              <a:t> </a:t>
            </a:r>
            <a:r>
              <a:rPr lang="cs-CZ" sz="2400" dirty="0" err="1" smtClean="0"/>
              <a:t>кружка</a:t>
            </a:r>
            <a:r>
              <a:rPr lang="cs-CZ" sz="2400" dirty="0" smtClean="0"/>
              <a:t>» (1929)</a:t>
            </a:r>
          </a:p>
          <a:p>
            <a:r>
              <a:rPr lang="cs-CZ" sz="2400" dirty="0" smtClean="0"/>
              <a:t>1939-1945 </a:t>
            </a:r>
            <a:r>
              <a:rPr lang="cs-CZ" sz="2400" dirty="0" err="1" smtClean="0"/>
              <a:t>деятельность</a:t>
            </a:r>
            <a:r>
              <a:rPr lang="cs-CZ" sz="2400" dirty="0" smtClean="0"/>
              <a:t> ПЛК </a:t>
            </a:r>
            <a:r>
              <a:rPr lang="cs-CZ" sz="2400" dirty="0" err="1" smtClean="0"/>
              <a:t>прекратилась</a:t>
            </a:r>
            <a:endParaRPr lang="cs-CZ" sz="2400" dirty="0"/>
          </a:p>
        </p:txBody>
      </p:sp>
      <p:pic>
        <p:nvPicPr>
          <p:cNvPr id="8194" name="Picture 2" descr="Výsledek obrázku pro вилем матезиу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7794" y="404949"/>
            <a:ext cx="3344091" cy="3344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 descr="Související 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4969" y="3442062"/>
            <a:ext cx="1790791" cy="2686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8" name="Picture 6" descr="Výsledek obrázku pro й. коржинек пражский лингвистический круж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70329" y="0"/>
            <a:ext cx="1428750" cy="2057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03556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Русское ядро ПЛК</a:t>
            </a:r>
            <a:endParaRPr lang="cs-CZ" dirty="0"/>
          </a:p>
        </p:txBody>
      </p:sp>
      <p:pic>
        <p:nvPicPr>
          <p:cNvPr id="23554" name="Picture 2" descr="Výsledek obrázku pro трубецкой пражская шко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8065" y="2469514"/>
            <a:ext cx="2169615" cy="30374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Související 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6581" y="2456134"/>
            <a:ext cx="2156550" cy="3062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6" descr="Výsledek obrázk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0777" y="2419948"/>
            <a:ext cx="2181498" cy="3079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Участники международной фонологичецкой конференции в Праге, 1930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2530" name="Picture 2" descr="Výsledek obrázku pro трубецкой, якобсон и карцев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0216" y="2246811"/>
            <a:ext cx="6062346" cy="4041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Два основных методологических принципа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/>
              <a:t>Функциональный</a:t>
            </a:r>
            <a:r>
              <a:rPr lang="ru-RU" sz="2800" dirty="0" smtClean="0"/>
              <a:t>- </a:t>
            </a:r>
            <a:r>
              <a:rPr lang="cs-CZ" sz="2800" i="1" dirty="0" err="1" smtClean="0"/>
              <a:t>представление</a:t>
            </a:r>
            <a:r>
              <a:rPr lang="cs-CZ" sz="2800" i="1" dirty="0" smtClean="0"/>
              <a:t> о </a:t>
            </a:r>
            <a:r>
              <a:rPr lang="cs-CZ" sz="2800" i="1" dirty="0" err="1" smtClean="0"/>
              <a:t>языке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как</a:t>
            </a:r>
            <a:r>
              <a:rPr lang="cs-CZ" sz="2800" i="1" dirty="0" smtClean="0"/>
              <a:t> о </a:t>
            </a:r>
            <a:r>
              <a:rPr lang="cs-CZ" sz="2800" i="1" dirty="0" err="1" smtClean="0"/>
              <a:t>функциональной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системе</a:t>
            </a:r>
            <a:endParaRPr lang="ru-RU" sz="2800" i="1" dirty="0" smtClean="0"/>
          </a:p>
          <a:p>
            <a:pPr lvl="1"/>
            <a:r>
              <a:rPr lang="cs-CZ" sz="2800" dirty="0" err="1" smtClean="0"/>
              <a:t>Специфический</a:t>
            </a:r>
            <a:r>
              <a:rPr lang="cs-CZ" sz="2800" dirty="0" smtClean="0"/>
              <a:t> </a:t>
            </a:r>
            <a:r>
              <a:rPr lang="cs-CZ" sz="2800" dirty="0" err="1" smtClean="0"/>
              <a:t>для</a:t>
            </a:r>
            <a:r>
              <a:rPr lang="cs-CZ" sz="2800" dirty="0" smtClean="0"/>
              <a:t> </a:t>
            </a:r>
            <a:r>
              <a:rPr lang="cs-CZ" sz="2800" dirty="0" err="1" smtClean="0"/>
              <a:t>пражцев</a:t>
            </a:r>
            <a:r>
              <a:rPr lang="cs-CZ" sz="2800" dirty="0" smtClean="0"/>
              <a:t> </a:t>
            </a:r>
            <a:r>
              <a:rPr lang="cs-CZ" sz="2800" dirty="0" err="1" smtClean="0"/>
              <a:t>компонент</a:t>
            </a:r>
            <a:r>
              <a:rPr lang="cs-CZ" sz="2800" dirty="0" smtClean="0"/>
              <a:t> </a:t>
            </a:r>
            <a:r>
              <a:rPr lang="cs-CZ" sz="2800" dirty="0" err="1" smtClean="0"/>
              <a:t>классификации</a:t>
            </a:r>
            <a:r>
              <a:rPr lang="cs-CZ" sz="2800" dirty="0" smtClean="0"/>
              <a:t> – </a:t>
            </a:r>
            <a:r>
              <a:rPr lang="cs-CZ" sz="2800" dirty="0" err="1" smtClean="0"/>
              <a:t>выделение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поэтической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функции</a:t>
            </a:r>
            <a:endParaRPr lang="ru-RU" sz="2800" u="sng" dirty="0" smtClean="0"/>
          </a:p>
          <a:p>
            <a:pPr lvl="1"/>
            <a:r>
              <a:rPr lang="cs-CZ" sz="2800" dirty="0" err="1" smtClean="0"/>
              <a:t>Результатом</a:t>
            </a:r>
            <a:r>
              <a:rPr lang="cs-CZ" sz="2800" dirty="0" smtClean="0"/>
              <a:t> </a:t>
            </a:r>
            <a:r>
              <a:rPr lang="cs-CZ" sz="2800" dirty="0" err="1" smtClean="0"/>
              <a:t>функционального</a:t>
            </a:r>
            <a:r>
              <a:rPr lang="cs-CZ" sz="2800" dirty="0" smtClean="0"/>
              <a:t> </a:t>
            </a:r>
            <a:r>
              <a:rPr lang="cs-CZ" sz="2800" dirty="0" err="1" smtClean="0"/>
              <a:t>подхода</a:t>
            </a:r>
            <a:r>
              <a:rPr lang="cs-CZ" sz="2800" dirty="0" smtClean="0"/>
              <a:t> к </a:t>
            </a:r>
            <a:r>
              <a:rPr lang="cs-CZ" sz="2800" dirty="0" err="1" smtClean="0"/>
              <a:t>литературным</a:t>
            </a:r>
            <a:r>
              <a:rPr lang="cs-CZ" sz="2800" dirty="0" smtClean="0"/>
              <a:t> </a:t>
            </a:r>
            <a:r>
              <a:rPr lang="cs-CZ" sz="2800" dirty="0" err="1" smtClean="0"/>
              <a:t>языкам</a:t>
            </a:r>
            <a:r>
              <a:rPr lang="cs-CZ" sz="2800" dirty="0" smtClean="0"/>
              <a:t> </a:t>
            </a:r>
            <a:r>
              <a:rPr lang="cs-CZ" sz="2800" dirty="0" err="1" smtClean="0"/>
              <a:t>стало</a:t>
            </a:r>
            <a:r>
              <a:rPr lang="cs-CZ" sz="2800" dirty="0" smtClean="0"/>
              <a:t> </a:t>
            </a:r>
            <a:r>
              <a:rPr lang="cs-CZ" sz="2800" dirty="0" err="1" smtClean="0"/>
              <a:t>развитие</a:t>
            </a:r>
            <a:r>
              <a:rPr lang="cs-CZ" sz="2800" dirty="0" smtClean="0"/>
              <a:t> </a:t>
            </a:r>
            <a:r>
              <a:rPr lang="cs-CZ" sz="2800" dirty="0" err="1" smtClean="0"/>
              <a:t>особой</a:t>
            </a:r>
            <a:r>
              <a:rPr lang="cs-CZ" sz="2800" dirty="0" smtClean="0"/>
              <a:t> </a:t>
            </a:r>
            <a:r>
              <a:rPr lang="cs-CZ" sz="2800" dirty="0" err="1" smtClean="0"/>
              <a:t>лингвистической</a:t>
            </a:r>
            <a:r>
              <a:rPr lang="cs-CZ" sz="2800" dirty="0" smtClean="0"/>
              <a:t> </a:t>
            </a:r>
            <a:r>
              <a:rPr lang="cs-CZ" sz="2800" dirty="0" err="1" smtClean="0"/>
              <a:t>дисциплины</a:t>
            </a:r>
            <a:r>
              <a:rPr lang="cs-CZ" sz="2800" dirty="0" smtClean="0"/>
              <a:t> – </a:t>
            </a:r>
            <a:r>
              <a:rPr lang="cs-CZ" sz="2800" dirty="0" err="1" smtClean="0"/>
              <a:t>истории</a:t>
            </a:r>
            <a:r>
              <a:rPr lang="cs-CZ" sz="2800" dirty="0" smtClean="0"/>
              <a:t> </a:t>
            </a:r>
            <a:r>
              <a:rPr lang="cs-CZ" sz="2800" dirty="0" err="1" smtClean="0"/>
              <a:t>литературных</a:t>
            </a:r>
            <a:r>
              <a:rPr lang="cs-CZ" sz="2800" dirty="0" smtClean="0"/>
              <a:t> </a:t>
            </a:r>
            <a:r>
              <a:rPr lang="cs-CZ" sz="2800" dirty="0" err="1" smtClean="0"/>
              <a:t>языков</a:t>
            </a:r>
            <a:endParaRPr lang="ru-RU" sz="2800" i="1" dirty="0" smtClean="0"/>
          </a:p>
          <a:p>
            <a:r>
              <a:rPr lang="ru-RU" sz="2800" b="1" dirty="0" smtClean="0"/>
              <a:t>Структурынй</a:t>
            </a:r>
            <a:r>
              <a:rPr lang="ru-RU" sz="2800" dirty="0" smtClean="0"/>
              <a:t> – разграничение языка с точки зрения синхронии и диахронии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94195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0674" y="209006"/>
            <a:ext cx="10058400" cy="1371600"/>
          </a:xfrm>
        </p:spPr>
        <p:txBody>
          <a:bodyPr/>
          <a:lstStyle/>
          <a:p>
            <a:r>
              <a:rPr lang="ru-RU" dirty="0" smtClean="0"/>
              <a:t>Создание фонологии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9417" y="1319348"/>
            <a:ext cx="10937965" cy="5016137"/>
          </a:xfrm>
        </p:spPr>
        <p:txBody>
          <a:bodyPr>
            <a:noAutofit/>
          </a:bodyPr>
          <a:lstStyle/>
          <a:p>
            <a:r>
              <a:rPr lang="cs-CZ" sz="2800" i="1" dirty="0" smtClean="0"/>
              <a:t>«</a:t>
            </a:r>
            <a:r>
              <a:rPr lang="cs-CZ" sz="2800" i="1" dirty="0" err="1" smtClean="0"/>
              <a:t>Основы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фонологии</a:t>
            </a:r>
            <a:r>
              <a:rPr lang="cs-CZ" sz="2800" i="1" dirty="0" smtClean="0"/>
              <a:t>»</a:t>
            </a:r>
            <a:r>
              <a:rPr lang="cs-CZ" sz="2800" dirty="0" smtClean="0"/>
              <a:t> (1939)</a:t>
            </a:r>
            <a:r>
              <a:rPr lang="ru-RU" sz="2800" dirty="0" smtClean="0"/>
              <a:t> Николая Сергеевича Трубецкого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b="1" dirty="0" smtClean="0"/>
              <a:t>Фонема- </a:t>
            </a:r>
            <a:r>
              <a:rPr lang="cs-CZ" sz="2800" dirty="0" err="1" smtClean="0"/>
              <a:t>это</a:t>
            </a:r>
            <a:r>
              <a:rPr lang="cs-CZ" sz="2800" dirty="0" smtClean="0"/>
              <a:t> </a:t>
            </a:r>
            <a:r>
              <a:rPr lang="cs-CZ" sz="2800" dirty="0" err="1" smtClean="0"/>
              <a:t>звуков</a:t>
            </a:r>
            <a:r>
              <a:rPr lang="ru-RU" sz="2800" dirty="0" smtClean="0"/>
              <a:t>ая </a:t>
            </a:r>
            <a:r>
              <a:rPr lang="cs-CZ" sz="2800" dirty="0" err="1" smtClean="0"/>
              <a:t>единиц</a:t>
            </a:r>
            <a:r>
              <a:rPr lang="ru-RU" sz="2800" dirty="0" smtClean="0"/>
              <a:t>а</a:t>
            </a:r>
            <a:r>
              <a:rPr lang="cs-CZ" sz="2800" dirty="0" smtClean="0"/>
              <a:t>, </a:t>
            </a:r>
            <a:r>
              <a:rPr lang="cs-CZ" sz="2800" dirty="0" err="1" smtClean="0"/>
              <a:t>обладающ</a:t>
            </a:r>
            <a:r>
              <a:rPr lang="ru-RU" sz="2800" dirty="0" smtClean="0"/>
              <a:t>ая </a:t>
            </a:r>
            <a:r>
              <a:rPr lang="cs-CZ" sz="2800" dirty="0" err="1" smtClean="0"/>
              <a:t>совокупностью</a:t>
            </a:r>
            <a:r>
              <a:rPr lang="cs-CZ" sz="2800" dirty="0" smtClean="0"/>
              <a:t> </a:t>
            </a:r>
            <a:r>
              <a:rPr lang="cs-CZ" sz="2800" dirty="0" err="1" smtClean="0"/>
              <a:t>признаков</a:t>
            </a:r>
            <a:r>
              <a:rPr lang="cs-CZ" sz="2800" dirty="0" smtClean="0"/>
              <a:t> (</a:t>
            </a:r>
            <a:r>
              <a:rPr lang="cs-CZ" sz="2800" dirty="0" err="1" smtClean="0"/>
              <a:t>глухость</a:t>
            </a:r>
            <a:r>
              <a:rPr lang="cs-CZ" sz="2800" dirty="0" smtClean="0"/>
              <a:t>/</a:t>
            </a:r>
            <a:r>
              <a:rPr lang="cs-CZ" sz="2800" dirty="0" err="1" smtClean="0"/>
              <a:t>звонкость</a:t>
            </a:r>
            <a:r>
              <a:rPr lang="cs-CZ" sz="2800" dirty="0" smtClean="0"/>
              <a:t>, </a:t>
            </a:r>
            <a:r>
              <a:rPr lang="cs-CZ" sz="2800" dirty="0" err="1" smtClean="0"/>
              <a:t>твердость</a:t>
            </a:r>
            <a:r>
              <a:rPr lang="cs-CZ" sz="2800" dirty="0" smtClean="0"/>
              <a:t>/</a:t>
            </a:r>
            <a:r>
              <a:rPr lang="cs-CZ" sz="2800" dirty="0" err="1" smtClean="0"/>
              <a:t>мягкость</a:t>
            </a:r>
            <a:r>
              <a:rPr lang="cs-CZ" sz="2800" dirty="0" smtClean="0"/>
              <a:t> и </a:t>
            </a:r>
            <a:r>
              <a:rPr lang="cs-CZ" sz="2800" dirty="0" err="1" smtClean="0"/>
              <a:t>т.д</a:t>
            </a:r>
            <a:r>
              <a:rPr lang="cs-CZ" sz="2800" dirty="0" smtClean="0"/>
              <a:t>.). </a:t>
            </a:r>
            <a:endParaRPr lang="ru-RU" sz="2800" dirty="0" smtClean="0"/>
          </a:p>
          <a:p>
            <a:pPr lvl="1"/>
            <a:r>
              <a:rPr lang="cs-CZ" sz="2800" dirty="0" err="1" smtClean="0">
                <a:solidFill>
                  <a:srgbClr val="FF0000"/>
                </a:solidFill>
              </a:rPr>
              <a:t>например</a:t>
            </a:r>
            <a:r>
              <a:rPr lang="cs-CZ" sz="2800" dirty="0" smtClean="0">
                <a:solidFill>
                  <a:srgbClr val="FF0000"/>
                </a:solidFill>
              </a:rPr>
              <a:t>, в </a:t>
            </a:r>
            <a:r>
              <a:rPr lang="cs-CZ" sz="2800" dirty="0" err="1" smtClean="0">
                <a:solidFill>
                  <a:srgbClr val="FF0000"/>
                </a:solidFill>
              </a:rPr>
              <a:t>русском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языке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слова</a:t>
            </a:r>
            <a:r>
              <a:rPr lang="cs-CZ" sz="2800" dirty="0" smtClean="0">
                <a:solidFill>
                  <a:srgbClr val="FF0000"/>
                </a:solidFill>
              </a:rPr>
              <a:t> </a:t>
            </a:r>
            <a:r>
              <a:rPr lang="cs-CZ" sz="2800" i="1" dirty="0" err="1" smtClean="0">
                <a:solidFill>
                  <a:srgbClr val="FF0000"/>
                </a:solidFill>
              </a:rPr>
              <a:t>дом</a:t>
            </a:r>
            <a:r>
              <a:rPr lang="cs-CZ" sz="2800" dirty="0" smtClean="0">
                <a:solidFill>
                  <a:srgbClr val="FF0000"/>
                </a:solidFill>
              </a:rPr>
              <a:t> и </a:t>
            </a:r>
            <a:r>
              <a:rPr lang="cs-CZ" sz="2800" i="1" dirty="0" err="1" smtClean="0">
                <a:solidFill>
                  <a:srgbClr val="FF0000"/>
                </a:solidFill>
              </a:rPr>
              <a:t>том</a:t>
            </a:r>
            <a:r>
              <a:rPr lang="cs-CZ" sz="2800" dirty="0" smtClean="0">
                <a:solidFill>
                  <a:srgbClr val="FF0000"/>
                </a:solidFill>
              </a:rPr>
              <a:t> </a:t>
            </a:r>
            <a:endParaRPr lang="ru-RU" sz="2800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ru-RU" sz="2800" b="1" dirty="0" smtClean="0"/>
          </a:p>
          <a:p>
            <a:pPr lvl="1">
              <a:buNone/>
            </a:pPr>
            <a:r>
              <a:rPr lang="ru-RU" sz="2800" b="1" dirty="0" smtClean="0"/>
              <a:t>Оппозиция</a:t>
            </a:r>
            <a:r>
              <a:rPr lang="ru-RU" sz="2800" dirty="0" smtClean="0"/>
              <a:t>: </a:t>
            </a:r>
            <a:r>
              <a:rPr lang="cs-CZ" sz="2800" dirty="0" err="1" smtClean="0"/>
              <a:t>лингвистически</a:t>
            </a:r>
            <a:r>
              <a:rPr lang="cs-CZ" sz="2800" dirty="0" smtClean="0"/>
              <a:t> </a:t>
            </a:r>
            <a:r>
              <a:rPr lang="cs-CZ" sz="2800" dirty="0" err="1" smtClean="0"/>
              <a:t>существенное</a:t>
            </a:r>
            <a:r>
              <a:rPr lang="cs-CZ" sz="2800" dirty="0" smtClean="0"/>
              <a:t> </a:t>
            </a:r>
            <a:r>
              <a:rPr lang="cs-CZ" sz="2800" dirty="0" err="1" smtClean="0"/>
              <a:t>различие</a:t>
            </a:r>
            <a:r>
              <a:rPr lang="cs-CZ" sz="2800" dirty="0" smtClean="0"/>
              <a:t> </a:t>
            </a:r>
            <a:r>
              <a:rPr lang="cs-CZ" sz="2800" dirty="0" err="1" smtClean="0"/>
              <a:t>между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единицами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плана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выражения</a:t>
            </a:r>
            <a:r>
              <a:rPr lang="cs-CZ" sz="2800" dirty="0" smtClean="0"/>
              <a:t>, </a:t>
            </a:r>
            <a:r>
              <a:rPr lang="cs-CZ" sz="2800" dirty="0" err="1" smtClean="0"/>
              <a:t>которому</a:t>
            </a:r>
            <a:r>
              <a:rPr lang="cs-CZ" sz="2800" dirty="0" smtClean="0"/>
              <a:t> </a:t>
            </a:r>
            <a:r>
              <a:rPr lang="cs-CZ" sz="2800" dirty="0" err="1" smtClean="0"/>
              <a:t>соответствует</a:t>
            </a:r>
            <a:r>
              <a:rPr lang="cs-CZ" sz="2800" dirty="0" smtClean="0"/>
              <a:t> </a:t>
            </a:r>
            <a:r>
              <a:rPr lang="cs-CZ" sz="2800" dirty="0" err="1" smtClean="0"/>
              <a:t>различие</a:t>
            </a:r>
            <a:r>
              <a:rPr lang="cs-CZ" sz="2800" dirty="0" smtClean="0"/>
              <a:t> </a:t>
            </a:r>
            <a:r>
              <a:rPr lang="cs-CZ" sz="2800" dirty="0" err="1" smtClean="0"/>
              <a:t>между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единицами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плана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содержания</a:t>
            </a:r>
            <a:r>
              <a:rPr lang="cs-CZ" sz="2800" u="sng" dirty="0" smtClean="0"/>
              <a:t> </a:t>
            </a:r>
            <a:r>
              <a:rPr lang="cs-CZ" sz="2800" dirty="0" smtClean="0"/>
              <a:t>и </a:t>
            </a:r>
            <a:r>
              <a:rPr lang="cs-CZ" sz="2800" dirty="0" err="1" smtClean="0"/>
              <a:t>наоборот</a:t>
            </a:r>
            <a:r>
              <a:rPr lang="cs-CZ" sz="2800" dirty="0" smtClean="0"/>
              <a:t> ( </a:t>
            </a:r>
            <a:r>
              <a:rPr lang="cs-CZ" sz="2800" dirty="0" err="1" smtClean="0">
                <a:solidFill>
                  <a:srgbClr val="FF0000"/>
                </a:solidFill>
              </a:rPr>
              <a:t>слова</a:t>
            </a:r>
            <a:r>
              <a:rPr lang="cs-CZ" sz="2800" dirty="0" smtClean="0">
                <a:solidFill>
                  <a:srgbClr val="FF0000"/>
                </a:solidFill>
              </a:rPr>
              <a:t> «</a:t>
            </a:r>
            <a:r>
              <a:rPr lang="cs-CZ" sz="2800" dirty="0" err="1" smtClean="0">
                <a:solidFill>
                  <a:srgbClr val="FF0000"/>
                </a:solidFill>
              </a:rPr>
              <a:t>кот</a:t>
            </a:r>
            <a:r>
              <a:rPr lang="cs-CZ" sz="2800" dirty="0" smtClean="0">
                <a:solidFill>
                  <a:srgbClr val="FF0000"/>
                </a:solidFill>
              </a:rPr>
              <a:t>» и «</a:t>
            </a:r>
            <a:r>
              <a:rPr lang="cs-CZ" sz="2800" dirty="0" err="1" smtClean="0">
                <a:solidFill>
                  <a:srgbClr val="FF0000"/>
                </a:solidFill>
              </a:rPr>
              <a:t>рот</a:t>
            </a:r>
            <a:r>
              <a:rPr lang="cs-CZ" sz="2800" dirty="0" smtClean="0">
                <a:solidFill>
                  <a:srgbClr val="FF0000"/>
                </a:solidFill>
              </a:rPr>
              <a:t>» </a:t>
            </a:r>
            <a:r>
              <a:rPr lang="cs-CZ" sz="2800" dirty="0" err="1" smtClean="0">
                <a:solidFill>
                  <a:srgbClr val="FF0000"/>
                </a:solidFill>
              </a:rPr>
              <a:t>различаются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не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только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по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звучанию</a:t>
            </a:r>
            <a:r>
              <a:rPr lang="cs-CZ" sz="2800" dirty="0" smtClean="0">
                <a:solidFill>
                  <a:srgbClr val="FF0000"/>
                </a:solidFill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но</a:t>
            </a:r>
            <a:r>
              <a:rPr lang="cs-CZ" sz="2800" dirty="0" smtClean="0">
                <a:solidFill>
                  <a:srgbClr val="FF0000"/>
                </a:solidFill>
              </a:rPr>
              <a:t> и </a:t>
            </a:r>
            <a:r>
              <a:rPr lang="cs-CZ" sz="2800" dirty="0" err="1" smtClean="0">
                <a:solidFill>
                  <a:srgbClr val="FF0000"/>
                </a:solidFill>
              </a:rPr>
              <a:t>по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значению</a:t>
            </a:r>
            <a:r>
              <a:rPr lang="cs-CZ" sz="2800" dirty="0" smtClean="0"/>
              <a:t>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906731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0674" y="1110344"/>
            <a:ext cx="10058400" cy="3931920"/>
          </a:xfrm>
        </p:spPr>
        <p:txBody>
          <a:bodyPr/>
          <a:lstStyle/>
          <a:p>
            <a:pPr marL="182880" lvl="1">
              <a:spcBef>
                <a:spcPts val="900"/>
              </a:spcBef>
            </a:pPr>
            <a:r>
              <a:rPr lang="ru-RU" sz="2800" b="1" dirty="0" smtClean="0"/>
              <a:t>Архифонема</a:t>
            </a:r>
            <a:r>
              <a:rPr lang="ru-RU" sz="2800" dirty="0" smtClean="0"/>
              <a:t> - </a:t>
            </a:r>
            <a:r>
              <a:rPr lang="cs-CZ" sz="2800" dirty="0" err="1" smtClean="0"/>
              <a:t>совокупность</a:t>
            </a:r>
            <a:r>
              <a:rPr lang="cs-CZ" sz="2800" dirty="0" smtClean="0"/>
              <a:t> </a:t>
            </a:r>
            <a:r>
              <a:rPr lang="cs-CZ" sz="2800" dirty="0" err="1" smtClean="0"/>
              <a:t>смыслоразличительных</a:t>
            </a:r>
            <a:r>
              <a:rPr lang="cs-CZ" sz="2800" dirty="0" smtClean="0"/>
              <a:t> </a:t>
            </a:r>
            <a:r>
              <a:rPr lang="cs-CZ" sz="2800" dirty="0" err="1" smtClean="0"/>
              <a:t>признаков</a:t>
            </a:r>
            <a:r>
              <a:rPr lang="cs-CZ" sz="2800" dirty="0" smtClean="0"/>
              <a:t> </a:t>
            </a:r>
            <a:r>
              <a:rPr lang="cs-CZ" sz="2800" dirty="0" err="1" smtClean="0"/>
              <a:t>двух</a:t>
            </a:r>
            <a:r>
              <a:rPr lang="cs-CZ" sz="2800" dirty="0" smtClean="0"/>
              <a:t> </a:t>
            </a:r>
            <a:r>
              <a:rPr lang="cs-CZ" sz="2800" dirty="0" err="1" smtClean="0"/>
              <a:t>фонем</a:t>
            </a:r>
            <a:r>
              <a:rPr lang="cs-CZ" sz="2800" dirty="0" smtClean="0"/>
              <a:t> (</a:t>
            </a:r>
            <a:r>
              <a:rPr lang="cs-CZ" sz="2800" dirty="0" err="1" smtClean="0">
                <a:solidFill>
                  <a:srgbClr val="FF0000"/>
                </a:solidFill>
              </a:rPr>
              <a:t>например</a:t>
            </a:r>
            <a:r>
              <a:rPr lang="cs-CZ" sz="2800" dirty="0" smtClean="0">
                <a:solidFill>
                  <a:srgbClr val="FF0000"/>
                </a:solidFill>
              </a:rPr>
              <a:t>, </a:t>
            </a:r>
            <a:r>
              <a:rPr lang="cs-CZ" sz="2800" dirty="0" err="1" smtClean="0">
                <a:solidFill>
                  <a:srgbClr val="FF0000"/>
                </a:solidFill>
              </a:rPr>
              <a:t>много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ко</a:t>
            </a:r>
            <a:r>
              <a:rPr lang="cs-CZ" sz="2800" dirty="0" smtClean="0">
                <a:solidFill>
                  <a:srgbClr val="FF0000"/>
                </a:solidFill>
              </a:rPr>
              <a:t>[с] </a:t>
            </a:r>
            <a:r>
              <a:rPr lang="cs-CZ" sz="2800" dirty="0" err="1" smtClean="0">
                <a:solidFill>
                  <a:srgbClr val="FF0000"/>
                </a:solidFill>
              </a:rPr>
              <a:t>содержит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архифонему</a:t>
            </a:r>
            <a:r>
              <a:rPr lang="cs-CZ" sz="2800" dirty="0" smtClean="0">
                <a:solidFill>
                  <a:srgbClr val="FF0000"/>
                </a:solidFill>
              </a:rPr>
              <a:t> - </a:t>
            </a:r>
            <a:r>
              <a:rPr lang="cs-CZ" sz="2800" dirty="0" err="1" smtClean="0">
                <a:solidFill>
                  <a:srgbClr val="FF0000"/>
                </a:solidFill>
              </a:rPr>
              <a:t>много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кос</a:t>
            </a:r>
            <a:r>
              <a:rPr lang="cs-CZ" sz="2800" dirty="0" smtClean="0">
                <a:solidFill>
                  <a:srgbClr val="FF0000"/>
                </a:solidFill>
              </a:rPr>
              <a:t> и </a:t>
            </a:r>
            <a:r>
              <a:rPr lang="cs-CZ" sz="2800" dirty="0" err="1" smtClean="0">
                <a:solidFill>
                  <a:srgbClr val="FF0000"/>
                </a:solidFill>
              </a:rPr>
              <a:t>много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коз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24578" name="Picture 2" descr="Výsledek obrázku pro много ко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9585" y="3678283"/>
            <a:ext cx="3621385" cy="2409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0" name="Picture 4" descr="Související 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7895" y="3282044"/>
            <a:ext cx="1947545" cy="2918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Морфология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Трубецкой</a:t>
            </a:r>
            <a:r>
              <a:rPr lang="cs-CZ" sz="3600" dirty="0" smtClean="0"/>
              <a:t> </a:t>
            </a:r>
            <a:r>
              <a:rPr lang="cs-CZ" sz="3600" dirty="0" err="1" smtClean="0"/>
              <a:t>сформулировал</a:t>
            </a:r>
            <a:r>
              <a:rPr lang="cs-CZ" sz="3600" dirty="0" smtClean="0"/>
              <a:t> </a:t>
            </a:r>
            <a:r>
              <a:rPr lang="cs-CZ" sz="3600" dirty="0" err="1" smtClean="0"/>
              <a:t>задачи</a:t>
            </a:r>
            <a:r>
              <a:rPr lang="cs-CZ" sz="3600" dirty="0" smtClean="0"/>
              <a:t> </a:t>
            </a:r>
            <a:r>
              <a:rPr lang="cs-CZ" sz="3600" dirty="0" err="1" smtClean="0"/>
              <a:t>морфонологии</a:t>
            </a:r>
            <a:r>
              <a:rPr lang="cs-CZ" sz="3600" dirty="0" smtClean="0"/>
              <a:t> </a:t>
            </a:r>
            <a:r>
              <a:rPr lang="cs-CZ" sz="3600" dirty="0" err="1" smtClean="0"/>
              <a:t>как</a:t>
            </a:r>
            <a:r>
              <a:rPr lang="cs-CZ" sz="3600" dirty="0" smtClean="0"/>
              <a:t> </a:t>
            </a:r>
            <a:r>
              <a:rPr lang="cs-CZ" sz="3600" dirty="0" err="1" smtClean="0"/>
              <a:t>особой</a:t>
            </a:r>
            <a:r>
              <a:rPr lang="cs-CZ" sz="3600" dirty="0" smtClean="0"/>
              <a:t> </a:t>
            </a:r>
            <a:r>
              <a:rPr lang="cs-CZ" sz="3600" dirty="0" err="1" smtClean="0"/>
              <a:t>дисциплины</a:t>
            </a:r>
            <a:r>
              <a:rPr lang="cs-CZ" sz="3600" dirty="0" smtClean="0"/>
              <a:t>.</a:t>
            </a:r>
          </a:p>
          <a:p>
            <a:endParaRPr lang="ru-RU" sz="3600" dirty="0" smtClean="0"/>
          </a:p>
          <a:p>
            <a:r>
              <a:rPr lang="cs-CZ" sz="3600" dirty="0" err="1" smtClean="0"/>
              <a:t>Р.Якобсон</a:t>
            </a:r>
            <a:r>
              <a:rPr lang="cs-CZ" sz="3600" dirty="0" smtClean="0"/>
              <a:t> </a:t>
            </a:r>
            <a:r>
              <a:rPr lang="cs-CZ" sz="3600" dirty="0" err="1" smtClean="0"/>
              <a:t>пытался</a:t>
            </a:r>
            <a:r>
              <a:rPr lang="cs-CZ" sz="3600" dirty="0" smtClean="0"/>
              <a:t> </a:t>
            </a:r>
            <a:r>
              <a:rPr lang="cs-CZ" sz="3600" dirty="0" err="1" smtClean="0"/>
              <a:t>описывать</a:t>
            </a:r>
            <a:r>
              <a:rPr lang="cs-CZ" sz="3600" dirty="0" smtClean="0"/>
              <a:t> </a:t>
            </a:r>
            <a:r>
              <a:rPr lang="cs-CZ" sz="3600" dirty="0" err="1" smtClean="0"/>
              <a:t>систему</a:t>
            </a:r>
            <a:r>
              <a:rPr lang="cs-CZ" sz="3600" dirty="0" smtClean="0"/>
              <a:t> </a:t>
            </a:r>
            <a:r>
              <a:rPr lang="cs-CZ" sz="3600" dirty="0" err="1" smtClean="0"/>
              <a:t>русских</a:t>
            </a:r>
            <a:r>
              <a:rPr lang="cs-CZ" sz="3600" dirty="0" smtClean="0"/>
              <a:t> </a:t>
            </a:r>
            <a:r>
              <a:rPr lang="cs-CZ" sz="3600" dirty="0" err="1" smtClean="0"/>
              <a:t>падежей</a:t>
            </a:r>
            <a:endParaRPr lang="cs-CZ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Синтаксис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актиальное членение предложения – </a:t>
            </a:r>
            <a:r>
              <a:rPr lang="cs-CZ" sz="3600" dirty="0" smtClean="0"/>
              <a:t>aktuální členění větné</a:t>
            </a:r>
            <a:endParaRPr lang="ru-RU" sz="3600" dirty="0" smtClean="0"/>
          </a:p>
          <a:p>
            <a:endParaRPr lang="ru-RU" sz="3600" dirty="0" smtClean="0"/>
          </a:p>
          <a:p>
            <a:r>
              <a:rPr lang="ru-RU" sz="3600" dirty="0" smtClean="0"/>
              <a:t>при актуальном членении предлоения важны тема и рема</a:t>
            </a:r>
            <a:endParaRPr lang="cs-CZ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570</TotalTime>
  <Words>327</Words>
  <Application>Microsoft Office PowerPoint</Application>
  <PresentationFormat>Vlastní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Savon</vt:lpstr>
      <vt:lpstr>Пражский лингвистический кружок</vt:lpstr>
      <vt:lpstr>Начало ПЛК</vt:lpstr>
      <vt:lpstr>Русское ядро ПЛК</vt:lpstr>
      <vt:lpstr>Участники международной фонологичецкой конференции в Праге, 1930</vt:lpstr>
      <vt:lpstr>Два основных методологических принципа</vt:lpstr>
      <vt:lpstr>Создание фонологии</vt:lpstr>
      <vt:lpstr>Snímek 7</vt:lpstr>
      <vt:lpstr>Морфология</vt:lpstr>
      <vt:lpstr>Синтаксис</vt:lpstr>
      <vt:lpstr>Тема и рема</vt:lpstr>
      <vt:lpstr>Итак, основными достижениями пражского направления структурализма являются: </vt:lpstr>
      <vt:lpstr>Спасибо за внимание 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Kristýna Odložilová</dc:creator>
  <cp:lastModifiedBy>Kristýna Odložilová</cp:lastModifiedBy>
  <cp:revision>32</cp:revision>
  <dcterms:created xsi:type="dcterms:W3CDTF">2017-02-16T08:42:59Z</dcterms:created>
  <dcterms:modified xsi:type="dcterms:W3CDTF">2017-02-26T12:52:57Z</dcterms:modified>
</cp:coreProperties>
</file>