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21.2.2017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21.2.2017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21.2.2017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21.2.2017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21.2.2017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21.2.2017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21.2.2017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21.2.2017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</p:spPr>
        <p:txBody>
          <a:bodyPr/>
          <a:lstStyle/>
          <a:p>
            <a:r>
              <a:rPr lang="cs-CZ" b="1" dirty="0" err="1"/>
              <a:t>Михаи́л</a:t>
            </a:r>
            <a:r>
              <a:rPr lang="cs-CZ" b="1" dirty="0"/>
              <a:t> </a:t>
            </a:r>
            <a:r>
              <a:rPr lang="cs-CZ" b="1" dirty="0" err="1"/>
              <a:t>Васи́льевич</a:t>
            </a:r>
            <a:r>
              <a:rPr lang="cs-CZ" b="1" dirty="0"/>
              <a:t> </a:t>
            </a:r>
            <a:r>
              <a:rPr lang="cs-CZ" b="1" dirty="0" err="1"/>
              <a:t>Ломоно́сов</a:t>
            </a:r>
            <a:r>
              <a:rPr lang="cs-CZ" dirty="0"/>
              <a:t> 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0612" y="1916832"/>
            <a:ext cx="6400800" cy="1752600"/>
          </a:xfrm>
        </p:spPr>
        <p:txBody>
          <a:bodyPr/>
          <a:lstStyle/>
          <a:p>
            <a:r>
              <a:rPr lang="cs-CZ" dirty="0" smtClean="0"/>
              <a:t>1711-1765</a:t>
            </a:r>
            <a:endParaRPr lang="cs-CZ" dirty="0"/>
          </a:p>
        </p:txBody>
      </p:sp>
      <p:pic>
        <p:nvPicPr>
          <p:cNvPr id="1026" name="Picture 2" descr="Výsledek obrázku pro lomonoso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564904"/>
            <a:ext cx="3600400" cy="400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824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это всё 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сбасибо за внимание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0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Михаи́л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Васи́льевич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Ломоно́сов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первый русский учёный-естествоиспытатель мирового значения, энциклопедист, химик и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физик</a:t>
            </a:r>
            <a:endParaRPr lang="cs-CZ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член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Санкт-Петербургской Императорской и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Королевской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Шведской академий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наук</a:t>
            </a:r>
            <a:endParaRPr lang="cs-CZ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уноверсалый человек</a:t>
            </a:r>
            <a:endParaRPr lang="cs-CZ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69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+mn-lt"/>
                <a:cs typeface="Times New Roman" panose="02020603050405020304" pitchFamily="18" charset="0"/>
              </a:rPr>
              <a:t>Гуманитарные </a:t>
            </a:r>
            <a:r>
              <a:rPr lang="ru-RU" b="1" dirty="0">
                <a:latin typeface="+mn-lt"/>
                <a:cs typeface="Times New Roman" panose="02020603050405020304" pitchFamily="18" charset="0"/>
              </a:rPr>
              <a:t>науки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риторики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идеи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Научная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терминология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Грамматика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стиля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Поэтическая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8102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+mn-lt"/>
                <a:cs typeface="Times New Roman" panose="02020603050405020304" pitchFamily="18" charset="0"/>
              </a:rPr>
              <a:t>Вклад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в </a:t>
            </a:r>
            <a:r>
              <a:rPr lang="cs-CZ" dirty="0" err="1">
                <a:latin typeface="+mn-lt"/>
                <a:cs typeface="Times New Roman" panose="02020603050405020304" pitchFamily="18" charset="0"/>
              </a:rPr>
              <a:t>развитие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n-lt"/>
                <a:cs typeface="Times New Roman" panose="02020603050405020304" pitchFamily="18" charset="0"/>
              </a:rPr>
              <a:t>риторики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«</a:t>
            </a:r>
            <a:r>
              <a:rPr lang="cs-CZ" dirty="0" err="1"/>
              <a:t>Риторика</a:t>
            </a:r>
            <a:r>
              <a:rPr lang="cs-CZ" dirty="0"/>
              <a:t>» 1748 </a:t>
            </a:r>
            <a:endParaRPr lang="cs-CZ" dirty="0" smtClean="0"/>
          </a:p>
          <a:p>
            <a:r>
              <a:rPr lang="cs-CZ" dirty="0" err="1" smtClean="0"/>
              <a:t>выделяет</a:t>
            </a:r>
            <a:r>
              <a:rPr lang="cs-CZ" dirty="0" smtClean="0"/>
              <a:t>:</a:t>
            </a:r>
            <a:endParaRPr lang="cs-CZ" dirty="0" smtClean="0"/>
          </a:p>
          <a:p>
            <a:pPr lvl="1"/>
            <a:r>
              <a:rPr lang="cs-CZ" dirty="0" err="1"/>
              <a:t>риторику</a:t>
            </a:r>
            <a:r>
              <a:rPr lang="cs-CZ" dirty="0"/>
              <a:t> — </a:t>
            </a:r>
            <a:r>
              <a:rPr lang="cs-CZ" dirty="0" err="1"/>
              <a:t>учение</a:t>
            </a:r>
            <a:r>
              <a:rPr lang="cs-CZ" dirty="0"/>
              <a:t> о </a:t>
            </a:r>
            <a:r>
              <a:rPr lang="cs-CZ" dirty="0" err="1"/>
              <a:t>красноречии</a:t>
            </a:r>
            <a:r>
              <a:rPr lang="cs-CZ" dirty="0"/>
              <a:t> </a:t>
            </a:r>
            <a:r>
              <a:rPr lang="cs-CZ" dirty="0" err="1" smtClean="0"/>
              <a:t>вообще</a:t>
            </a:r>
            <a:endParaRPr lang="cs-CZ" dirty="0" smtClean="0"/>
          </a:p>
          <a:p>
            <a:pPr lvl="1"/>
            <a:r>
              <a:rPr lang="cs-CZ" dirty="0" err="1"/>
              <a:t>ораторию</a:t>
            </a:r>
            <a:r>
              <a:rPr lang="cs-CZ" dirty="0"/>
              <a:t> — </a:t>
            </a:r>
            <a:r>
              <a:rPr lang="cs-CZ" dirty="0" err="1"/>
              <a:t>наставление</a:t>
            </a:r>
            <a:r>
              <a:rPr lang="cs-CZ" dirty="0"/>
              <a:t> к </a:t>
            </a:r>
            <a:r>
              <a:rPr lang="cs-CZ" dirty="0" err="1"/>
              <a:t>сочинению</a:t>
            </a:r>
            <a:r>
              <a:rPr lang="cs-CZ" dirty="0"/>
              <a:t> </a:t>
            </a:r>
            <a:r>
              <a:rPr lang="cs-CZ" dirty="0" err="1"/>
              <a:t>речей</a:t>
            </a:r>
            <a:r>
              <a:rPr lang="cs-CZ" dirty="0"/>
              <a:t> в </a:t>
            </a:r>
            <a:r>
              <a:rPr lang="cs-CZ" dirty="0" err="1" smtClean="0"/>
              <a:t>прозе</a:t>
            </a:r>
            <a:endParaRPr lang="cs-CZ" dirty="0" smtClean="0"/>
          </a:p>
          <a:p>
            <a:pPr lvl="1"/>
            <a:r>
              <a:rPr lang="ru-RU" dirty="0" smtClean="0"/>
              <a:t>поэзию </a:t>
            </a:r>
            <a:r>
              <a:rPr lang="ru-RU" dirty="0"/>
              <a:t>— наставление к сочинению поэтических </a:t>
            </a:r>
            <a:r>
              <a:rPr lang="ru-RU" dirty="0" smtClean="0"/>
              <a:t>произведений</a:t>
            </a:r>
            <a:endParaRPr lang="cs-CZ" dirty="0" smtClean="0"/>
          </a:p>
          <a:p>
            <a:r>
              <a:rPr lang="ru-RU" dirty="0"/>
              <a:t>На основе «Риторики» впоследствии были написаны учебники по русскому красноречию.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5926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latin typeface="+mn-lt"/>
                <a:cs typeface="Times New Roman" panose="02020603050405020304" pitchFamily="18" charset="0"/>
              </a:rPr>
              <a:t>Педагогические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+mn-lt"/>
                <a:cs typeface="Times New Roman" panose="02020603050405020304" pitchFamily="18" charset="0"/>
              </a:rPr>
              <a:t>идеи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Исходил</a:t>
            </a:r>
            <a:r>
              <a:rPr lang="cs-CZ" dirty="0"/>
              <a:t> в </a:t>
            </a:r>
            <a:r>
              <a:rPr lang="cs-CZ" dirty="0" err="1"/>
              <a:t>воспитании</a:t>
            </a:r>
            <a:r>
              <a:rPr lang="cs-CZ" dirty="0"/>
              <a:t> </a:t>
            </a:r>
            <a:r>
              <a:rPr lang="cs-CZ" dirty="0" err="1"/>
              <a:t>из</a:t>
            </a:r>
            <a:r>
              <a:rPr lang="cs-CZ" dirty="0"/>
              <a:t> </a:t>
            </a:r>
            <a:r>
              <a:rPr lang="cs-CZ" dirty="0" err="1"/>
              <a:t>принципов</a:t>
            </a:r>
            <a:r>
              <a:rPr lang="cs-CZ" dirty="0"/>
              <a:t> </a:t>
            </a:r>
            <a:r>
              <a:rPr lang="cs-CZ" dirty="0" err="1"/>
              <a:t>гуманизма</a:t>
            </a:r>
            <a:r>
              <a:rPr lang="cs-CZ" dirty="0"/>
              <a:t> и </a:t>
            </a:r>
            <a:r>
              <a:rPr lang="cs-CZ" dirty="0" err="1"/>
              <a:t>народности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err="1" smtClean="0"/>
              <a:t>Метод</a:t>
            </a:r>
            <a:r>
              <a:rPr lang="cs-CZ" dirty="0" smtClean="0"/>
              <a:t> </a:t>
            </a:r>
            <a:r>
              <a:rPr lang="cs-CZ" dirty="0"/>
              <a:t>и </a:t>
            </a:r>
            <a:r>
              <a:rPr lang="cs-CZ" dirty="0" err="1"/>
              <a:t>условие</a:t>
            </a:r>
            <a:r>
              <a:rPr lang="cs-CZ" dirty="0"/>
              <a:t> </a:t>
            </a:r>
            <a:r>
              <a:rPr lang="cs-CZ" dirty="0" err="1"/>
              <a:t>воспитания</a:t>
            </a:r>
            <a:r>
              <a:rPr lang="cs-CZ" dirty="0"/>
              <a:t> — </a:t>
            </a:r>
            <a:r>
              <a:rPr lang="cs-CZ" dirty="0" err="1"/>
              <a:t>порядок</a:t>
            </a:r>
            <a:r>
              <a:rPr lang="cs-CZ" dirty="0"/>
              <a:t> и </a:t>
            </a:r>
            <a:r>
              <a:rPr lang="cs-CZ" dirty="0" err="1"/>
              <a:t>дисциплина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88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cs typeface="Times New Roman" panose="02020603050405020304" pitchFamily="18" charset="0"/>
              </a:rPr>
              <a:t>Научная</a:t>
            </a:r>
            <a:r>
              <a:rPr lang="cs-CZ" dirty="0"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cs typeface="Times New Roman" panose="02020603050405020304" pitchFamily="18" charset="0"/>
              </a:rPr>
              <a:t>терминология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транскрипци</a:t>
            </a:r>
            <a:r>
              <a:rPr lang="ru-RU" dirty="0"/>
              <a:t>я</a:t>
            </a:r>
            <a:r>
              <a:rPr lang="cs-CZ" dirty="0" smtClean="0"/>
              <a:t> </a:t>
            </a:r>
            <a:r>
              <a:rPr lang="cs-CZ" dirty="0"/>
              <a:t>и </a:t>
            </a:r>
            <a:r>
              <a:rPr lang="cs-CZ" dirty="0" err="1" smtClean="0"/>
              <a:t>транслитераци</a:t>
            </a:r>
            <a:r>
              <a:rPr lang="ru-RU" dirty="0" smtClean="0"/>
              <a:t>я</a:t>
            </a:r>
            <a:endParaRPr lang="cs-CZ" dirty="0" smtClean="0"/>
          </a:p>
          <a:p>
            <a:pPr lvl="1"/>
            <a:r>
              <a:rPr lang="ru-RU" i="1" dirty="0"/>
              <a:t>атмосфера, микроскоп, минус,, периферия, </a:t>
            </a:r>
            <a:r>
              <a:rPr lang="ru-RU" i="1" dirty="0" smtClean="0"/>
              <a:t>горизонт</a:t>
            </a:r>
            <a:endParaRPr lang="cs-CZ" i="1" dirty="0"/>
          </a:p>
          <a:p>
            <a:r>
              <a:rPr lang="ru-RU" dirty="0" smtClean="0"/>
              <a:t>К</a:t>
            </a:r>
            <a:r>
              <a:rPr lang="cs-CZ" dirty="0" err="1" smtClean="0"/>
              <a:t>альки</a:t>
            </a:r>
            <a:r>
              <a:rPr lang="cs-CZ" dirty="0" smtClean="0"/>
              <a:t> – </a:t>
            </a:r>
          </a:p>
          <a:p>
            <a:pPr lvl="1"/>
            <a:r>
              <a:rPr lang="cs-CZ" i="1" dirty="0" err="1" smtClean="0"/>
              <a:t>предложный</a:t>
            </a:r>
            <a:r>
              <a:rPr lang="cs-CZ" i="1" dirty="0" smtClean="0"/>
              <a:t> </a:t>
            </a:r>
            <a:r>
              <a:rPr lang="cs-CZ" i="1" dirty="0"/>
              <a:t>(</a:t>
            </a:r>
            <a:r>
              <a:rPr lang="cs-CZ" i="1" dirty="0" err="1"/>
              <a:t>падеж</a:t>
            </a:r>
            <a:r>
              <a:rPr lang="cs-CZ" i="1" dirty="0"/>
              <a:t>), </a:t>
            </a:r>
            <a:r>
              <a:rPr lang="cs-CZ" i="1" dirty="0" err="1" smtClean="0"/>
              <a:t>зажигательное</a:t>
            </a:r>
            <a:r>
              <a:rPr lang="cs-CZ" i="1" dirty="0" smtClean="0"/>
              <a:t> </a:t>
            </a:r>
            <a:r>
              <a:rPr lang="cs-CZ" i="1" dirty="0"/>
              <a:t>(</a:t>
            </a:r>
            <a:r>
              <a:rPr lang="cs-CZ" i="1" dirty="0" err="1"/>
              <a:t>стекло</a:t>
            </a:r>
            <a:r>
              <a:rPr lang="cs-CZ" i="1" dirty="0"/>
              <a:t>), </a:t>
            </a:r>
            <a:r>
              <a:rPr lang="cs-CZ" i="1" dirty="0" err="1"/>
              <a:t>горизонтальный</a:t>
            </a:r>
            <a:r>
              <a:rPr lang="cs-CZ" i="1" dirty="0"/>
              <a:t>, </a:t>
            </a:r>
            <a:r>
              <a:rPr lang="cs-CZ" i="1" dirty="0" err="1"/>
              <a:t>вертикальный</a:t>
            </a:r>
            <a:r>
              <a:rPr lang="cs-CZ" i="1" dirty="0"/>
              <a:t>, </a:t>
            </a:r>
            <a:r>
              <a:rPr lang="cs-CZ" i="1" dirty="0" err="1" smtClean="0"/>
              <a:t>квадрат</a:t>
            </a:r>
            <a:r>
              <a:rPr lang="cs-CZ" i="1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0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cs typeface="Times New Roman" panose="02020603050405020304" pitchFamily="18" charset="0"/>
              </a:rPr>
              <a:t>Грамматика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«</a:t>
            </a:r>
            <a:r>
              <a:rPr lang="cs-CZ" dirty="0" err="1"/>
              <a:t>Российская</a:t>
            </a:r>
            <a:r>
              <a:rPr lang="cs-CZ" dirty="0"/>
              <a:t> </a:t>
            </a:r>
            <a:r>
              <a:rPr lang="cs-CZ" dirty="0" err="1"/>
              <a:t>грамматика</a:t>
            </a:r>
            <a:r>
              <a:rPr lang="cs-CZ" dirty="0"/>
              <a:t>» </a:t>
            </a:r>
            <a:endParaRPr lang="cs-CZ" dirty="0" smtClean="0"/>
          </a:p>
          <a:p>
            <a:r>
              <a:rPr lang="cs-CZ" dirty="0" err="1"/>
              <a:t>первая</a:t>
            </a:r>
            <a:r>
              <a:rPr lang="cs-CZ" dirty="0"/>
              <a:t> </a:t>
            </a:r>
            <a:r>
              <a:rPr lang="cs-CZ" dirty="0" err="1"/>
              <a:t>нормативная</a:t>
            </a:r>
            <a:r>
              <a:rPr lang="cs-CZ" dirty="0"/>
              <a:t> </a:t>
            </a:r>
            <a:r>
              <a:rPr lang="cs-CZ" dirty="0" err="1"/>
              <a:t>грамматика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/>
              <a:t>состоит</a:t>
            </a:r>
            <a:r>
              <a:rPr lang="cs-CZ" dirty="0"/>
              <a:t> </a:t>
            </a:r>
            <a:r>
              <a:rPr lang="cs-CZ" dirty="0" err="1"/>
              <a:t>из</a:t>
            </a:r>
            <a:r>
              <a:rPr lang="cs-CZ" dirty="0"/>
              <a:t> </a:t>
            </a:r>
            <a:r>
              <a:rPr lang="cs-CZ" dirty="0" err="1"/>
              <a:t>шести</a:t>
            </a:r>
            <a:r>
              <a:rPr lang="cs-CZ" dirty="0"/>
              <a:t> </a:t>
            </a:r>
            <a:r>
              <a:rPr lang="cs-CZ" dirty="0" err="1"/>
              <a:t>частей</a:t>
            </a:r>
            <a:r>
              <a:rPr lang="cs-CZ" dirty="0"/>
              <a:t>: </a:t>
            </a:r>
            <a:endParaRPr lang="cs-CZ" dirty="0" smtClean="0"/>
          </a:p>
          <a:p>
            <a:pPr marL="916686" lvl="1" indent="-514350">
              <a:buFont typeface="+mj-lt"/>
              <a:buAutoNum type="arabicPeriod"/>
            </a:pPr>
            <a:r>
              <a:rPr lang="cs-CZ" dirty="0" smtClean="0"/>
              <a:t>«</a:t>
            </a:r>
            <a:r>
              <a:rPr lang="cs-CZ" dirty="0"/>
              <a:t>О </a:t>
            </a:r>
            <a:r>
              <a:rPr lang="cs-CZ" dirty="0" err="1"/>
              <a:t>человеческом</a:t>
            </a:r>
            <a:r>
              <a:rPr lang="cs-CZ" dirty="0"/>
              <a:t> </a:t>
            </a:r>
            <a:r>
              <a:rPr lang="cs-CZ" dirty="0" err="1"/>
              <a:t>слове</a:t>
            </a:r>
            <a:r>
              <a:rPr lang="cs-CZ" dirty="0"/>
              <a:t> </a:t>
            </a:r>
            <a:r>
              <a:rPr lang="cs-CZ" dirty="0" err="1"/>
              <a:t>вообще</a:t>
            </a:r>
            <a:r>
              <a:rPr lang="cs-CZ" dirty="0" smtClean="0"/>
              <a:t>»</a:t>
            </a:r>
          </a:p>
          <a:p>
            <a:pPr marL="916686" lvl="1" indent="-514350">
              <a:buFont typeface="+mj-lt"/>
              <a:buAutoNum type="arabicPeriod"/>
            </a:pPr>
            <a:r>
              <a:rPr lang="cs-CZ" dirty="0" smtClean="0"/>
              <a:t>«</a:t>
            </a:r>
            <a:r>
              <a:rPr lang="cs-CZ" dirty="0"/>
              <a:t>О </a:t>
            </a:r>
            <a:r>
              <a:rPr lang="cs-CZ" dirty="0" err="1"/>
              <a:t>чтении</a:t>
            </a:r>
            <a:r>
              <a:rPr lang="cs-CZ" dirty="0"/>
              <a:t> и </a:t>
            </a:r>
            <a:r>
              <a:rPr lang="cs-CZ" dirty="0" err="1"/>
              <a:t>правописании</a:t>
            </a:r>
            <a:r>
              <a:rPr lang="cs-CZ" dirty="0"/>
              <a:t> </a:t>
            </a:r>
            <a:r>
              <a:rPr lang="cs-CZ" dirty="0" err="1"/>
              <a:t>российском</a:t>
            </a:r>
            <a:r>
              <a:rPr lang="cs-CZ" dirty="0" smtClean="0"/>
              <a:t>»</a:t>
            </a:r>
          </a:p>
          <a:p>
            <a:pPr marL="916686" lvl="1" indent="-514350">
              <a:buFont typeface="+mj-lt"/>
              <a:buAutoNum type="arabicPeriod"/>
            </a:pPr>
            <a:r>
              <a:rPr lang="cs-CZ" dirty="0" smtClean="0"/>
              <a:t>«</a:t>
            </a:r>
            <a:r>
              <a:rPr lang="cs-CZ" dirty="0"/>
              <a:t>О </a:t>
            </a:r>
            <a:r>
              <a:rPr lang="cs-CZ" dirty="0" err="1"/>
              <a:t>имени</a:t>
            </a:r>
            <a:r>
              <a:rPr lang="cs-CZ" dirty="0" smtClean="0"/>
              <a:t>» </a:t>
            </a:r>
          </a:p>
          <a:p>
            <a:pPr marL="916686" lvl="1" indent="-514350">
              <a:buFont typeface="+mj-lt"/>
              <a:buAutoNum type="arabicPeriod"/>
            </a:pPr>
            <a:r>
              <a:rPr lang="cs-CZ" dirty="0" smtClean="0"/>
              <a:t>«</a:t>
            </a:r>
            <a:r>
              <a:rPr lang="cs-CZ" dirty="0"/>
              <a:t>О </a:t>
            </a:r>
            <a:r>
              <a:rPr lang="cs-CZ" dirty="0" err="1"/>
              <a:t>глаголе</a:t>
            </a:r>
            <a:r>
              <a:rPr lang="cs-CZ" dirty="0" smtClean="0"/>
              <a:t>»</a:t>
            </a:r>
          </a:p>
          <a:p>
            <a:pPr marL="916686" lvl="1" indent="-514350">
              <a:buFont typeface="+mj-lt"/>
              <a:buAutoNum type="arabicPeriod"/>
            </a:pPr>
            <a:r>
              <a:rPr lang="cs-CZ" dirty="0" smtClean="0"/>
              <a:t>«</a:t>
            </a:r>
            <a:r>
              <a:rPr lang="cs-CZ" dirty="0"/>
              <a:t>О </a:t>
            </a:r>
            <a:r>
              <a:rPr lang="cs-CZ" dirty="0" err="1"/>
              <a:t>вспомогательных</a:t>
            </a:r>
            <a:r>
              <a:rPr lang="cs-CZ" dirty="0"/>
              <a:t> </a:t>
            </a:r>
            <a:r>
              <a:rPr lang="cs-CZ" dirty="0" err="1"/>
              <a:t>или</a:t>
            </a:r>
            <a:r>
              <a:rPr lang="cs-CZ" dirty="0"/>
              <a:t> </a:t>
            </a:r>
            <a:r>
              <a:rPr lang="cs-CZ" dirty="0" err="1"/>
              <a:t>служебных</a:t>
            </a:r>
            <a:r>
              <a:rPr lang="cs-CZ" dirty="0"/>
              <a:t> </a:t>
            </a:r>
            <a:r>
              <a:rPr lang="cs-CZ" dirty="0" err="1"/>
              <a:t>частях</a:t>
            </a:r>
            <a:r>
              <a:rPr lang="cs-CZ" dirty="0"/>
              <a:t> </a:t>
            </a:r>
            <a:r>
              <a:rPr lang="cs-CZ" dirty="0" err="1"/>
              <a:t>слова</a:t>
            </a:r>
            <a:r>
              <a:rPr lang="cs-CZ" dirty="0" smtClean="0"/>
              <a:t>»</a:t>
            </a:r>
          </a:p>
          <a:p>
            <a:pPr marL="916686" lvl="1" indent="-514350">
              <a:buFont typeface="+mj-lt"/>
              <a:buAutoNum type="arabicPeriod"/>
            </a:pPr>
            <a:r>
              <a:rPr lang="cs-CZ" dirty="0"/>
              <a:t> </a:t>
            </a:r>
            <a:r>
              <a:rPr lang="cs-CZ" dirty="0" smtClean="0"/>
              <a:t>«</a:t>
            </a:r>
            <a:r>
              <a:rPr lang="cs-CZ" dirty="0"/>
              <a:t>О </a:t>
            </a:r>
            <a:r>
              <a:rPr lang="cs-CZ" dirty="0" err="1"/>
              <a:t>сочинении</a:t>
            </a:r>
            <a:r>
              <a:rPr lang="cs-CZ" dirty="0"/>
              <a:t>» </a:t>
            </a:r>
            <a:r>
              <a:rPr lang="cs-CZ" dirty="0" err="1"/>
              <a:t>частей</a:t>
            </a:r>
            <a:r>
              <a:rPr lang="cs-CZ" dirty="0"/>
              <a:t> </a:t>
            </a:r>
            <a:r>
              <a:rPr lang="cs-CZ" dirty="0" err="1"/>
              <a:t>слова</a:t>
            </a:r>
            <a:r>
              <a:rPr lang="cs-CZ" dirty="0" smtClean="0"/>
              <a:t>»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0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cs typeface="Times New Roman" panose="02020603050405020304" pitchFamily="18" charset="0"/>
              </a:rPr>
              <a:t>теория</a:t>
            </a:r>
            <a:r>
              <a:rPr lang="cs-CZ" dirty="0">
                <a:cs typeface="Times New Roman" panose="02020603050405020304" pitchFamily="18" charset="0"/>
              </a:rPr>
              <a:t> </a:t>
            </a:r>
            <a:r>
              <a:rPr lang="cs-CZ" dirty="0" err="1">
                <a:cs typeface="Times New Roman" panose="02020603050405020304" pitchFamily="18" charset="0"/>
              </a:rPr>
              <a:t>стиля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«</a:t>
            </a:r>
            <a:r>
              <a:rPr lang="cs-CZ" dirty="0" err="1"/>
              <a:t>Рассуждение</a:t>
            </a:r>
            <a:r>
              <a:rPr lang="cs-CZ" dirty="0"/>
              <a:t> о </a:t>
            </a:r>
            <a:r>
              <a:rPr lang="cs-CZ" dirty="0" err="1"/>
              <a:t>пользе</a:t>
            </a:r>
            <a:r>
              <a:rPr lang="cs-CZ" dirty="0"/>
              <a:t> </a:t>
            </a:r>
            <a:r>
              <a:rPr lang="cs-CZ" dirty="0" err="1"/>
              <a:t>книг</a:t>
            </a:r>
            <a:r>
              <a:rPr lang="cs-CZ" dirty="0"/>
              <a:t> </a:t>
            </a:r>
            <a:r>
              <a:rPr lang="cs-CZ" dirty="0" err="1"/>
              <a:t>церковных</a:t>
            </a:r>
            <a:r>
              <a:rPr lang="cs-CZ" dirty="0"/>
              <a:t> в </a:t>
            </a:r>
            <a:r>
              <a:rPr lang="cs-CZ" dirty="0" err="1"/>
              <a:t>российском</a:t>
            </a:r>
            <a:r>
              <a:rPr lang="cs-CZ" dirty="0"/>
              <a:t> </a:t>
            </a:r>
            <a:r>
              <a:rPr lang="cs-CZ" dirty="0" err="1" smtClean="0"/>
              <a:t>языке</a:t>
            </a:r>
            <a:r>
              <a:rPr lang="cs-CZ" dirty="0" smtClean="0"/>
              <a:t>»</a:t>
            </a:r>
          </a:p>
          <a:p>
            <a:r>
              <a:rPr lang="ru-RU" dirty="0" smtClean="0"/>
              <a:t>В</a:t>
            </a:r>
            <a:r>
              <a:rPr lang="cs-CZ" dirty="0" err="1" smtClean="0"/>
              <a:t>ысокий</a:t>
            </a:r>
            <a:endParaRPr lang="cs-CZ" dirty="0" smtClean="0"/>
          </a:p>
          <a:p>
            <a:r>
              <a:rPr lang="ru-RU" dirty="0" smtClean="0"/>
              <a:t>С</a:t>
            </a:r>
            <a:r>
              <a:rPr lang="cs-CZ" dirty="0" err="1" smtClean="0"/>
              <a:t>редний</a:t>
            </a:r>
            <a:endParaRPr lang="cs-CZ" dirty="0" smtClean="0"/>
          </a:p>
          <a:p>
            <a:r>
              <a:rPr lang="ru-RU" dirty="0" smtClean="0"/>
              <a:t>Н</a:t>
            </a:r>
            <a:r>
              <a:rPr lang="cs-CZ" dirty="0" err="1" smtClean="0"/>
              <a:t>изкий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6974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cs typeface="Times New Roman" panose="02020603050405020304" pitchFamily="18" charset="0"/>
              </a:rPr>
              <a:t>Поэтическая</a:t>
            </a:r>
            <a:r>
              <a:rPr lang="cs-CZ" dirty="0">
                <a:cs typeface="Times New Roman" panose="02020603050405020304" pitchFamily="18" charset="0"/>
              </a:rPr>
              <a:t> </a:t>
            </a:r>
            <a:r>
              <a:rPr lang="cs-CZ" dirty="0" err="1">
                <a:cs typeface="Times New Roman" panose="02020603050405020304" pitchFamily="18" charset="0"/>
              </a:rPr>
              <a:t>теория</a:t>
            </a:r>
            <a:r>
              <a:rPr lang="cs-CZ" dirty="0">
                <a:cs typeface="Times New Roman" panose="02020603050405020304" pitchFamily="18" charset="0"/>
              </a:rPr>
              <a:t> и </a:t>
            </a:r>
            <a:r>
              <a:rPr lang="cs-CZ" dirty="0" err="1" smtClean="0">
                <a:cs typeface="Times New Roman" panose="02020603050405020304" pitchFamily="18" charset="0"/>
              </a:rPr>
              <a:t>практика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силлабо-тоническ</a:t>
            </a:r>
            <a:r>
              <a:rPr lang="ru-RU" dirty="0" smtClean="0"/>
              <a:t>ая </a:t>
            </a:r>
            <a:r>
              <a:rPr lang="cs-CZ" dirty="0" err="1" smtClean="0"/>
              <a:t>реформ</a:t>
            </a:r>
            <a:r>
              <a:rPr lang="ru-RU" dirty="0" smtClean="0"/>
              <a:t>а</a:t>
            </a:r>
            <a:r>
              <a:rPr lang="cs-CZ" dirty="0" smtClean="0"/>
              <a:t> </a:t>
            </a:r>
          </a:p>
          <a:p>
            <a:r>
              <a:rPr lang="cs-CZ" dirty="0" err="1"/>
              <a:t>четырёхстопный</a:t>
            </a:r>
            <a:r>
              <a:rPr lang="cs-CZ" dirty="0"/>
              <a:t> </a:t>
            </a:r>
            <a:r>
              <a:rPr lang="cs-CZ" dirty="0" err="1" smtClean="0"/>
              <a:t>ямб</a:t>
            </a:r>
            <a:endParaRPr lang="cs-CZ" dirty="0" smtClean="0"/>
          </a:p>
          <a:p>
            <a:r>
              <a:rPr lang="ru-RU" dirty="0" smtClean="0"/>
              <a:t>О</a:t>
            </a:r>
            <a:r>
              <a:rPr lang="cs-CZ" dirty="0" err="1" smtClean="0"/>
              <a:t>ды</a:t>
            </a:r>
            <a:endParaRPr lang="cs-CZ" dirty="0" smtClean="0"/>
          </a:p>
          <a:p>
            <a:r>
              <a:rPr lang="ru-RU" dirty="0" smtClean="0"/>
              <a:t>переводческая </a:t>
            </a:r>
            <a:r>
              <a:rPr lang="ru-RU" dirty="0" smtClean="0"/>
              <a:t>деятельность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02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</TotalTime>
  <Words>189</Words>
  <Application>Microsoft Office PowerPoint</Application>
  <PresentationFormat>Předvádění na obrazovce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Slunovrat</vt:lpstr>
      <vt:lpstr>Михаи́л Васи́льевич Ломоно́сов </vt:lpstr>
      <vt:lpstr>Михаи́л Васи́льевич Ломоно́сов </vt:lpstr>
      <vt:lpstr>Гуманитарные науки</vt:lpstr>
      <vt:lpstr>Вклад в развитие риторики</vt:lpstr>
      <vt:lpstr>Педагогические идеи</vt:lpstr>
      <vt:lpstr>Научная терминология</vt:lpstr>
      <vt:lpstr>Грамматика</vt:lpstr>
      <vt:lpstr>теория стиля</vt:lpstr>
      <vt:lpstr>Поэтическая теория и практика</vt:lpstr>
      <vt:lpstr>это всё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Михаи́л Васи́льевич Ломоно́сов </dc:title>
  <dc:creator>user</dc:creator>
  <cp:lastModifiedBy>user</cp:lastModifiedBy>
  <cp:revision>8</cp:revision>
  <dcterms:created xsi:type="dcterms:W3CDTF">2017-02-20T19:05:33Z</dcterms:created>
  <dcterms:modified xsi:type="dcterms:W3CDTF">2017-02-21T07:33:23Z</dcterms:modified>
</cp:coreProperties>
</file>