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A556A-4FC0-46A9-B72F-C7BA7DA55090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44C4B-B8D8-47E7-BCE9-4F706CC8BD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991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44C4B-B8D8-47E7-BCE9-4F706CC8BDE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015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44C4B-B8D8-47E7-BCE9-4F706CC8BDE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188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75B5F3-4ADD-42CB-8FE6-48846D45F14F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1F39EF-8B7B-4D5F-B02E-B4C249D7F3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71670" y="428604"/>
            <a:ext cx="6715172" cy="228601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7200" cap="none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Поехали 1</a:t>
            </a:r>
            <a:r>
              <a:rPr lang="ru-RU" cap="none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cap="none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cs-CZ" cap="none" dirty="0">
              <a:ln w="12700">
                <a:noFill/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28860" y="3214686"/>
            <a:ext cx="6172200" cy="17145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Учебник, рабочая тетрадь, тексты для чтения, методическое пособие</a:t>
            </a:r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компакт-диск</a:t>
            </a:r>
            <a:endParaRPr lang="cs-CZ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4676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Учебник</a:t>
            </a:r>
            <a:endParaRPr lang="cs-CZ" sz="5400" b="1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0034" y="1928802"/>
            <a:ext cx="792961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Издательство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</a:rPr>
              <a:t>Albra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, spol. s.r.o.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Авторы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		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Hana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</a:rPr>
              <a:t>Žofková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</a:rPr>
              <a:t>Klaudia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</a:rPr>
              <a:t>Eibenová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			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Zuzana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</a:rPr>
              <a:t>Liptáková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, Jaroslav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</a:rPr>
              <a:t>Šaroch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Уровень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		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A1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Содержание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	Доазбучный период (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уроков)</a:t>
            </a:r>
          </a:p>
          <a:p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		Азбучный период (</a:t>
            </a:r>
            <a:r>
              <a:rPr lang="cs-CZ" sz="2400" dirty="0">
                <a:solidFill>
                  <a:schemeClr val="bg2">
                    <a:lumMod val="25000"/>
                  </a:schemeClr>
                </a:solidFill>
              </a:rPr>
              <a:t>9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уроков)</a:t>
            </a:r>
          </a:p>
          <a:p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		Дополнительные тексты                        			для чтения </a:t>
            </a:r>
          </a:p>
          <a:p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		Чешско-русский словарь</a:t>
            </a: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Анализ провел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</a:rPr>
              <a:t>a: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	 Bc. Alena Slavíková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756000"/>
          </a:xfr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Доазбучный период</a:t>
            </a:r>
            <a:endParaRPr lang="cs-CZ" sz="4400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85786" y="1571612"/>
            <a:ext cx="7467600" cy="407196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первые страницы учебника (урок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1-6)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– только картинки без текста (слушание)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-ой урок – азбука и песня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 уроках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7-15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студенты учат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3-5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новых букв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 конце урока таблица с буквами, которые ученики знают (в алфавитном</a:t>
            </a:r>
            <a:r>
              <a:rPr lang="vi-VN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порядке азбуки)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важные заметки в желтых таблицах</a:t>
            </a: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 конце урока задания для развлечения (кроссворды, ребусы и т.д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14348" y="1285860"/>
            <a:ext cx="778674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Грамматика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простые предложения в настоящем времени (Это моя мама.)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сказать, как кого зовут (Меня зовут Яна.)</a:t>
            </a:r>
            <a:endParaRPr lang="en-US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выразить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частичное отрицание (Это не Ян, а Якуб.)</a:t>
            </a:r>
            <a:endParaRPr lang="en-US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познакомиться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сказать, откуда они и поздороваться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спрягать глаголы жить, читать, любить (в един. числе)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глаголы прошедшего времени в 15-ом уроке (но без объяснения, как их образовать) 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Лексика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семья, номера 1-2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</a:rPr>
              <a:t>0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школа, продукты питания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животные, цвета, предметы  ежедневного пользования</a:t>
            </a:r>
          </a:p>
          <a:p>
            <a:endParaRPr lang="ru-RU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Сказки (дополнительные тексты для чтения)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Репка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Столик, накройся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Курочка Ряба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Три медведя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           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Лев и мышь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Колобок</a:t>
            </a:r>
            <a:endParaRPr lang="cs-CZ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274638"/>
            <a:ext cx="7467600" cy="756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Азбучный</a:t>
            </a:r>
            <a:r>
              <a:rPr kumimoji="0" lang="ru-RU" sz="4400" b="1" i="0" u="none" strike="noStrike" kern="1200" cap="small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период</a:t>
            </a:r>
            <a:endParaRPr kumimoji="0" lang="cs-CZ" sz="4400" b="1" i="0" u="none" strike="noStrike" kern="1200" cap="sm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14348" y="1357298"/>
            <a:ext cx="7858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-ая часть</a:t>
            </a:r>
            <a:r>
              <a:rPr lang="cs-CZ" sz="2000" b="1" u="sng" dirty="0" smtClean="0">
                <a:solidFill>
                  <a:schemeClr val="bg2">
                    <a:lumMod val="25000"/>
                  </a:schemeClr>
                </a:solidFill>
              </a:rPr>
              <a:t> – </a:t>
            </a:r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устное народное творчество </a:t>
            </a: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пестушки, дразнилки, считалки, скороговорки, загадки, пословицы и поговорки, народные песни, легенды, русские народные сказки ...</a:t>
            </a:r>
          </a:p>
          <a:p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2-ая часть – авторская проза и поэзия на разные темы</a:t>
            </a: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школа, семья, питание, о друзях, о животных, загадки, современные сказки и т.д.</a:t>
            </a:r>
          </a:p>
          <a:p>
            <a:endParaRPr lang="ru-RU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Описание книги</a:t>
            </a:r>
            <a:endParaRPr lang="ru-RU" sz="2000" b="1" u="sng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- 1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</a:rPr>
              <a:t>00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страниц без картинок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задание и краткое содержание на чешском языке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тексты только на русском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ссылки на интернет для песен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без дополнительных упражнений к тексту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несколько сценариев для театральной постановки </a:t>
            </a:r>
            <a:endParaRPr lang="cs-CZ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274638"/>
            <a:ext cx="7467600" cy="756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Тексты</a:t>
            </a:r>
            <a:r>
              <a:rPr kumimoji="0" lang="ru-RU" sz="4400" b="1" i="0" u="none" strike="noStrike" kern="1200" cap="small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чтения</a:t>
            </a:r>
            <a:endParaRPr kumimoji="0" lang="cs-CZ" sz="4400" b="1" i="0" u="none" strike="noStrike" kern="1200" cap="sm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Доазбучный период </a:t>
            </a:r>
          </a:p>
          <a:p>
            <a:pPr>
              <a:buFont typeface="Arial" pitchFamily="34" charset="0"/>
              <a:buChar char="•"/>
            </a:pPr>
            <a:r>
              <a:rPr lang="ru-RU" sz="2000" smtClean="0">
                <a:solidFill>
                  <a:schemeClr val="bg2">
                    <a:lumMod val="25000"/>
                  </a:schemeClr>
                </a:solidFill>
              </a:rPr>
              <a:t>одному урок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</a:rPr>
              <a:t>y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в учебнике отвечает одна страница в рабочей тетради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ученики могут записать, что они запомнили и что им понравилось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проверка знаний в конце азбучного периода </a:t>
            </a:r>
          </a:p>
          <a:p>
            <a:pPr>
              <a:buNone/>
            </a:pPr>
            <a:endParaRPr lang="ru-RU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Азбучный период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упражнения для писания новых букв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повторение новых слов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список новых слов и таблица для дополнения новых букв азбуки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решение задач из отдельных уроков в конце тетради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457200" y="642918"/>
            <a:ext cx="7467600" cy="7747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rgbClr val="FFFF00"/>
                </a:solidFill>
              </a:rPr>
              <a:t>Рабочая тетрадь</a:t>
            </a:r>
            <a:endParaRPr kumimoji="0" lang="cs-CZ" sz="4400" b="1" i="0" u="none" strike="noStrike" kern="1200" cap="sm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642910" y="428604"/>
            <a:ext cx="7467600" cy="785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Методическое</a:t>
            </a:r>
            <a:r>
              <a:rPr kumimoji="0" lang="ru-RU" sz="4400" b="1" i="0" u="none" strike="noStrike" kern="1200" cap="small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пособие</a:t>
            </a:r>
            <a:endParaRPr kumimoji="0" lang="cs-CZ" sz="4400" b="1" i="0" u="none" strike="noStrike" kern="1200" cap="sm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1472" y="1500174"/>
            <a:ext cx="7858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Описание пособия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написано на чешском языке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подчеркивает коммуникативный аспект  учебника и его предназначение для школьников младшего возраста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знакомство школьников с русскими реалиями реализуется посредством чтения и слушания произведений устного народного творчества и сказок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выбор слов соответствует возрасту учащихся и их интересам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учитель может пользоваться альтернативными подходами к занятиям (в пособии можно найти разные языковые игры)</a:t>
            </a:r>
          </a:p>
          <a:p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</a:rPr>
              <a:t>Преимущества и недостатки учебника</a:t>
            </a: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+ достаток наглядного материала (картинки, таблицы)  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</a:rPr>
              <a:t>          +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подходящий для школьников со </a:t>
            </a:r>
            <a:r>
              <a:rPr lang="vi-VN" sz="2000" dirty="0" smtClean="0">
                <a:solidFill>
                  <a:schemeClr val="bg2">
                    <a:lumMod val="25000"/>
                  </a:schemeClr>
                </a:solidFill>
              </a:rPr>
              <a:t>специф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и</a:t>
            </a:r>
            <a:r>
              <a:rPr lang="vi-VN" sz="2000" dirty="0" smtClean="0">
                <a:solidFill>
                  <a:schemeClr val="bg2">
                    <a:lumMod val="25000"/>
                  </a:schemeClr>
                </a:solidFill>
              </a:rPr>
              <a:t>чески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ми</a:t>
            </a:r>
            <a:r>
              <a:rPr lang="vi-VN" sz="2000" dirty="0" smtClean="0">
                <a:solidFill>
                  <a:schemeClr val="bg2">
                    <a:lumMod val="25000"/>
                  </a:schemeClr>
                </a:solidFill>
              </a:rPr>
              <a:t> нарушения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ми</a:t>
            </a:r>
            <a:r>
              <a:rPr lang="vi-VN" sz="2000" dirty="0" smtClean="0">
                <a:solidFill>
                  <a:schemeClr val="bg2">
                    <a:lumMod val="25000"/>
                  </a:schemeClr>
                </a:solidFill>
              </a:rPr>
              <a:t> обучения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ru-RU" sz="2000" smtClean="0">
                <a:solidFill>
                  <a:schemeClr val="bg2">
                    <a:lumMod val="25000"/>
                  </a:schemeClr>
                </a:solidFill>
              </a:rPr>
              <a:t>разноцветные картинки)</a:t>
            </a:r>
            <a:endParaRPr lang="ru-RU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недостаток грамматических упражнений и проверок знаний</a:t>
            </a:r>
            <a:r>
              <a:rPr lang="vi-VN" dirty="0" smtClean="0"/>
              <a:t> </a:t>
            </a: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2">
      <a:dk1>
        <a:srgbClr val="9BBB59"/>
      </a:dk1>
      <a:lt1>
        <a:srgbClr val="C3D69B"/>
      </a:lt1>
      <a:dk2>
        <a:srgbClr val="4F6128"/>
      </a:dk2>
      <a:lt2>
        <a:srgbClr val="EBF1DD"/>
      </a:lt2>
      <a:accent1>
        <a:srgbClr val="3B481E"/>
      </a:accent1>
      <a:accent2>
        <a:srgbClr val="C0504D"/>
      </a:accent2>
      <a:accent3>
        <a:srgbClr val="9BBB59"/>
      </a:accent3>
      <a:accent4>
        <a:srgbClr val="8064A2"/>
      </a:accent4>
      <a:accent5>
        <a:srgbClr val="FFFF00"/>
      </a:accent5>
      <a:accent6>
        <a:srgbClr val="F79646"/>
      </a:accent6>
      <a:hlink>
        <a:srgbClr val="FFFF00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324</TotalTime>
  <Words>472</Words>
  <Application>Microsoft Office PowerPoint</Application>
  <PresentationFormat>Předvádění na obrazovce (4:3)</PresentationFormat>
  <Paragraphs>72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Schoolbook</vt:lpstr>
      <vt:lpstr>Times New Roman</vt:lpstr>
      <vt:lpstr>Wingdings</vt:lpstr>
      <vt:lpstr>Wingdings 2</vt:lpstr>
      <vt:lpstr>Arkýř</vt:lpstr>
      <vt:lpstr>Поехали 1 </vt:lpstr>
      <vt:lpstr>Учебник</vt:lpstr>
      <vt:lpstr>Доазбучный период</vt:lpstr>
      <vt:lpstr>Prezentace aplikace PowerPoint</vt:lpstr>
      <vt:lpstr>Prezentace aplikace PowerPoint</vt:lpstr>
      <vt:lpstr>Рабочая тетрадь</vt:lpstr>
      <vt:lpstr>Методическое пособие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Поехали 1</dc:title>
  <dc:creator>Alenka</dc:creator>
  <cp:lastModifiedBy>Bobrzykova</cp:lastModifiedBy>
  <cp:revision>35</cp:revision>
  <dcterms:created xsi:type="dcterms:W3CDTF">2017-03-05T20:20:04Z</dcterms:created>
  <dcterms:modified xsi:type="dcterms:W3CDTF">2017-05-15T16:44:21Z</dcterms:modified>
</cp:coreProperties>
</file>