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79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76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2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13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26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43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3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33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20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83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99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7C10814-742B-4370-AD02-B440BCF13AA0}" type="datetimeFigureOut">
              <a:rPr lang="cs-CZ" smtClean="0"/>
              <a:t>07.03.2017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406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3628" y="-1582035"/>
            <a:ext cx="10782300" cy="3352800"/>
          </a:xfrm>
        </p:spPr>
        <p:txBody>
          <a:bodyPr>
            <a:normAutofit/>
          </a:bodyPr>
          <a:lstStyle/>
          <a:p>
            <a:r>
              <a:rPr lang="az-Cyrl-AZ" sz="9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Времена</a:t>
            </a:r>
            <a:endParaRPr lang="cs-CZ" sz="9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7" y="2571750"/>
            <a:ext cx="3000375" cy="4286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60" y="2063751"/>
            <a:ext cx="2981325" cy="42862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96" y="280035"/>
            <a:ext cx="30003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07" y="-1562233"/>
            <a:ext cx="5558130" cy="8526595"/>
          </a:xfrm>
        </p:spPr>
      </p:pic>
    </p:spTree>
    <p:extLst>
      <p:ext uri="{BB962C8B-B14F-4D97-AF65-F5344CB8AC3E}">
        <p14:creationId xmlns:p14="http://schemas.microsoft.com/office/powerpoint/2010/main" val="35995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Аудирование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рамках учебика довольно много </a:t>
            </a:r>
            <a:r>
              <a:rPr lang="ru-RU" sz="3200" dirty="0" smtClean="0">
                <a:solidFill>
                  <a:schemeClr val="bg1"/>
                </a:solidFill>
              </a:rPr>
              <a:t>слушания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VREMENA-1-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9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Аудирование</a:t>
            </a:r>
            <a:endParaRPr lang="cs-CZ" dirty="0"/>
          </a:p>
        </p:txBody>
      </p:sp>
      <p:pic>
        <p:nvPicPr>
          <p:cNvPr id="4" name="VREMENA-1-6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8338" y="3589338"/>
            <a:ext cx="609600" cy="6096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4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3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Писание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</a:rPr>
              <a:t>по-моему </a:t>
            </a:r>
            <a:r>
              <a:rPr lang="ru-RU" sz="3200" dirty="0">
                <a:solidFill>
                  <a:schemeClr val="bg1"/>
                </a:solidFill>
              </a:rPr>
              <a:t>это самый плохой учебник с точки зрения тренировки писания</a:t>
            </a:r>
            <a:r>
              <a:rPr lang="ru-RU" sz="3200" dirty="0" smtClean="0">
                <a:solidFill>
                  <a:schemeClr val="bg1"/>
                </a:solidFill>
              </a:rPr>
              <a:t>!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рабочей тетради очень мало простора дла тренировки отдельных букв, или </a:t>
            </a:r>
            <a:r>
              <a:rPr lang="ru-RU" sz="3200" dirty="0" smtClean="0">
                <a:solidFill>
                  <a:schemeClr val="bg1"/>
                </a:solidFill>
              </a:rPr>
              <a:t>слов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az-Cyrl-AZ" sz="3200" dirty="0">
                <a:solidFill>
                  <a:schemeClr val="bg1"/>
                </a:solidFill>
              </a:rPr>
              <a:t>(только одна </a:t>
            </a:r>
            <a:r>
              <a:rPr lang="az-Cyrl-AZ" sz="3200" dirty="0" smtClean="0">
                <a:solidFill>
                  <a:schemeClr val="bg1"/>
                </a:solidFill>
              </a:rPr>
              <a:t>строчка</a:t>
            </a:r>
            <a:r>
              <a:rPr lang="cs-CZ" sz="3200" dirty="0" smtClean="0">
                <a:solidFill>
                  <a:schemeClr val="bg1"/>
                </a:solidFill>
              </a:rPr>
              <a:t>!!!</a:t>
            </a:r>
            <a:r>
              <a:rPr lang="az-Cyrl-AZ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компетенция писания у учеников не развивается (нужен дополнительный материал)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Писание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7" r="2313" b="13259"/>
          <a:stretch/>
        </p:blipFill>
        <p:spPr>
          <a:xfrm>
            <a:off x="-395926" y="1564849"/>
            <a:ext cx="6542202" cy="291288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t="6998" r="656" b="15359"/>
          <a:stretch/>
        </p:blipFill>
        <p:spPr>
          <a:xfrm>
            <a:off x="6111712" y="23274"/>
            <a:ext cx="6080288" cy="30831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7664" r="12276" b="48516"/>
          <a:stretch/>
        </p:blipFill>
        <p:spPr>
          <a:xfrm>
            <a:off x="3407788" y="4378750"/>
            <a:ext cx="8022211" cy="247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Говорение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учебнике достаточно разговорных игр (по сравнению с другими учебика русского языка</a:t>
            </a:r>
            <a:r>
              <a:rPr lang="ru-RU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упражнения типа: Слушай и отвечай на вопросы... Разыграйте сценку...Устно закончи предложения...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Говорение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t="21429" r="11449"/>
          <a:stretch/>
        </p:blipFill>
        <p:spPr>
          <a:xfrm>
            <a:off x="7343481" y="141402"/>
            <a:ext cx="4722830" cy="295988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6831" r="12182" b="47350"/>
          <a:stretch/>
        </p:blipFill>
        <p:spPr>
          <a:xfrm>
            <a:off x="20912" y="2106891"/>
            <a:ext cx="7230358" cy="25923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25325" r="11527" b="36520"/>
          <a:stretch/>
        </p:blipFill>
        <p:spPr>
          <a:xfrm>
            <a:off x="3648175" y="4699262"/>
            <a:ext cx="8333295" cy="21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Контрольные задания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конце каждого урока: контрольное задание для учеников (ученики могут проверят, поняли ли материал всего пройдённого урока</a:t>
            </a:r>
            <a:r>
              <a:rPr lang="ru-RU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там проверяются почти все компетенции: чтение, говорение, писание, грамматика, словарный запас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8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3" r="673"/>
          <a:stretch/>
        </p:blipFill>
        <p:spPr>
          <a:xfrm>
            <a:off x="4072378" y="-197963"/>
            <a:ext cx="4846073" cy="7379284"/>
          </a:xfrm>
        </p:spPr>
      </p:pic>
    </p:spTree>
    <p:extLst>
      <p:ext uri="{BB962C8B-B14F-4D97-AF65-F5344CB8AC3E}">
        <p14:creationId xmlns:p14="http://schemas.microsoft.com/office/powerpoint/2010/main" val="10016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Контрольные работы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учитель может пользоваться тестами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r>
              <a:rPr lang="cs-CZ" sz="3200" dirty="0" smtClean="0">
                <a:solidFill>
                  <a:schemeClr val="bg1"/>
                </a:solidFill>
              </a:rPr>
              <a:t>           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3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Времена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учебный комплекс состоит из</a:t>
            </a:r>
            <a:r>
              <a:rPr lang="az-Cyrl-AZ" sz="3200" dirty="0" smtClean="0">
                <a:solidFill>
                  <a:schemeClr val="bg1"/>
                </a:solidFill>
              </a:rPr>
              <a:t>:</a:t>
            </a:r>
            <a:endParaRPr lang="cs-CZ" sz="3200" dirty="0" smtClean="0">
              <a:solidFill>
                <a:schemeClr val="bg1"/>
              </a:solidFill>
            </a:endParaRPr>
          </a:p>
          <a:p>
            <a:r>
              <a:rPr lang="ru-RU" sz="3200" dirty="0" smtClean="0">
                <a:solidFill>
                  <a:schemeClr val="bg1"/>
                </a:solidFill>
              </a:rPr>
              <a:t>-</a:t>
            </a:r>
            <a:r>
              <a:rPr lang="ru-RU" sz="3200" dirty="0">
                <a:solidFill>
                  <a:schemeClr val="bg1"/>
                </a:solidFill>
              </a:rPr>
              <a:t>учебник</a:t>
            </a:r>
          </a:p>
          <a:p>
            <a:r>
              <a:rPr lang="ru-RU" sz="3200" dirty="0">
                <a:solidFill>
                  <a:schemeClr val="bg1"/>
                </a:solidFill>
              </a:rPr>
              <a:t>-рабочая тетрадь</a:t>
            </a:r>
          </a:p>
          <a:p>
            <a:r>
              <a:rPr lang="ru-RU" sz="3200" dirty="0">
                <a:solidFill>
                  <a:schemeClr val="bg1"/>
                </a:solidFill>
              </a:rPr>
              <a:t>-методическое пособие для </a:t>
            </a:r>
            <a:r>
              <a:rPr lang="ru-RU" sz="3200" dirty="0" smtClean="0">
                <a:solidFill>
                  <a:schemeClr val="bg1"/>
                </a:solidFill>
              </a:rPr>
              <a:t>учителей</a:t>
            </a:r>
            <a:endParaRPr lang="cs-CZ" sz="3200" dirty="0" smtClean="0">
              <a:solidFill>
                <a:schemeClr val="bg1"/>
              </a:solidFill>
            </a:endParaRPr>
          </a:p>
          <a:p>
            <a:endParaRPr lang="cs-CZ" sz="3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3 тома: Времена 1, Времена 2, Времена 3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59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Моя оценка учебника (1-лучшая оценка, 5-худшая оценка)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74733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словарный запас</a:t>
            </a:r>
            <a:r>
              <a:rPr lang="ru-RU" sz="3000" dirty="0">
                <a:solidFill>
                  <a:schemeClr val="bg1"/>
                </a:solidFill>
              </a:rPr>
              <a:t>: 5 (слова не находятся прямо в учебике, их очень много, они не разделены по темам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грамматика</a:t>
            </a:r>
            <a:r>
              <a:rPr lang="ru-RU" sz="3000" dirty="0">
                <a:solidFill>
                  <a:schemeClr val="bg1"/>
                </a:solidFill>
              </a:rPr>
              <a:t>: 3 (перевод с польского языка- другие явления, ненаглядная, но наглядный обзор в Интернете, упражнения достаточны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чтение:</a:t>
            </a:r>
            <a:r>
              <a:rPr lang="ru-RU" sz="3000" dirty="0">
                <a:solidFill>
                  <a:schemeClr val="bg1"/>
                </a:solidFill>
              </a:rPr>
              <a:t> 2 (текстов достаточно, их можно сначала прослушать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аудирование:</a:t>
            </a:r>
            <a:r>
              <a:rPr lang="ru-RU" sz="3000" dirty="0">
                <a:solidFill>
                  <a:schemeClr val="bg1"/>
                </a:solidFill>
              </a:rPr>
              <a:t> 1 (хорошие аудио записи, много упражнений для слушания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писание:</a:t>
            </a:r>
            <a:r>
              <a:rPr lang="ru-RU" sz="3000" dirty="0">
                <a:solidFill>
                  <a:schemeClr val="bg1"/>
                </a:solidFill>
              </a:rPr>
              <a:t> 5 (абсолютно недостаточные упражнения для писания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говорение:</a:t>
            </a:r>
            <a:r>
              <a:rPr lang="ru-RU" sz="3000" dirty="0">
                <a:solidFill>
                  <a:schemeClr val="bg1"/>
                </a:solidFill>
              </a:rPr>
              <a:t> 2 (учитель может выбрать себе какую-то коммуникативную игру для учеников)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6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учитель должен много работать с пособиями в Интернете, искать и скачать словарный запас, материал в учебнике для уроков не </a:t>
            </a:r>
            <a:r>
              <a:rPr lang="ru-RU" sz="3200" dirty="0" smtClean="0">
                <a:solidFill>
                  <a:schemeClr val="bg1"/>
                </a:solidFill>
              </a:rPr>
              <a:t>хватит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91" y="3808430"/>
            <a:ext cx="3376352" cy="27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методическое пособие сначала советует учителю, как использовать этот учебный </a:t>
            </a:r>
            <a:r>
              <a:rPr lang="ru-RU" sz="3200" dirty="0" smtClean="0">
                <a:solidFill>
                  <a:schemeClr val="bg1"/>
                </a:solidFill>
              </a:rPr>
              <a:t>коплекс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затем передаётся табличка, в которой перечисленно содержание отдельных уроков и где названо то, чем ученик должен овладеть после каждого </a:t>
            </a:r>
            <a:r>
              <a:rPr lang="ru-RU" sz="3200" dirty="0" smtClean="0">
                <a:solidFill>
                  <a:schemeClr val="bg1"/>
                </a:solidFill>
              </a:rPr>
              <a:t>урока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</a:t>
            </a:r>
            <a:r>
              <a:rPr lang="ru-RU" sz="3200" dirty="0" smtClean="0">
                <a:solidFill>
                  <a:schemeClr val="bg1"/>
                </a:solidFill>
              </a:rPr>
              <a:t>ам </a:t>
            </a:r>
            <a:r>
              <a:rPr lang="ru-RU" sz="3200" dirty="0">
                <a:solidFill>
                  <a:schemeClr val="bg1"/>
                </a:solidFill>
              </a:rPr>
              <a:t>недаются никакие идеи на использование дидактических </a:t>
            </a:r>
            <a:r>
              <a:rPr lang="ru-RU" sz="3200" dirty="0" smtClean="0">
                <a:solidFill>
                  <a:schemeClr val="bg1"/>
                </a:solidFill>
              </a:rPr>
              <a:t>игр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всягкие дополнительные материалы (по словарному запасу, грамматике, тексты..) отсутствуют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t="14672" r="4676" b="4251"/>
          <a:stretch/>
        </p:blipFill>
        <p:spPr>
          <a:xfrm>
            <a:off x="10058400" y="188538"/>
            <a:ext cx="1989056" cy="30542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997" r="15485" b="11694"/>
          <a:stretch/>
        </p:blipFill>
        <p:spPr>
          <a:xfrm>
            <a:off x="0" y="2314280"/>
            <a:ext cx="7475456" cy="45437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32852" b="12303"/>
          <a:stretch/>
        </p:blipFill>
        <p:spPr>
          <a:xfrm>
            <a:off x="7675531" y="2941163"/>
            <a:ext cx="3377397" cy="37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во второй части разрабатывается план </a:t>
            </a:r>
            <a:r>
              <a:rPr lang="ru-RU" sz="3200" dirty="0" smtClean="0">
                <a:solidFill>
                  <a:schemeClr val="bg1"/>
                </a:solidFill>
              </a:rPr>
              <a:t>учёбы</a:t>
            </a:r>
            <a:endParaRPr lang="cs-CZ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в гимназиях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4880" b="16289"/>
          <a:stretch/>
        </p:blipFill>
        <p:spPr>
          <a:xfrm>
            <a:off x="4631052" y="2696067"/>
            <a:ext cx="3320837" cy="40346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18007" r="5443" b="756"/>
          <a:stretch/>
        </p:blipFill>
        <p:spPr>
          <a:xfrm>
            <a:off x="8713508" y="206622"/>
            <a:ext cx="3478492" cy="55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7130" y="84754"/>
            <a:ext cx="10772775" cy="1658198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0924" y="1202796"/>
            <a:ext cx="10753725" cy="1080312"/>
          </a:xfrm>
        </p:spPr>
        <p:txBody>
          <a:bodyPr>
            <a:normAutofit lnSpcReduction="10000"/>
          </a:bodyPr>
          <a:lstStyle/>
          <a:p>
            <a:pPr algn="ctr"/>
            <a:r>
              <a:rPr lang="az-Cyrl-AZ" sz="8000" dirty="0">
                <a:solidFill>
                  <a:schemeClr val="bg1"/>
                </a:solidFill>
              </a:rPr>
              <a:t>Спасибо за внимание!</a:t>
            </a:r>
            <a:endParaRPr lang="cs-CZ" sz="80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77" y="2541310"/>
            <a:ext cx="445008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Времена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уровни: с А0 до </a:t>
            </a:r>
            <a:r>
              <a:rPr lang="ru-RU" sz="3200" dirty="0" smtClean="0">
                <a:solidFill>
                  <a:schemeClr val="bg1"/>
                </a:solidFill>
              </a:rPr>
              <a:t>Б1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учебный комплекс предназначен: ученикам начальной школы, студентам средней школы и </a:t>
            </a:r>
            <a:r>
              <a:rPr lang="ru-RU" sz="3200" dirty="0" smtClean="0">
                <a:solidFill>
                  <a:schemeClr val="bg1"/>
                </a:solidFill>
              </a:rPr>
              <a:t>гимназий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INFOA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Словарний запас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в рамках учебника и рабочей тетради не выделяется никакой словарный запас (словарь</a:t>
            </a:r>
            <a:r>
              <a:rPr lang="ru-RU" sz="3200" dirty="0" smtClean="0">
                <a:solidFill>
                  <a:schemeClr val="bg1"/>
                </a:solidFill>
              </a:rPr>
              <a:t>)!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словарь к отдельным урокам учитель долежен скачать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слова никак тематически не </a:t>
            </a:r>
            <a:r>
              <a:rPr lang="ru-RU" sz="3200" dirty="0" smtClean="0">
                <a:solidFill>
                  <a:schemeClr val="bg1"/>
                </a:solidFill>
              </a:rPr>
              <a:t>соединены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их очень много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Словарний запас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Упражнения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 t="10394" r="11476" b="21014"/>
          <a:stretch/>
        </p:blipFill>
        <p:spPr>
          <a:xfrm>
            <a:off x="6438507" y="94268"/>
            <a:ext cx="5753492" cy="304596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7" t="8164" r="7779"/>
          <a:stretch/>
        </p:blipFill>
        <p:spPr>
          <a:xfrm>
            <a:off x="104724" y="1819373"/>
            <a:ext cx="5938887" cy="51959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1000" r="10029" b="3030"/>
          <a:stretch/>
        </p:blipFill>
        <p:spPr>
          <a:xfrm>
            <a:off x="7396245" y="3193422"/>
            <a:ext cx="4211720" cy="36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Грамматика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полный обзор грамматики также можно скачать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в учебнике грамматика </a:t>
            </a:r>
            <a:r>
              <a:rPr lang="az-Cyrl-AZ" sz="3200" dirty="0" smtClean="0">
                <a:solidFill>
                  <a:schemeClr val="bg1"/>
                </a:solidFill>
              </a:rPr>
              <a:t>ненаглядная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az-Cyrl-AZ" sz="3200" dirty="0">
                <a:solidFill>
                  <a:schemeClr val="bg1"/>
                </a:solidFill>
              </a:rPr>
              <a:t>(ученик теряется)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</a:rPr>
              <a:t>перевод </a:t>
            </a:r>
            <a:r>
              <a:rPr lang="ru-RU" sz="3200" dirty="0">
                <a:solidFill>
                  <a:schemeClr val="bg1"/>
                </a:solidFill>
              </a:rPr>
              <a:t>с польского языка</a:t>
            </a:r>
            <a:r>
              <a:rPr lang="ru-RU" sz="3200" dirty="0" smtClean="0">
                <a:solidFill>
                  <a:schemeClr val="bg1"/>
                </a:solidFill>
              </a:rPr>
              <a:t>!!!</a:t>
            </a:r>
            <a:r>
              <a:rPr lang="cs-CZ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smtClean="0">
                <a:solidFill>
                  <a:schemeClr val="bg1"/>
                </a:solidFill>
              </a:rPr>
              <a:t>сосредотачивается </a:t>
            </a:r>
            <a:r>
              <a:rPr lang="ru-RU" sz="3200" dirty="0">
                <a:solidFill>
                  <a:schemeClr val="bg1"/>
                </a:solidFill>
              </a:rPr>
              <a:t>на других </a:t>
            </a:r>
            <a:r>
              <a:rPr lang="ru-RU" sz="3200" dirty="0" smtClean="0">
                <a:solidFill>
                  <a:schemeClr val="bg1"/>
                </a:solidFill>
              </a:rPr>
              <a:t>явлениях</a:t>
            </a:r>
            <a:r>
              <a:rPr lang="cs-CZ" sz="3200" dirty="0" smtClean="0">
                <a:solidFill>
                  <a:schemeClr val="bg1"/>
                </a:solidFill>
              </a:rPr>
              <a:t> (</a:t>
            </a:r>
            <a:r>
              <a:rPr lang="ru-RU" sz="3200" dirty="0">
                <a:solidFill>
                  <a:schemeClr val="bg1"/>
                </a:solidFill>
              </a:rPr>
              <a:t>большое внимание уделяется прошедшему </a:t>
            </a:r>
            <a:r>
              <a:rPr lang="ru-RU" sz="3200" dirty="0" smtClean="0">
                <a:solidFill>
                  <a:schemeClr val="bg1"/>
                </a:solidFill>
              </a:rPr>
              <a:t>времени</a:t>
            </a:r>
            <a:r>
              <a:rPr lang="cs-CZ" sz="3200" dirty="0" smtClean="0">
                <a:solidFill>
                  <a:schemeClr val="bg1"/>
                </a:solidFill>
              </a:rPr>
              <a:t>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жёлтые таблички для </a:t>
            </a:r>
            <a:r>
              <a:rPr lang="az-Cyrl-AZ" sz="3200" dirty="0" smtClean="0">
                <a:solidFill>
                  <a:schemeClr val="bg1"/>
                </a:solidFill>
              </a:rPr>
              <a:t>запомнения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упражнения в рабочей </a:t>
            </a:r>
            <a:r>
              <a:rPr lang="az-Cyrl-AZ" sz="3200" dirty="0" smtClean="0">
                <a:solidFill>
                  <a:schemeClr val="bg1"/>
                </a:solidFill>
              </a:rPr>
              <a:t>тетради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endParaRPr lang="cs-CZ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4" t="26825" r="19964" b="18193"/>
          <a:stretch/>
        </p:blipFill>
        <p:spPr>
          <a:xfrm>
            <a:off x="7315200" y="4252900"/>
            <a:ext cx="4298623" cy="26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Упражнения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cs-CZ" dirty="0">
              <a:hlinkClick r:id="rId2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17161" r="30365" b="14027"/>
          <a:stretch/>
        </p:blipFill>
        <p:spPr>
          <a:xfrm>
            <a:off x="-122550" y="2286810"/>
            <a:ext cx="6268825" cy="38932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4999" r="25679"/>
          <a:stretch/>
        </p:blipFill>
        <p:spPr>
          <a:xfrm>
            <a:off x="6146275" y="1207249"/>
            <a:ext cx="6438508" cy="53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Чтение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текстов для чтения в учебнике </a:t>
            </a:r>
            <a:r>
              <a:rPr lang="ru-RU" sz="3200" dirty="0" smtClean="0">
                <a:solidFill>
                  <a:schemeClr val="bg1"/>
                </a:solidFill>
              </a:rPr>
              <a:t>достаточно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сначала можно прослушат аудио запись текста, а затем его </a:t>
            </a:r>
            <a:r>
              <a:rPr lang="ru-RU" sz="3200" dirty="0" smtClean="0">
                <a:solidFill>
                  <a:schemeClr val="bg1"/>
                </a:solidFill>
              </a:rPr>
              <a:t>прочитать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после текста вопросы дла </a:t>
            </a:r>
            <a:r>
              <a:rPr lang="ru-RU" sz="3200" dirty="0" smtClean="0">
                <a:solidFill>
                  <a:schemeClr val="bg1"/>
                </a:solidFill>
              </a:rPr>
              <a:t>учеников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текстах часто содержатся факты из русских реалий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ní">
  <a:themeElements>
    <a:clrScheme name="Metropolitní">
      <a:dk1>
        <a:srgbClr val="000000"/>
      </a:dk1>
      <a:lt1>
        <a:srgbClr val="FFFFFF"/>
      </a:lt1>
      <a:dk2>
        <a:srgbClr val="303034"/>
      </a:dk2>
      <a:lt2>
        <a:srgbClr val="DFDFE4"/>
      </a:lt2>
      <a:accent1>
        <a:srgbClr val="00AEEF"/>
      </a:accent1>
      <a:accent2>
        <a:srgbClr val="8CC600"/>
      </a:accent2>
      <a:accent3>
        <a:srgbClr val="FFBE00"/>
      </a:accent3>
      <a:accent4>
        <a:srgbClr val="FF0097"/>
      </a:accent4>
      <a:accent5>
        <a:srgbClr val="0071BC"/>
      </a:accent5>
      <a:accent6>
        <a:srgbClr val="FF8600"/>
      </a:accent6>
      <a:hlink>
        <a:srgbClr val="2424F0"/>
      </a:hlink>
      <a:folHlink>
        <a:srgbClr val="808080"/>
      </a:folHlink>
    </a:clrScheme>
    <a:fontScheme name="Metropolitní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ní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9FF7CA0D-8839-4012-B51C-B152F9BD65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Metropolitní</Template>
  <TotalTime>133</TotalTime>
  <Words>501</Words>
  <Application>Microsoft Office PowerPoint</Application>
  <PresentationFormat>Širokoúhlá obrazovka</PresentationFormat>
  <Paragraphs>72</Paragraphs>
  <Slides>25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Arial Black</vt:lpstr>
      <vt:lpstr>Calibri Light</vt:lpstr>
      <vt:lpstr>Metropolitní</vt:lpstr>
      <vt:lpstr>Времена</vt:lpstr>
      <vt:lpstr>Времена</vt:lpstr>
      <vt:lpstr>Времена</vt:lpstr>
      <vt:lpstr>Словарний запас</vt:lpstr>
      <vt:lpstr>Словарний запас</vt:lpstr>
      <vt:lpstr>Упражнения</vt:lpstr>
      <vt:lpstr>Грамматика</vt:lpstr>
      <vt:lpstr>Упражнения</vt:lpstr>
      <vt:lpstr>Чтение</vt:lpstr>
      <vt:lpstr>Prezentace aplikace PowerPoint</vt:lpstr>
      <vt:lpstr>Аудирование</vt:lpstr>
      <vt:lpstr>Аудирование</vt:lpstr>
      <vt:lpstr>Писание</vt:lpstr>
      <vt:lpstr>Писание</vt:lpstr>
      <vt:lpstr>Говорение</vt:lpstr>
      <vt:lpstr>Говорение</vt:lpstr>
      <vt:lpstr>Контрольные задания</vt:lpstr>
      <vt:lpstr>Prezentace aplikace PowerPoint</vt:lpstr>
      <vt:lpstr>Контрольные работы</vt:lpstr>
      <vt:lpstr>Моя оценка учебника (1-лучшая оценка, 5-худшая оценка)</vt:lpstr>
      <vt:lpstr>Prezentace aplikace PowerPoint</vt:lpstr>
      <vt:lpstr>Методическое пособие</vt:lpstr>
      <vt:lpstr>Методическое пособие</vt:lpstr>
      <vt:lpstr>Методическое пособие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Времена</dc:title>
  <dc:creator>Michaela Boháčová</dc:creator>
  <cp:lastModifiedBy>Bobrzykova</cp:lastModifiedBy>
  <cp:revision>15</cp:revision>
  <dcterms:created xsi:type="dcterms:W3CDTF">2017-02-24T08:24:37Z</dcterms:created>
  <dcterms:modified xsi:type="dcterms:W3CDTF">2017-03-07T16:44:00Z</dcterms:modified>
</cp:coreProperties>
</file>