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5" r:id="rId5"/>
    <p:sldId id="286" r:id="rId6"/>
    <p:sldId id="288" r:id="rId7"/>
    <p:sldId id="260" r:id="rId8"/>
    <p:sldId id="259" r:id="rId9"/>
    <p:sldId id="278" r:id="rId10"/>
    <p:sldId id="263" r:id="rId11"/>
    <p:sldId id="269" r:id="rId12"/>
    <p:sldId id="287" r:id="rId13"/>
    <p:sldId id="264" r:id="rId14"/>
    <p:sldId id="265" r:id="rId15"/>
    <p:sldId id="266" r:id="rId16"/>
    <p:sldId id="267" r:id="rId17"/>
    <p:sldId id="268" r:id="rId18"/>
    <p:sldId id="270" r:id="rId19"/>
    <p:sldId id="277" r:id="rId20"/>
    <p:sldId id="271" r:id="rId21"/>
    <p:sldId id="272" r:id="rId22"/>
    <p:sldId id="273" r:id="rId23"/>
    <p:sldId id="279" r:id="rId24"/>
    <p:sldId id="280" r:id="rId25"/>
    <p:sldId id="281" r:id="rId26"/>
    <p:sldId id="282" r:id="rId27"/>
    <p:sldId id="283" r:id="rId28"/>
    <p:sldId id="276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E54-A081-44A6-BA0B-CC5976065312}" type="datetimeFigureOut">
              <a:rPr lang="cs-CZ" smtClean="0"/>
              <a:t>14.03.2017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71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E54-A081-44A6-BA0B-CC5976065312}" type="datetimeFigureOut">
              <a:rPr lang="cs-CZ" smtClean="0"/>
              <a:t>14.03.2017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70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E54-A081-44A6-BA0B-CC5976065312}" type="datetimeFigureOut">
              <a:rPr lang="cs-CZ" smtClean="0"/>
              <a:t>14.03.2017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35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E54-A081-44A6-BA0B-CC5976065312}" type="datetimeFigureOut">
              <a:rPr lang="cs-CZ" smtClean="0"/>
              <a:t>14.03.2017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33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E54-A081-44A6-BA0B-CC5976065312}" type="datetimeFigureOut">
              <a:rPr lang="cs-CZ" smtClean="0"/>
              <a:t>14.03.2017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1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E54-A081-44A6-BA0B-CC5976065312}" type="datetimeFigureOut">
              <a:rPr lang="cs-CZ" smtClean="0"/>
              <a:t>14.03.2017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70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E54-A081-44A6-BA0B-CC5976065312}" type="datetimeFigureOut">
              <a:rPr lang="cs-CZ" smtClean="0"/>
              <a:t>14.03.2017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86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E54-A081-44A6-BA0B-CC5976065312}" type="datetimeFigureOut">
              <a:rPr lang="cs-CZ" smtClean="0"/>
              <a:t>14.03.2017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E54-A081-44A6-BA0B-CC5976065312}" type="datetimeFigureOut">
              <a:rPr lang="cs-CZ" smtClean="0"/>
              <a:t>14.03.2017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202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E54-A081-44A6-BA0B-CC5976065312}" type="datetimeFigureOut">
              <a:rPr lang="cs-CZ" smtClean="0"/>
              <a:t>14.03.2017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11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E54-A081-44A6-BA0B-CC5976065312}" type="datetimeFigureOut">
              <a:rPr lang="cs-CZ" smtClean="0"/>
              <a:t>14.03.2017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77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05E54-A081-44A6-BA0B-CC5976065312}" type="datetimeFigureOut">
              <a:rPr lang="cs-CZ" smtClean="0"/>
              <a:t>14.03.2017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86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krkonzulat.cz/cz/ukraine/history/04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478_%D0%B3%D0%BE%D0%B4" TargetMode="External"/><Relationship Id="rId2" Type="http://schemas.openxmlformats.org/officeDocument/2006/relationships/hyperlink" Target="https://ru.wikipedia.org/wiki/113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Období feudální rozdrobenosti.</a:t>
            </a:r>
            <a:br>
              <a:rPr lang="cs-CZ" dirty="0" smtClean="0"/>
            </a:br>
            <a:r>
              <a:rPr lang="cs-CZ" dirty="0" smtClean="0"/>
              <a:t>Vpád Mongolů do Rusi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6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ALEXANDR  NĚVSKÝ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ruský státník, kníže novgorodský</a:t>
            </a:r>
          </a:p>
          <a:p>
            <a:pPr lvl="0"/>
            <a:r>
              <a:rPr lang="cs-CZ" dirty="0" smtClean="0"/>
              <a:t>Narodil se 30. května 1220 ve Vladimiru.</a:t>
            </a:r>
          </a:p>
          <a:p>
            <a:pPr lvl="0"/>
            <a:r>
              <a:rPr lang="cs-CZ" dirty="0" smtClean="0"/>
              <a:t>V roce 1240 porazil Švédy a donutil je ustoupit, získal tak čestné příjmení Něvský. Alexandr vedl spory se zdejšími bojary a město Něvu opustil.</a:t>
            </a:r>
          </a:p>
          <a:p>
            <a:r>
              <a:rPr lang="cs-CZ" dirty="0" smtClean="0"/>
              <a:t>Alexandr Něvský se stal díky svým vítězným vojenským tažením jedním z největších panovníků v historii Ruska. Zemřel 14. listopadu 1263 V Nižním Novgorodě. V roce 1380 byl prohlášen za svatého. Jeho ostatky nechal Petr Veliký přenést do kláštera v Petrohradě, který byl Alexandrovi zasvěcen.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988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1024px-Kievan_Rus_in_1237_(ru)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8676" y="0"/>
            <a:ext cx="7409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9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Vladimiro</a:t>
            </a:r>
            <a:r>
              <a:rPr lang="cs-CZ" dirty="0" smtClean="0"/>
              <a:t> - </a:t>
            </a:r>
            <a:r>
              <a:rPr lang="cs-CZ" dirty="0" err="1" smtClean="0"/>
              <a:t>Suzdalské</a:t>
            </a:r>
            <a:r>
              <a:rPr lang="cs-CZ" dirty="0" smtClean="0"/>
              <a:t> knížectví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10. – 13. století</a:t>
            </a:r>
          </a:p>
          <a:p>
            <a:r>
              <a:rPr lang="cs-CZ" dirty="0" smtClean="0"/>
              <a:t>největší feudální státní útvar severovýchodní Rusi, na povodí řeky Oky a Volhy</a:t>
            </a:r>
          </a:p>
          <a:p>
            <a:r>
              <a:rPr lang="cs-CZ" dirty="0" smtClean="0"/>
              <a:t>tento útvar se nacházel v okolí významných center – Rostova, od roku 1125 </a:t>
            </a:r>
            <a:r>
              <a:rPr lang="cs-CZ" dirty="0" err="1" smtClean="0"/>
              <a:t>Suzdal</a:t>
            </a:r>
            <a:r>
              <a:rPr lang="cs-CZ" dirty="0" smtClean="0"/>
              <a:t>, později Vladimir nad </a:t>
            </a:r>
            <a:r>
              <a:rPr lang="cs-CZ" dirty="0" err="1" smtClean="0"/>
              <a:t>Kljazmou</a:t>
            </a:r>
            <a:endParaRPr lang="cs-CZ" dirty="0" smtClean="0"/>
          </a:p>
          <a:p>
            <a:r>
              <a:rPr lang="cs-CZ" dirty="0" smtClean="0"/>
              <a:t>po rozpadu staroruského kyjevského státu ve 12.st. se knížectví stalo jedním z nejvýznamnějších státních útvarů</a:t>
            </a:r>
          </a:p>
          <a:p>
            <a:r>
              <a:rPr lang="cs-CZ" dirty="0" smtClean="0"/>
              <a:t>výhodná geografická poloha chráněná před kočovnými nájezdy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46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období rozkvětu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význam knížectví rostl za vlády Jurije </a:t>
            </a:r>
            <a:r>
              <a:rPr lang="cs-CZ" dirty="0" err="1" smtClean="0"/>
              <a:t>Dolgorukého</a:t>
            </a:r>
            <a:r>
              <a:rPr lang="cs-CZ" dirty="0" smtClean="0"/>
              <a:t>, syna kyjevského knížete Vladimíra II. </a:t>
            </a:r>
            <a:r>
              <a:rPr lang="cs-CZ" dirty="0" err="1" smtClean="0"/>
              <a:t>Monomacha</a:t>
            </a:r>
            <a:r>
              <a:rPr lang="cs-CZ" dirty="0" smtClean="0"/>
              <a:t> a poté i za vlády </a:t>
            </a:r>
            <a:r>
              <a:rPr lang="cs-CZ" dirty="0" err="1" smtClean="0"/>
              <a:t>Jurijova</a:t>
            </a:r>
            <a:r>
              <a:rPr lang="cs-CZ" dirty="0" smtClean="0"/>
              <a:t> syna  Andreje </a:t>
            </a:r>
            <a:r>
              <a:rPr lang="cs-CZ" dirty="0" err="1" smtClean="0"/>
              <a:t>Bogoljubského</a:t>
            </a:r>
            <a:endParaRPr lang="cs-CZ" dirty="0" smtClean="0"/>
          </a:p>
          <a:p>
            <a:r>
              <a:rPr lang="cs-CZ" dirty="0" smtClean="0"/>
              <a:t>těmto vládcům se podařilo upevnit knížectví, Jurij v roce 1154 dobyl Kyjev a přijal titul kyjevského knížete</a:t>
            </a:r>
          </a:p>
          <a:p>
            <a:r>
              <a:rPr lang="cs-CZ" dirty="0" smtClean="0"/>
              <a:t>Andrej se přesídlil do města </a:t>
            </a:r>
            <a:r>
              <a:rPr lang="cs-CZ" dirty="0" err="1" smtClean="0"/>
              <a:t>Bogoljubovu</a:t>
            </a:r>
            <a:r>
              <a:rPr lang="cs-CZ" dirty="0" smtClean="0"/>
              <a:t> poblíž Vladimiru nad </a:t>
            </a:r>
            <a:r>
              <a:rPr lang="cs-CZ" dirty="0" err="1" smtClean="0"/>
              <a:t>Kljazmou</a:t>
            </a:r>
            <a:r>
              <a:rPr lang="cs-CZ" dirty="0" smtClean="0"/>
              <a:t> </a:t>
            </a:r>
          </a:p>
          <a:p>
            <a:r>
              <a:rPr lang="cs-CZ" dirty="0" smtClean="0"/>
              <a:t>roku 1169 se jako jeho otec zmocnil Kyjeva a stal se také kyjevským vládcem</a:t>
            </a:r>
          </a:p>
          <a:p>
            <a:r>
              <a:rPr lang="cs-CZ" dirty="0" smtClean="0"/>
              <a:t>nicméně stále sídlil v </a:t>
            </a:r>
            <a:r>
              <a:rPr lang="cs-CZ" dirty="0" err="1" smtClean="0"/>
              <a:t>Boguljubovu</a:t>
            </a:r>
            <a:r>
              <a:rPr lang="cs-CZ" dirty="0" smtClean="0"/>
              <a:t>, čímž přenesl sídlo velikého knížete z Kyjeva do Vladimiru</a:t>
            </a:r>
          </a:p>
          <a:p>
            <a:r>
              <a:rPr lang="cs-CZ" dirty="0" smtClean="0"/>
              <a:t>Andrej se pokusil dobýt i Novgorod, ale neuspěl</a:t>
            </a:r>
          </a:p>
          <a:p>
            <a:pPr marL="4572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65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JURIJ DOLGORUKIJ</a:t>
            </a:r>
            <a:endParaRPr lang="cs-CZ" dirty="0"/>
          </a:p>
        </p:txBody>
      </p:sp>
      <p:pic>
        <p:nvPicPr>
          <p:cNvPr id="4" name="Zástupný symbol pro obsah 3" descr="2048px-Moskva_Jurij_Dolhoruky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74080" y="-122555"/>
            <a:ext cx="6217920" cy="6980555"/>
          </a:xfrm>
        </p:spPr>
      </p:pic>
    </p:spTree>
    <p:extLst>
      <p:ext uri="{BB962C8B-B14F-4D97-AF65-F5344CB8AC3E}">
        <p14:creationId xmlns:p14="http://schemas.microsoft.com/office/powerpoint/2010/main" val="177332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792480"/>
            <a:ext cx="10515600" cy="5384483"/>
          </a:xfrm>
        </p:spPr>
        <p:txBody>
          <a:bodyPr>
            <a:normAutofit/>
          </a:bodyPr>
          <a:lstStyle/>
          <a:p>
            <a:r>
              <a:rPr lang="cs-CZ" dirty="0" smtClean="0"/>
              <a:t>posílení moci vladimirského knížete vyvolalo nespokojenost u rostovských a </a:t>
            </a:r>
            <a:r>
              <a:rPr lang="cs-CZ" dirty="0" err="1" smtClean="0"/>
              <a:t>suzdalských</a:t>
            </a:r>
            <a:r>
              <a:rPr lang="cs-CZ" dirty="0" smtClean="0"/>
              <a:t> bojarů</a:t>
            </a:r>
          </a:p>
          <a:p>
            <a:r>
              <a:rPr lang="cs-CZ" dirty="0" smtClean="0"/>
              <a:t>v roce 1174 se proti knížeti spikli a zavraždili ho</a:t>
            </a:r>
          </a:p>
          <a:p>
            <a:r>
              <a:rPr lang="cs-CZ" dirty="0" smtClean="0"/>
              <a:t>během svého panování Andrej nechal ve Vladimiru postavit např. Zlatou bránu, chrám Nanebevstoupení Bohorodičky či </a:t>
            </a:r>
            <a:r>
              <a:rPr lang="cs-CZ" dirty="0" err="1" smtClean="0"/>
              <a:t>Pokrovský</a:t>
            </a:r>
            <a:r>
              <a:rPr lang="cs-CZ" dirty="0" smtClean="0"/>
              <a:t> chrám</a:t>
            </a:r>
          </a:p>
          <a:p>
            <a:r>
              <a:rPr lang="cs-CZ" dirty="0" smtClean="0"/>
              <a:t>Andrejovým nástupcem se stal jeho mladší bratr </a:t>
            </a:r>
            <a:r>
              <a:rPr lang="cs-CZ" dirty="0" err="1" smtClean="0"/>
              <a:t>Vsevolod</a:t>
            </a:r>
            <a:r>
              <a:rPr lang="cs-CZ" dirty="0" smtClean="0"/>
              <a:t> III. </a:t>
            </a:r>
            <a:r>
              <a:rPr lang="cs-CZ" dirty="0" err="1" smtClean="0"/>
              <a:t>Jurjevič</a:t>
            </a:r>
            <a:r>
              <a:rPr lang="cs-CZ" dirty="0" smtClean="0"/>
              <a:t> </a:t>
            </a:r>
          </a:p>
          <a:p>
            <a:r>
              <a:rPr lang="cs-CZ" dirty="0" smtClean="0"/>
              <a:t>vrátil knížectví moc a za jeho vlády dospělo </a:t>
            </a:r>
            <a:r>
              <a:rPr lang="cs-CZ" dirty="0" err="1" smtClean="0"/>
              <a:t>Vladimirsko</a:t>
            </a:r>
            <a:r>
              <a:rPr lang="cs-CZ" dirty="0" smtClean="0"/>
              <a:t> - </a:t>
            </a:r>
            <a:r>
              <a:rPr lang="cs-CZ" dirty="0" err="1" smtClean="0"/>
              <a:t>Suzdalské</a:t>
            </a:r>
            <a:r>
              <a:rPr lang="cs-CZ" dirty="0" smtClean="0"/>
              <a:t> knížectví k největšímu rozkvětu</a:t>
            </a:r>
          </a:p>
          <a:p>
            <a:r>
              <a:rPr lang="cs-CZ" dirty="0" smtClean="0"/>
              <a:t>knížectví kontrolovalo rozsáhlé území na severovýchodě Rusi mezi řekami </a:t>
            </a:r>
            <a:r>
              <a:rPr lang="cs-CZ" dirty="0" err="1" smtClean="0"/>
              <a:t>Okou</a:t>
            </a:r>
            <a:r>
              <a:rPr lang="cs-CZ" dirty="0" smtClean="0"/>
              <a:t>, Volhou a Severní Dvinou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55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" y="5830093"/>
            <a:ext cx="11353800" cy="1325563"/>
          </a:xfrm>
        </p:spPr>
        <p:txBody>
          <a:bodyPr/>
          <a:lstStyle/>
          <a:p>
            <a:r>
              <a:rPr lang="cs-CZ" dirty="0" smtClean="0"/>
              <a:t>Chrám Nanebevzetí Bohorodičky</a:t>
            </a:r>
            <a:endParaRPr lang="cs-CZ" dirty="0"/>
          </a:p>
        </p:txBody>
      </p:sp>
      <p:pic>
        <p:nvPicPr>
          <p:cNvPr id="4" name="Zástupný symbol pro obsah 3" descr="chram b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5880" y="-520542"/>
            <a:ext cx="8143240" cy="6492875"/>
          </a:xfrm>
        </p:spPr>
      </p:pic>
    </p:spTree>
    <p:extLst>
      <p:ext uri="{BB962C8B-B14F-4D97-AF65-F5344CB8AC3E}">
        <p14:creationId xmlns:p14="http://schemas.microsoft.com/office/powerpoint/2010/main" val="321934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Zlatá brána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Russia-Vladimir-Golden_Gat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6000" y="142240"/>
            <a:ext cx="8628872" cy="63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1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Haličsko</a:t>
            </a:r>
            <a:r>
              <a:rPr lang="cs-CZ" dirty="0" smtClean="0"/>
              <a:t> – </a:t>
            </a:r>
            <a:r>
              <a:rPr lang="cs-CZ" dirty="0" err="1" smtClean="0"/>
              <a:t>volynské</a:t>
            </a:r>
            <a:r>
              <a:rPr lang="cs-CZ" dirty="0" smtClean="0"/>
              <a:t> knížectví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Sjednoceno ve 12. století, kdy získalo nezávislost na Kyjevské Rusi</a:t>
            </a:r>
          </a:p>
          <a:p>
            <a:r>
              <a:rPr lang="cs-CZ" dirty="0" smtClean="0"/>
              <a:t>Leželo v oblasti řek Dněstr a Bug, sousedilo s maďarským a polským královstvím</a:t>
            </a:r>
          </a:p>
          <a:p>
            <a:r>
              <a:rPr lang="cs-CZ" dirty="0" smtClean="0"/>
              <a:t>Nejvýznamnějšími panovníky byli Roman </a:t>
            </a:r>
            <a:r>
              <a:rPr lang="cs-CZ" dirty="0" err="1" smtClean="0"/>
              <a:t>Mstislavovič</a:t>
            </a:r>
            <a:r>
              <a:rPr lang="cs-CZ" dirty="0" smtClean="0"/>
              <a:t> a jeho syn </a:t>
            </a:r>
            <a:r>
              <a:rPr lang="cs-CZ" dirty="0" err="1" smtClean="0"/>
              <a:t>Daniil</a:t>
            </a:r>
            <a:r>
              <a:rPr lang="cs-CZ" dirty="0" smtClean="0"/>
              <a:t> Haličský</a:t>
            </a:r>
          </a:p>
          <a:p>
            <a:r>
              <a:rPr lang="cs-CZ" dirty="0" smtClean="0"/>
              <a:t>Sídelním městem od roku 1272 byl Lvov</a:t>
            </a:r>
          </a:p>
          <a:p>
            <a:r>
              <a:rPr lang="cs-CZ" dirty="0" smtClean="0"/>
              <a:t>V letech 1240 až 1340 bylo závislé na Zlaté hordě</a:t>
            </a:r>
          </a:p>
          <a:p>
            <a:r>
              <a:rPr lang="cs-CZ" dirty="0" smtClean="0"/>
              <a:t>Od roku 1349 se stalo součástí Polska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657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Mongolové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Měli kočovný způsob života, chov ovcí a koní, sdružování do kmenů.</a:t>
            </a:r>
          </a:p>
          <a:p>
            <a:r>
              <a:rPr lang="cs-CZ" dirty="0"/>
              <a:t> </a:t>
            </a:r>
            <a:r>
              <a:rPr lang="cs-CZ" dirty="0" smtClean="0"/>
              <a:t>Čingischán - vycvičil </a:t>
            </a:r>
            <a:r>
              <a:rPr lang="cs-CZ" dirty="0"/>
              <a:t>velkou armádu, snil o vytvoření světové říše, byl sjednotitelem mongolských kmenů, prvním </a:t>
            </a:r>
            <a:r>
              <a:rPr lang="cs-CZ" i="1" dirty="0"/>
              <a:t>Velkým chánem Mongolů</a:t>
            </a:r>
            <a:r>
              <a:rPr lang="cs-CZ" dirty="0"/>
              <a:t> a jedním z nejslavnějších vojevůdců a dobyvatelů na světě</a:t>
            </a:r>
            <a:r>
              <a:rPr lang="cs-CZ" dirty="0" smtClean="0"/>
              <a:t>.</a:t>
            </a:r>
          </a:p>
          <a:p>
            <a:r>
              <a:rPr lang="cs-CZ" dirty="0" smtClean="0"/>
              <a:t>Mongolové dokázali během několika málo let dobýt Čínu, střední Asii i východní Evropu. Vytvořili tak říši, která nemá svým rozsahem v dějinách obdoby.</a:t>
            </a:r>
            <a:endParaRPr lang="cs-CZ" dirty="0"/>
          </a:p>
          <a:p>
            <a:r>
              <a:rPr lang="cs-CZ" dirty="0"/>
              <a:t>1223 proběhla bitva na řece KALCE s ruskými knížaty tak Ruská knížata spolupracovala a sjednotila se proti společnému nepříteli. V tomto případě proti dosud neznámým Mongolům. Početně silnější ruské vojsko bylo poraženo a ať už v boji či při útěku bylo zabito mnoho knížat. Zachránil se jen každý desátý. Mongolové pobili všechny, kteří jim padli do rukou. Mongolské vojsko zmizelo tak rychle, jak se objevilo.</a:t>
            </a:r>
          </a:p>
        </p:txBody>
      </p:sp>
    </p:spTree>
    <p:extLst>
      <p:ext uri="{BB962C8B-B14F-4D97-AF65-F5344CB8AC3E}">
        <p14:creationId xmlns:p14="http://schemas.microsoft.com/office/powerpoint/2010/main" val="19468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5794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Rozpad Kyjevské Rusi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3600" i="1" dirty="0"/>
              <a:t>12. - 15. století =období feudální rozdrobenosti Ruska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1169- rozpad Kyjevské Rusi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 pol. 12. st. vznikla tři centra moci →  Novgorod Veliký, </a:t>
            </a:r>
            <a:r>
              <a:rPr lang="cs-CZ" dirty="0" err="1" smtClean="0"/>
              <a:t>Vladimiro-suzdalské</a:t>
            </a:r>
            <a:r>
              <a:rPr lang="cs-CZ" dirty="0" smtClean="0"/>
              <a:t> a Haličsko-volyňské knížectví.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1240 bylo k němu Danielem </a:t>
            </a:r>
            <a:r>
              <a:rPr lang="cs-CZ" dirty="0" err="1" smtClean="0"/>
              <a:t>Romanovičem</a:t>
            </a:r>
            <a:r>
              <a:rPr lang="cs-CZ" dirty="0" smtClean="0"/>
              <a:t> připojeno Kyjevské knížectví →  po dobytí Kyjeva Mongoly se tak Kyjevská Rus rozpadla →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022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Vpád Mongolů do Kyjevské Rusi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rozvoj knížectví však přerušil na přelomu let 1237-1238 vpád Mongolů, vedených Čingischánovými vnuky v čele s </a:t>
            </a:r>
            <a:r>
              <a:rPr lang="cs-CZ" dirty="0" err="1" smtClean="0"/>
              <a:t>Bátúem</a:t>
            </a:r>
            <a:r>
              <a:rPr lang="cs-CZ" dirty="0" smtClean="0"/>
              <a:t> </a:t>
            </a:r>
          </a:p>
          <a:p>
            <a:pPr lvl="0"/>
            <a:r>
              <a:rPr lang="cs-CZ" b="1" dirty="0" err="1"/>
              <a:t>Bátú</a:t>
            </a:r>
            <a:r>
              <a:rPr lang="cs-CZ" b="1" dirty="0"/>
              <a:t> </a:t>
            </a:r>
            <a:r>
              <a:rPr lang="cs-CZ" dirty="0" smtClean="0"/>
              <a:t>- mongolský </a:t>
            </a:r>
            <a:r>
              <a:rPr lang="cs-CZ" dirty="0"/>
              <a:t>princ, vnuk Čingischánův, sestavil vojsko čítající údajně 200 tisíc jízdních bojovníků, postupně dobyl většinu ruských měst, včetně Kyjeva, Po Čingischánově smrti byl postaven do čela </a:t>
            </a:r>
            <a:r>
              <a:rPr lang="cs-CZ" dirty="0" smtClean="0"/>
              <a:t>armády</a:t>
            </a:r>
          </a:p>
          <a:p>
            <a:pPr lvl="0"/>
            <a:r>
              <a:rPr lang="cs-CZ" dirty="0"/>
              <a:t>. V roce 1236 </a:t>
            </a:r>
            <a:r>
              <a:rPr lang="cs-CZ" dirty="0" err="1"/>
              <a:t>Batú</a:t>
            </a:r>
            <a:r>
              <a:rPr lang="cs-CZ" dirty="0"/>
              <a:t> započal plánovanou invazi do Evropy. Překročil Volhu a střetl se s volžskými Bulhary a místními </a:t>
            </a:r>
            <a:r>
              <a:rPr lang="cs-CZ" dirty="0" err="1"/>
              <a:t>Kipčaky</a:t>
            </a:r>
            <a:r>
              <a:rPr lang="cs-CZ" dirty="0"/>
              <a:t> (též Polovci nebo </a:t>
            </a:r>
            <a:r>
              <a:rPr lang="cs-CZ" dirty="0" err="1"/>
              <a:t>Kumáni</a:t>
            </a:r>
            <a:r>
              <a:rPr lang="cs-CZ" dirty="0"/>
              <a:t>), které porazil. </a:t>
            </a:r>
            <a:r>
              <a:rPr lang="cs-CZ" dirty="0" err="1"/>
              <a:t>Bátú</a:t>
            </a:r>
            <a:r>
              <a:rPr lang="cs-CZ" dirty="0"/>
              <a:t> poté dobyl, vyplenil a srovnal se zemí Rjazaň, </a:t>
            </a:r>
            <a:r>
              <a:rPr lang="cs-CZ" dirty="0" err="1"/>
              <a:t>Kolomnu</a:t>
            </a:r>
            <a:r>
              <a:rPr lang="cs-CZ" dirty="0"/>
              <a:t>, Moskvu a Vladimir</a:t>
            </a:r>
            <a:endParaRPr lang="cs-CZ" dirty="0" smtClean="0"/>
          </a:p>
          <a:p>
            <a:r>
              <a:rPr lang="cs-CZ" dirty="0" smtClean="0"/>
              <a:t>v roce 1238 bylo knížectví poraženo Mongoly na řece </a:t>
            </a:r>
            <a:r>
              <a:rPr lang="cs-CZ" dirty="0" err="1" smtClean="0"/>
              <a:t>Siti</a:t>
            </a:r>
            <a:endParaRPr lang="cs-CZ" dirty="0" smtClean="0"/>
          </a:p>
          <a:p>
            <a:r>
              <a:rPr lang="cs-CZ" dirty="0" smtClean="0"/>
              <a:t>došlo tak k počátku rozkladu Vladimirsko-</a:t>
            </a:r>
            <a:r>
              <a:rPr lang="cs-CZ" dirty="0" err="1" smtClean="0"/>
              <a:t>suzdalského</a:t>
            </a:r>
            <a:r>
              <a:rPr lang="cs-CZ" dirty="0" smtClean="0"/>
              <a:t> knížectví</a:t>
            </a:r>
          </a:p>
          <a:p>
            <a:r>
              <a:rPr lang="cs-CZ" dirty="0" smtClean="0"/>
              <a:t>v roce 1238 byl pozván do Vladimiru Jaroslav </a:t>
            </a:r>
            <a:r>
              <a:rPr lang="cs-CZ" dirty="0" err="1" smtClean="0"/>
              <a:t>Vsevolodovič</a:t>
            </a:r>
            <a:r>
              <a:rPr lang="cs-CZ" dirty="0" smtClean="0"/>
              <a:t>, který tehdy vládl v Kyjevě</a:t>
            </a:r>
          </a:p>
          <a:p>
            <a:r>
              <a:rPr lang="cs-CZ" dirty="0" smtClean="0"/>
              <a:t>Jaroslav byl zvolen velikým knížetem a pokusil se napravit škody Mongolů na Vladimirském knížectví</a:t>
            </a:r>
          </a:p>
          <a:p>
            <a:r>
              <a:rPr lang="cs-CZ" dirty="0" smtClean="0"/>
              <a:t>v roce 1239 zahájil </a:t>
            </a:r>
            <a:r>
              <a:rPr lang="cs-CZ" dirty="0" err="1" smtClean="0"/>
              <a:t>Bátů</a:t>
            </a:r>
            <a:r>
              <a:rPr lang="cs-CZ" dirty="0" smtClean="0"/>
              <a:t> další tažení do Evropy, které se tentokrát Vladimirskému knížectví vyhnulo a usadil se na dolní Volze</a:t>
            </a:r>
          </a:p>
          <a:p>
            <a:r>
              <a:rPr lang="cs-CZ" dirty="0"/>
              <a:t>Koncem roku 1239 si Mongolové zajistili přístup ke Kyjevu.</a:t>
            </a:r>
            <a:r>
              <a:rPr lang="cs-CZ" baseline="30000" dirty="0"/>
              <a:t> </a:t>
            </a:r>
            <a:r>
              <a:rPr lang="cs-CZ" dirty="0"/>
              <a:t>Ten byl následujícího </a:t>
            </a:r>
            <a:r>
              <a:rPr lang="cs-CZ" dirty="0" smtClean="0"/>
              <a:t>roku (1240) </a:t>
            </a:r>
            <a:r>
              <a:rPr lang="cs-CZ" dirty="0"/>
              <a:t>obklíčen a dobyt</a:t>
            </a:r>
          </a:p>
        </p:txBody>
      </p:sp>
    </p:spTree>
    <p:extLst>
      <p:ext uri="{BB962C8B-B14F-4D97-AF65-F5344CB8AC3E}">
        <p14:creationId xmlns:p14="http://schemas.microsoft.com/office/powerpoint/2010/main" val="36800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2048px-Batuhan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7296" y="488331"/>
            <a:ext cx="3888432" cy="5688632"/>
          </a:xfrm>
          <a:prstGeom prst="rect">
            <a:avLst/>
          </a:prstGeom>
        </p:spPr>
      </p:pic>
      <p:pic>
        <p:nvPicPr>
          <p:cNvPr id="5" name="Zástupný symbol pro obsah 3" descr="Genghis_Kh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7472" y="365125"/>
            <a:ext cx="3848553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0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Tažení Mongolů na západ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První část armády vedená synem </a:t>
            </a:r>
            <a:r>
              <a:rPr lang="cs-CZ" dirty="0" err="1"/>
              <a:t>Ögödeje</a:t>
            </a:r>
            <a:r>
              <a:rPr lang="cs-CZ" dirty="0"/>
              <a:t> směřovala přes Volyň a Halič do Polska, kde v dubnu 1241 v bitvě u </a:t>
            </a:r>
            <a:r>
              <a:rPr lang="cs-CZ" dirty="0" err="1"/>
              <a:t>Lehnice</a:t>
            </a:r>
            <a:r>
              <a:rPr lang="cs-CZ" dirty="0"/>
              <a:t> porazila armádu Jindřicha II. Pobožného. Druhá armáda v čele s </a:t>
            </a:r>
            <a:r>
              <a:rPr lang="cs-CZ" dirty="0" err="1"/>
              <a:t>Batuem</a:t>
            </a:r>
            <a:r>
              <a:rPr lang="cs-CZ" dirty="0"/>
              <a:t> pronásledovala prchající Polovce do Uher.</a:t>
            </a:r>
            <a:r>
              <a:rPr lang="cs-CZ" baseline="30000" dirty="0"/>
              <a:t> </a:t>
            </a:r>
            <a:endParaRPr lang="cs-CZ" dirty="0"/>
          </a:p>
          <a:p>
            <a:pPr lvl="0"/>
            <a:r>
              <a:rPr lang="cs-CZ" dirty="0"/>
              <a:t>Západní tažení skončilo v roce 1241. Za příčinu zastavení dalšího postupu bývá nejčastěji považována smrt velkého chána </a:t>
            </a:r>
            <a:r>
              <a:rPr lang="cs-CZ" dirty="0" err="1"/>
              <a:t>Ögödeje</a:t>
            </a:r>
            <a:r>
              <a:rPr lang="cs-CZ" dirty="0"/>
              <a:t>, ale objevují se i jiná tvrzení.</a:t>
            </a:r>
            <a:r>
              <a:rPr lang="cs-CZ" baseline="30000" dirty="0"/>
              <a:t> </a:t>
            </a:r>
            <a:r>
              <a:rPr lang="cs-CZ" dirty="0"/>
              <a:t> Ať to bylo jakkoliv, jisté je, že se potencionální nástupci po </a:t>
            </a:r>
            <a:r>
              <a:rPr lang="cs-CZ" dirty="0" err="1"/>
              <a:t>Ögödejovi</a:t>
            </a:r>
            <a:r>
              <a:rPr lang="cs-CZ" dirty="0"/>
              <a:t> a zároveň velitelé vojsk západního tažení odebrali i s armádami do Mongolska, aby bojovali o své nástupnictví.</a:t>
            </a:r>
          </a:p>
        </p:txBody>
      </p:sp>
    </p:spTree>
    <p:extLst>
      <p:ext uri="{BB962C8B-B14F-4D97-AF65-F5344CB8AC3E}">
        <p14:creationId xmlns:p14="http://schemas.microsoft.com/office/powerpoint/2010/main" val="695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5125"/>
            <a:ext cx="5832499" cy="5145723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99" y="365125"/>
            <a:ext cx="5774031" cy="514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03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Zlatá horda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 dirty="0" smtClean="0"/>
              <a:t>téměř všechny země, které si Mongolové ve  13. století podmanili, byly připojeny k Mongolské říši - ta se stala příliš velkou, aby  ji mohl spravovat jeden vládce, tak byla rozdělena na správní celky = tzv. ULUSY</a:t>
            </a:r>
          </a:p>
          <a:p>
            <a:r>
              <a:rPr lang="cs-CZ" altLang="cs-CZ" dirty="0" smtClean="0"/>
              <a:t>v čele každého </a:t>
            </a:r>
            <a:r>
              <a:rPr lang="cs-CZ" altLang="cs-CZ" dirty="0" err="1" smtClean="0"/>
              <a:t>ulusu</a:t>
            </a:r>
            <a:r>
              <a:rPr lang="cs-CZ" altLang="cs-CZ" dirty="0" smtClean="0"/>
              <a:t> stanul potomek samotného Čingischána, vláda v </a:t>
            </a:r>
            <a:r>
              <a:rPr lang="cs-CZ" altLang="cs-CZ" dirty="0" err="1" smtClean="0"/>
              <a:t>ulusech</a:t>
            </a:r>
            <a:r>
              <a:rPr lang="cs-CZ" altLang="cs-CZ" dirty="0" smtClean="0"/>
              <a:t> byla dědičnou</a:t>
            </a:r>
          </a:p>
          <a:p>
            <a:r>
              <a:rPr lang="cs-CZ" altLang="cs-CZ" dirty="0" smtClean="0"/>
              <a:t>vládci </a:t>
            </a:r>
            <a:r>
              <a:rPr lang="cs-CZ" altLang="cs-CZ" dirty="0" err="1" smtClean="0"/>
              <a:t>ulusů</a:t>
            </a:r>
            <a:r>
              <a:rPr lang="cs-CZ" altLang="cs-CZ" dirty="0" smtClean="0"/>
              <a:t> vybírali na ovládaných územích daň, z níž museli část odevzdávat velkému chánovi, na oplátku  je chán nechal vládnout ve svěřených zemích</a:t>
            </a:r>
          </a:p>
          <a:p>
            <a:r>
              <a:rPr lang="cs-CZ" altLang="cs-CZ" dirty="0" smtClean="0"/>
              <a:t>nejzápadnější </a:t>
            </a:r>
            <a:r>
              <a:rPr lang="cs-CZ" altLang="cs-CZ" dirty="0" err="1" smtClean="0"/>
              <a:t>ulus</a:t>
            </a:r>
            <a:r>
              <a:rPr lang="cs-CZ" altLang="cs-CZ" dirty="0" smtClean="0"/>
              <a:t> s hlavním městem </a:t>
            </a:r>
            <a:r>
              <a:rPr lang="cs-CZ" altLang="cs-CZ" dirty="0" err="1" smtClean="0"/>
              <a:t>Saraj</a:t>
            </a:r>
            <a:r>
              <a:rPr lang="cs-CZ" altLang="cs-CZ" dirty="0" smtClean="0"/>
              <a:t> na středním toku Volhy získal Čingischánův nejstarší syn </a:t>
            </a:r>
            <a:r>
              <a:rPr lang="cs-CZ" altLang="cs-CZ" dirty="0" err="1" smtClean="0"/>
              <a:t>Džuči</a:t>
            </a:r>
            <a:r>
              <a:rPr lang="cs-CZ" altLang="cs-CZ" dirty="0" smtClean="0"/>
              <a:t>, tento útvar je v historiografii nazýván Zlatá Horda</a:t>
            </a:r>
          </a:p>
          <a:p>
            <a:r>
              <a:rPr lang="cs-CZ" altLang="cs-CZ" dirty="0" smtClean="0"/>
              <a:t>po smrti </a:t>
            </a:r>
            <a:r>
              <a:rPr lang="cs-CZ" altLang="cs-CZ" dirty="0" err="1" smtClean="0"/>
              <a:t>Džučiho</a:t>
            </a:r>
            <a:r>
              <a:rPr lang="cs-CZ" altLang="cs-CZ" dirty="0" smtClean="0"/>
              <a:t> se zde vládcem stal jeho syn </a:t>
            </a:r>
            <a:r>
              <a:rPr lang="cs-CZ" altLang="cs-CZ" dirty="0" err="1" smtClean="0"/>
              <a:t>Batu</a:t>
            </a:r>
            <a:endParaRPr lang="cs-CZ" altLang="cs-CZ" dirty="0" smtClean="0"/>
          </a:p>
          <a:p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381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Zlatá horda kolem roku 1300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219200"/>
            <a:ext cx="8437562" cy="505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42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48932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cs-CZ" altLang="cs-CZ" dirty="0" smtClean="0"/>
              <a:t>po tažení na západ byla dobytá území připojena k tomuto </a:t>
            </a:r>
            <a:r>
              <a:rPr lang="cs-CZ" altLang="cs-CZ" dirty="0" err="1" smtClean="0"/>
              <a:t>ulusu</a:t>
            </a:r>
            <a:r>
              <a:rPr lang="cs-CZ" altLang="cs-CZ" dirty="0" smtClean="0"/>
              <a:t>, nynější jižní Ukrajina a </a:t>
            </a:r>
            <a:r>
              <a:rPr lang="cs-CZ" altLang="cs-CZ" dirty="0" err="1" smtClean="0"/>
              <a:t>polovecké</a:t>
            </a:r>
            <a:r>
              <a:rPr lang="cs-CZ" altLang="cs-CZ" dirty="0" smtClean="0"/>
              <a:t> stepi se tak staly součástí Zlaté Hordy</a:t>
            </a:r>
          </a:p>
          <a:p>
            <a:r>
              <a:rPr lang="cs-CZ" altLang="cs-CZ" dirty="0" smtClean="0"/>
              <a:t>knížectví, která byla vypleněna při jižním tažení se stala nárazníkovou zónou mezi samotnou Hordou a severem</a:t>
            </a:r>
          </a:p>
          <a:p>
            <a:r>
              <a:rPr lang="cs-CZ" dirty="0"/>
              <a:t>Odhady o jejich tehdejší síle počítají s populací zhruba 400 tisíc lidí a z toho přibližně 90 tisíc válečníků</a:t>
            </a:r>
            <a:r>
              <a:rPr lang="cs-CZ" dirty="0" smtClean="0"/>
              <a:t>.</a:t>
            </a:r>
          </a:p>
          <a:p>
            <a:r>
              <a:rPr lang="cs-CZ" dirty="0" smtClean="0"/>
              <a:t>Chánové vybírali daně na poražených území, nutili místní vládce k slibu poslušnosti</a:t>
            </a:r>
            <a:endParaRPr lang="cs-CZ" dirty="0"/>
          </a:p>
          <a:p>
            <a:r>
              <a:rPr lang="cs-CZ" dirty="0"/>
              <a:t>Mongolská říše se definitivně rozpadla v 2. pol. 14. </a:t>
            </a:r>
            <a:r>
              <a:rPr lang="cs-CZ" dirty="0" smtClean="0"/>
              <a:t>století, kdy se rozdělila na čtyři velké chanáty</a:t>
            </a:r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219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File:Das Mongolenreich unter den Erben Dschingis Khans.G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" r="202" b="8120"/>
          <a:stretch/>
        </p:blipFill>
        <p:spPr bwMode="auto">
          <a:xfrm>
            <a:off x="1605280" y="0"/>
            <a:ext cx="10586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64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" indent="0">
              <a:buFont typeface="Trebuchet MS" pitchFamily="34" charset="0"/>
              <a:buChar char="•"/>
            </a:pPr>
            <a:r>
              <a:rPr lang="cs-CZ" b="1" dirty="0" smtClean="0"/>
              <a:t>ŠVANKMAJER, Milan. </a:t>
            </a:r>
            <a:r>
              <a:rPr lang="cs-CZ" b="1" i="1" dirty="0" smtClean="0"/>
              <a:t>Dějiny Ruska</a:t>
            </a:r>
            <a:r>
              <a:rPr lang="cs-CZ" b="1" dirty="0" smtClean="0"/>
              <a:t>. 4. </a:t>
            </a:r>
            <a:r>
              <a:rPr lang="cs-CZ" b="1" dirty="0" err="1" smtClean="0"/>
              <a:t>rozšíř</a:t>
            </a:r>
            <a:r>
              <a:rPr lang="cs-CZ" b="1" dirty="0" smtClean="0"/>
              <a:t>. vyd. Praha: Lidové noviny, 2004. 574 s. ISBN 80-7106-658-3.</a:t>
            </a:r>
          </a:p>
          <a:p>
            <a:pPr marL="45720" indent="0">
              <a:buFont typeface="Trebuchet MS" pitchFamily="34" charset="0"/>
              <a:buChar char="•"/>
            </a:pPr>
            <a:r>
              <a:rPr lang="cs-CZ" dirty="0" smtClean="0"/>
              <a:t>Vladimirsko-</a:t>
            </a:r>
            <a:r>
              <a:rPr lang="cs-CZ" dirty="0" err="1" smtClean="0"/>
              <a:t>suzdalské</a:t>
            </a:r>
            <a:r>
              <a:rPr lang="cs-CZ" dirty="0" smtClean="0"/>
              <a:t> knížectví. In: </a:t>
            </a:r>
            <a:r>
              <a:rPr lang="cs-CZ" i="1" dirty="0" err="1" smtClean="0"/>
              <a:t>Wikipedia</a:t>
            </a:r>
            <a:r>
              <a:rPr lang="cs-CZ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 [online]. San Francisco (CA): </a:t>
            </a:r>
            <a:r>
              <a:rPr lang="cs-CZ" dirty="0" err="1" smtClean="0"/>
              <a:t>Wikimedia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2001- [cit. 2014-03-28]. Dostupné z: </a:t>
            </a:r>
            <a:r>
              <a:rPr lang="cs-CZ" u="sng" dirty="0" smtClean="0">
                <a:solidFill>
                  <a:schemeClr val="bg2">
                    <a:lumMod val="50000"/>
                  </a:schemeClr>
                </a:solidFill>
              </a:rPr>
              <a:t>http://cs.wikipedia.org/wiki/Vladimirsko-suzdalske_knizectvi </a:t>
            </a:r>
          </a:p>
          <a:p>
            <a:pPr marL="45720" indent="0"/>
            <a:r>
              <a:rPr lang="cs-CZ" dirty="0" smtClean="0"/>
              <a:t> Vladimirsko-</a:t>
            </a:r>
            <a:r>
              <a:rPr lang="cs-CZ" dirty="0" err="1" smtClean="0"/>
              <a:t>suzdalské</a:t>
            </a:r>
            <a:r>
              <a:rPr lang="cs-CZ" dirty="0" smtClean="0"/>
              <a:t> knížectví. In: </a:t>
            </a:r>
            <a:r>
              <a:rPr lang="cs-CZ" i="1" dirty="0" err="1" smtClean="0"/>
              <a:t>CoJeCo</a:t>
            </a:r>
            <a:r>
              <a:rPr lang="cs-CZ" dirty="0" smtClean="0"/>
              <a:t> [online]. 1999- [cit. 2014-    28-03]. Dostupné z: </a:t>
            </a:r>
            <a:r>
              <a:rPr lang="cs-CZ" u="sng" dirty="0" smtClean="0">
                <a:solidFill>
                  <a:schemeClr val="bg2">
                    <a:lumMod val="50000"/>
                  </a:schemeClr>
                </a:solidFill>
              </a:rPr>
              <a:t>http://www.cojeco.cz/index.php</a:t>
            </a:r>
            <a:endParaRPr lang="cs-CZ" dirty="0" smtClean="0">
              <a:solidFill>
                <a:schemeClr val="tx1"/>
              </a:solidFill>
            </a:endParaRPr>
          </a:p>
          <a:p>
            <a:pPr marL="45720" indent="0"/>
            <a:r>
              <a:rPr lang="cs-CZ" dirty="0" smtClean="0">
                <a:solidFill>
                  <a:srgbClr val="333333"/>
                </a:solidFill>
              </a:rPr>
              <a:t>Haličsko-volyňské knížectví. In: </a:t>
            </a:r>
            <a:r>
              <a:rPr lang="cs-CZ" i="1" dirty="0" err="1" smtClean="0">
                <a:solidFill>
                  <a:srgbClr val="333333"/>
                </a:solidFill>
              </a:rPr>
              <a:t>Wikipedia</a:t>
            </a:r>
            <a:r>
              <a:rPr lang="cs-CZ" i="1" dirty="0" smtClean="0">
                <a:solidFill>
                  <a:srgbClr val="333333"/>
                </a:solidFill>
              </a:rPr>
              <a:t>: </a:t>
            </a:r>
            <a:r>
              <a:rPr lang="cs-CZ" i="1" dirty="0" err="1" smtClean="0">
                <a:solidFill>
                  <a:srgbClr val="333333"/>
                </a:solidFill>
              </a:rPr>
              <a:t>the</a:t>
            </a:r>
            <a:r>
              <a:rPr lang="cs-CZ" i="1" dirty="0" smtClean="0">
                <a:solidFill>
                  <a:srgbClr val="333333"/>
                </a:solidFill>
              </a:rPr>
              <a:t> free      </a:t>
            </a:r>
            <a:r>
              <a:rPr lang="cs-CZ" i="1" dirty="0" err="1" smtClean="0">
                <a:solidFill>
                  <a:srgbClr val="333333"/>
                </a:solidFill>
              </a:rPr>
              <a:t>encyclopedia</a:t>
            </a:r>
            <a:r>
              <a:rPr lang="cs-CZ" dirty="0" smtClean="0">
                <a:solidFill>
                  <a:srgbClr val="333333"/>
                </a:solidFill>
              </a:rPr>
              <a:t> [online]. San Francisco (CA): </a:t>
            </a:r>
            <a:r>
              <a:rPr lang="cs-CZ" dirty="0" err="1" smtClean="0">
                <a:solidFill>
                  <a:srgbClr val="333333"/>
                </a:solidFill>
              </a:rPr>
              <a:t>Wikimedia</a:t>
            </a:r>
            <a:r>
              <a:rPr lang="cs-CZ" dirty="0" smtClean="0">
                <a:solidFill>
                  <a:srgbClr val="333333"/>
                </a:solidFill>
              </a:rPr>
              <a:t> </a:t>
            </a:r>
            <a:r>
              <a:rPr lang="cs-CZ" dirty="0" err="1" smtClean="0">
                <a:solidFill>
                  <a:srgbClr val="333333"/>
                </a:solidFill>
              </a:rPr>
              <a:t>Foundation</a:t>
            </a:r>
            <a:r>
              <a:rPr lang="cs-CZ" dirty="0" smtClean="0">
                <a:solidFill>
                  <a:srgbClr val="333333"/>
                </a:solidFill>
              </a:rPr>
              <a:t>, 2001- [cit. 2014-28-03]. Dostupné z: </a:t>
            </a:r>
            <a:r>
              <a:rPr lang="cs-CZ" u="sng" dirty="0" smtClean="0">
                <a:solidFill>
                  <a:schemeClr val="bg2">
                    <a:lumMod val="50000"/>
                  </a:schemeClr>
                </a:solidFill>
              </a:rPr>
              <a:t>http://cs.wikipedia.org/wiki/Halicsko-volynske_knizectvi</a:t>
            </a:r>
            <a:endParaRPr lang="cs-CZ" dirty="0" smtClean="0"/>
          </a:p>
          <a:p>
            <a:pPr marL="45720" indent="0">
              <a:buFont typeface="Trebuchet MS" pitchFamily="34" charset="0"/>
              <a:buChar char="•"/>
            </a:pPr>
            <a:r>
              <a:rPr lang="cs-CZ" dirty="0" smtClean="0"/>
              <a:t>Haličsko-volyňské knížectví. In: </a:t>
            </a:r>
            <a:r>
              <a:rPr lang="cs-CZ" i="1" dirty="0" smtClean="0"/>
              <a:t>Konzulát Ukrajiny ve městě Brno</a:t>
            </a:r>
            <a:r>
              <a:rPr lang="cs-CZ" dirty="0" smtClean="0"/>
              <a:t> [online]. [cit. 2014-28-03]. Dostupné z: </a:t>
            </a:r>
            <a:r>
              <a:rPr lang="cs-CZ" u="sng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http://www.ukrkonzulat.cz/cz/ukraine/history/04.htm</a:t>
            </a:r>
            <a:endParaRPr lang="cs-CZ" u="sng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4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Novgorod Veliký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hlinkClick r:id="rId2" tooltip="1136"/>
              </a:rPr>
              <a:t>Od </a:t>
            </a:r>
            <a:r>
              <a:rPr lang="ru-RU" dirty="0" smtClean="0">
                <a:hlinkClick r:id="rId2" tooltip="1136"/>
              </a:rPr>
              <a:t>1136</a:t>
            </a:r>
            <a:r>
              <a:rPr lang="ru-RU" dirty="0" smtClean="0"/>
              <a:t> </a:t>
            </a:r>
            <a:r>
              <a:rPr lang="cs-CZ" dirty="0" smtClean="0"/>
              <a:t>do</a:t>
            </a:r>
            <a:r>
              <a:rPr lang="ru-RU" dirty="0" smtClean="0"/>
              <a:t> </a:t>
            </a:r>
            <a:r>
              <a:rPr lang="ru-RU" dirty="0" smtClean="0">
                <a:hlinkClick r:id="rId3" tooltip="1478 год"/>
              </a:rPr>
              <a:t>1478</a:t>
            </a:r>
            <a:r>
              <a:rPr lang="cs-CZ" dirty="0" smtClean="0"/>
              <a:t> městská republika, ovládala rozsáhlá území, sahající od Finského zálivu k pobřeží Bílého moře, za Kamenný pás, odtud až do dnešní centrální Rusi k </a:t>
            </a:r>
            <a:r>
              <a:rPr lang="cs-CZ" dirty="0" err="1" smtClean="0"/>
              <a:t>Voloku</a:t>
            </a:r>
            <a:r>
              <a:rPr lang="cs-CZ" dirty="0" smtClean="0"/>
              <a:t> </a:t>
            </a:r>
            <a:r>
              <a:rPr lang="cs-CZ" dirty="0" err="1" smtClean="0"/>
              <a:t>Lamskému</a:t>
            </a:r>
            <a:r>
              <a:rPr lang="cs-CZ" dirty="0" smtClean="0"/>
              <a:t> a dále k Pskovu.</a:t>
            </a:r>
          </a:p>
          <a:p>
            <a:r>
              <a:rPr lang="cs-CZ" dirty="0" smtClean="0"/>
              <a:t>Vznik někdy v průběhu 8. století z obchodních osad</a:t>
            </a:r>
          </a:p>
          <a:p>
            <a:r>
              <a:rPr lang="cs-CZ" dirty="0" smtClean="0"/>
              <a:t>Osady byly základem pěti konců (neboli čtvrtí) Novgorodu – Slovanského, </a:t>
            </a:r>
            <a:r>
              <a:rPr lang="cs-CZ" dirty="0" err="1" smtClean="0"/>
              <a:t>Něrevského</a:t>
            </a:r>
            <a:r>
              <a:rPr lang="cs-CZ" dirty="0" smtClean="0"/>
              <a:t>, </a:t>
            </a:r>
            <a:r>
              <a:rPr lang="cs-CZ" dirty="0" err="1" smtClean="0"/>
              <a:t>Ljudinova</a:t>
            </a:r>
            <a:r>
              <a:rPr lang="cs-CZ" dirty="0" smtClean="0"/>
              <a:t>, </a:t>
            </a:r>
            <a:r>
              <a:rPr lang="cs-CZ" dirty="0" err="1" smtClean="0"/>
              <a:t>Plotinského</a:t>
            </a:r>
            <a:r>
              <a:rPr lang="cs-CZ" dirty="0" smtClean="0"/>
              <a:t> a </a:t>
            </a:r>
            <a:r>
              <a:rPr lang="cs-CZ" dirty="0" err="1" smtClean="0"/>
              <a:t>Zagorodského</a:t>
            </a:r>
            <a:r>
              <a:rPr lang="cs-CZ" dirty="0" smtClean="0"/>
              <a:t>. </a:t>
            </a:r>
          </a:p>
          <a:p>
            <a:r>
              <a:rPr lang="cs-CZ" dirty="0" smtClean="0"/>
              <a:t>Rozdělení obyvatel</a:t>
            </a:r>
            <a:r>
              <a:rPr lang="cs-CZ" dirty="0" smtClean="0">
                <a:sym typeface="Wingdings"/>
              </a:rPr>
              <a:t>:</a:t>
            </a:r>
            <a:r>
              <a:rPr lang="cs-CZ" dirty="0" smtClean="0"/>
              <a:t> - Bohatí – šlechta(bojaři)</a:t>
            </a:r>
            <a:endParaRPr lang="cs-CZ" dirty="0" smtClean="0">
              <a:sym typeface="Wingdings"/>
            </a:endParaRPr>
          </a:p>
          <a:p>
            <a:pPr marL="0" indent="0">
              <a:buNone/>
            </a:pPr>
            <a:r>
              <a:rPr lang="cs-CZ" dirty="0" smtClean="0">
                <a:sym typeface="Wingdings"/>
              </a:rPr>
              <a:t>                                     -</a:t>
            </a:r>
            <a:r>
              <a:rPr lang="cs-CZ" dirty="0" smtClean="0"/>
              <a:t>  řemeslníci  a kupci (</a:t>
            </a:r>
            <a:r>
              <a:rPr lang="cs-CZ" dirty="0" err="1" smtClean="0"/>
              <a:t>žityje</a:t>
            </a:r>
            <a:r>
              <a:rPr lang="cs-CZ" dirty="0" smtClean="0"/>
              <a:t> </a:t>
            </a:r>
            <a:r>
              <a:rPr lang="cs-CZ" dirty="0" err="1" smtClean="0"/>
              <a:t>ljudi</a:t>
            </a:r>
            <a:r>
              <a:rPr lang="cs-CZ" dirty="0" smtClean="0"/>
              <a:t>) </a:t>
            </a:r>
          </a:p>
          <a:p>
            <a:pPr marL="0" indent="0">
              <a:buNone/>
            </a:pPr>
            <a:r>
              <a:rPr lang="cs-CZ" dirty="0" smtClean="0"/>
              <a:t>		            - městská chudina (</a:t>
            </a:r>
            <a:r>
              <a:rPr lang="cs-CZ" dirty="0" err="1" smtClean="0"/>
              <a:t>čornyje</a:t>
            </a:r>
            <a:r>
              <a:rPr lang="cs-CZ" dirty="0" smtClean="0"/>
              <a:t> </a:t>
            </a:r>
            <a:r>
              <a:rPr lang="cs-CZ" dirty="0" err="1" smtClean="0"/>
              <a:t>ljudi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Republiku řídilo </a:t>
            </a:r>
            <a:r>
              <a:rPr lang="cs-CZ" dirty="0" err="1" smtClean="0"/>
              <a:t>věče</a:t>
            </a:r>
            <a:r>
              <a:rPr lang="cs-CZ" dirty="0" smtClean="0"/>
              <a:t> – shromáždění bojarů, kupců a řemeslníků, svolával je </a:t>
            </a:r>
            <a:r>
              <a:rPr lang="cs-CZ" dirty="0" err="1" smtClean="0"/>
              <a:t>věčevoj</a:t>
            </a:r>
            <a:r>
              <a:rPr lang="cs-CZ" dirty="0" smtClean="0"/>
              <a:t> zvon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420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s://upload.wikimedia.org/wikipedia/commons/thumb/0/05/Koncy-Velikogo-Novgoroda.gif/220px-Koncy-Velikogo-Novgoroda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80" y="365126"/>
            <a:ext cx="8224520" cy="649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22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Chrám sv. Sofie</a:t>
            </a:r>
            <a:endParaRPr lang="cs-CZ" dirty="0"/>
          </a:p>
        </p:txBody>
      </p:sp>
      <p:pic>
        <p:nvPicPr>
          <p:cNvPr id="6146" name="Picture 2" descr="https://upload.wikimedia.org/wikipedia/commons/3/39/Cathedral_of_St._Sophia%2C_the_Holy_Wisdom_of_God_in_Novgorod%2C_Russi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0"/>
            <a:ext cx="7884160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2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s://upload.wikimedia.org/wikipedia/commons/b/bc/Yaroslavovo_Dvorische_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" y="0"/>
            <a:ext cx="12374879" cy="668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71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SOUDNÍ SYSTÉM A GRAMOTNOST OBYVATEL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</a:pPr>
            <a:r>
              <a:rPr lang="cs-CZ" dirty="0" smtClean="0"/>
              <a:t> Soudce rozhodoval za účasti poroty</a:t>
            </a:r>
          </a:p>
          <a:p>
            <a:pPr>
              <a:lnSpc>
                <a:spcPct val="200000"/>
              </a:lnSpc>
            </a:pPr>
            <a:r>
              <a:rPr lang="cs-CZ" dirty="0" smtClean="0"/>
              <a:t>„Suďte všechny rovně, jak </a:t>
            </a:r>
            <a:r>
              <a:rPr lang="cs-CZ" dirty="0" err="1" smtClean="0"/>
              <a:t>bojarina</a:t>
            </a:r>
            <a:r>
              <a:rPr lang="cs-CZ" dirty="0" smtClean="0"/>
              <a:t>, tak bohatého i chudého člověka.“ , avšak ne vždy dodržováno.</a:t>
            </a:r>
          </a:p>
          <a:p>
            <a:pPr>
              <a:lnSpc>
                <a:spcPct val="200000"/>
              </a:lnSpc>
            </a:pPr>
            <a:r>
              <a:rPr lang="cs-CZ" dirty="0" smtClean="0"/>
              <a:t> Zpráva o zřízení první školy na Rusi, dal ji pro 300 žáků zřídit v Novgorodě kníže Jaroslav Moudrý (11. století). </a:t>
            </a:r>
            <a:br>
              <a:rPr lang="cs-CZ" dirty="0" smtClean="0"/>
            </a:b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87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731520"/>
            <a:ext cx="10515600" cy="5283199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 smtClean="0"/>
              <a:t>Boje se Švédy a řádem německých rytířů, </a:t>
            </a:r>
            <a:r>
              <a:rPr lang="cs-CZ" b="1" dirty="0" smtClean="0"/>
              <a:t>Alexandr Něvský</a:t>
            </a:r>
            <a:r>
              <a:rPr lang="cs-CZ" dirty="0" smtClean="0"/>
              <a:t> roku </a:t>
            </a:r>
            <a:r>
              <a:rPr lang="cs-CZ" b="1" dirty="0" smtClean="0"/>
              <a:t>1240 </a:t>
            </a:r>
            <a:r>
              <a:rPr lang="cs-CZ" dirty="0" smtClean="0"/>
              <a:t>porazil na řece Něvě Švédy a </a:t>
            </a:r>
            <a:r>
              <a:rPr lang="cs-CZ" b="1" dirty="0" smtClean="0"/>
              <a:t>1242 </a:t>
            </a:r>
            <a:r>
              <a:rPr lang="cs-CZ" dirty="0" smtClean="0"/>
              <a:t>na zamrzlém Čudském jezeře řád německých rytířů.</a:t>
            </a:r>
          </a:p>
          <a:p>
            <a:pPr lvl="0"/>
            <a:r>
              <a:rPr lang="cs-CZ" dirty="0" smtClean="0"/>
              <a:t>Roste závislost na Moskvě, která  chránila Novgorod před útoky Tatarů, ale dodávala také potraviny. </a:t>
            </a:r>
          </a:p>
          <a:p>
            <a:pPr lvl="0"/>
            <a:r>
              <a:rPr lang="cs-CZ" dirty="0" smtClean="0"/>
              <a:t>Od časů Ivana </a:t>
            </a:r>
            <a:r>
              <a:rPr lang="cs-CZ" dirty="0" err="1" smtClean="0"/>
              <a:t>Kality</a:t>
            </a:r>
            <a:r>
              <a:rPr lang="cs-CZ" dirty="0" smtClean="0"/>
              <a:t> (1328-1340) už neměli vlastní knížata, ale museli přijímat </a:t>
            </a:r>
            <a:r>
              <a:rPr lang="cs-CZ" dirty="0" err="1" smtClean="0"/>
              <a:t>náměstsky</a:t>
            </a:r>
            <a:r>
              <a:rPr lang="cs-CZ" dirty="0" smtClean="0"/>
              <a:t> z Moskvy </a:t>
            </a:r>
          </a:p>
          <a:p>
            <a:pPr lvl="0"/>
            <a:r>
              <a:rPr lang="cs-CZ" dirty="0" smtClean="0"/>
              <a:t>V roce 1456 utrpěl Novgorod porážku v bitvě s moskevským vojskem knížete Vasilije Temného. </a:t>
            </a:r>
          </a:p>
          <a:p>
            <a:pPr lvl="0"/>
            <a:r>
              <a:rPr lang="cs-CZ" dirty="0" smtClean="0"/>
              <a:t>1477 Ivan III. dobyl město → zrušeno </a:t>
            </a:r>
            <a:r>
              <a:rPr lang="cs-CZ" dirty="0" err="1" smtClean="0"/>
              <a:t>veče</a:t>
            </a:r>
            <a:r>
              <a:rPr lang="cs-CZ" dirty="0" smtClean="0"/>
              <a:t>, </a:t>
            </a:r>
            <a:r>
              <a:rPr lang="cs-CZ" dirty="0" err="1" smtClean="0"/>
              <a:t>večevoj</a:t>
            </a:r>
            <a:r>
              <a:rPr lang="cs-CZ" dirty="0" smtClean="0"/>
              <a:t> zvon odvezen do Moskvy</a:t>
            </a:r>
            <a:br>
              <a:rPr lang="cs-CZ" dirty="0" smtClean="0"/>
            </a:b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cs-CZ" dirty="0" smtClean="0"/>
              <a:t> konec obchodu s cizinou, tím byl definitivně potlačen pokus o „jiný“ způsob vlády a Rusko se ještě více vzdálilo Evropě.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301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Alexandr Něvský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Alexander_Nevsky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0"/>
            <a:ext cx="4716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958</Words>
  <Application>Microsoft Office PowerPoint</Application>
  <PresentationFormat>Širokoúhlá obrazovka</PresentationFormat>
  <Paragraphs>94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Trebuchet MS</vt:lpstr>
      <vt:lpstr>Wingdings</vt:lpstr>
      <vt:lpstr>Motiv Office</vt:lpstr>
      <vt:lpstr>Období feudální rozdrobenosti. Vpád Mongolů do Rusi</vt:lpstr>
      <vt:lpstr>Rozpad Kyjevské Rusi  12. - 15. století =období feudální rozdrobenosti Ruska</vt:lpstr>
      <vt:lpstr>Novgorod Veliký</vt:lpstr>
      <vt:lpstr>Prezentace aplikace PowerPoint</vt:lpstr>
      <vt:lpstr>Chrám sv. Sofie</vt:lpstr>
      <vt:lpstr>Prezentace aplikace PowerPoint</vt:lpstr>
      <vt:lpstr>SOUDNÍ SYSTÉM A GRAMOTNOST OBYVATEL</vt:lpstr>
      <vt:lpstr>Prezentace aplikace PowerPoint</vt:lpstr>
      <vt:lpstr>Alexandr Něvský</vt:lpstr>
      <vt:lpstr>ALEXANDR  NĚVSKÝ</vt:lpstr>
      <vt:lpstr>Prezentace aplikace PowerPoint</vt:lpstr>
      <vt:lpstr>Vladimiro - Suzdalské knížectví</vt:lpstr>
      <vt:lpstr>První období rozkvětu</vt:lpstr>
      <vt:lpstr>JURIJ DOLGORUKIJ</vt:lpstr>
      <vt:lpstr>Prezentace aplikace PowerPoint</vt:lpstr>
      <vt:lpstr>Chrám Nanebevzetí Bohorodičky</vt:lpstr>
      <vt:lpstr>Zlatá brána</vt:lpstr>
      <vt:lpstr>Haličsko – volynské knížectví</vt:lpstr>
      <vt:lpstr>Mongolové</vt:lpstr>
      <vt:lpstr>Vpád Mongolů do Kyjevské Rusi</vt:lpstr>
      <vt:lpstr>Prezentace aplikace PowerPoint</vt:lpstr>
      <vt:lpstr>Tažení Mongolů na západ</vt:lpstr>
      <vt:lpstr>Prezentace aplikace PowerPoint</vt:lpstr>
      <vt:lpstr>Zlatá horda</vt:lpstr>
      <vt:lpstr>Zlatá horda kolem roku 1300</vt:lpstr>
      <vt:lpstr>Prezentace aplikace PowerPoint</vt:lpstr>
      <vt:lpstr>Prezentace aplikace PowerPoint</vt:lpstr>
      <vt:lpstr>Zdroje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Období feudální rozdrobenosti. Vpád Mongolů do Rusi</dc:title>
  <dc:creator>Hobzova</dc:creator>
  <cp:lastModifiedBy>Bobrzykova</cp:lastModifiedBy>
  <cp:revision>21</cp:revision>
  <dcterms:created xsi:type="dcterms:W3CDTF">2015-02-21T10:28:25Z</dcterms:created>
  <dcterms:modified xsi:type="dcterms:W3CDTF">2017-03-14T17:01:36Z</dcterms:modified>
</cp:coreProperties>
</file>