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7" r:id="rId4"/>
    <p:sldId id="289" r:id="rId5"/>
    <p:sldId id="290" r:id="rId6"/>
    <p:sldId id="273" r:id="rId7"/>
    <p:sldId id="293" r:id="rId8"/>
    <p:sldId id="291" r:id="rId9"/>
    <p:sldId id="294" r:id="rId10"/>
    <p:sldId id="295" r:id="rId11"/>
    <p:sldId id="260" r:id="rId12"/>
    <p:sldId id="296" r:id="rId13"/>
    <p:sldId id="276" r:id="rId14"/>
    <p:sldId id="270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9560E34-184E-4600-B6D0-A30973D765E3}" type="slidenum">
              <a:rPr lang="cs-CZ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9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74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52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Ivan_III_of_Russia_3.jpg" TargetMode="External"/><Relationship Id="rId2" Type="http://schemas.openxmlformats.org/officeDocument/2006/relationships/hyperlink" Target="https://www.google.cz/search?q=ivan+3&amp;rlz=1C1SKPL_enCZ431CZ431&amp;espv=210&amp;es_sm=122&amp;tbm=isch&amp;tbo=u&amp;source=univ&amp;sa=X&amp;ei=Hf4JU5i8LpGV7AbdkoHwBQ&amp;ved=0CD0QsAQ&amp;biw=1280&amp;bih=89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alibri Light"/>
              </a:rPr>
              <a:t>Moskevská Rus</a:t>
            </a:r>
            <a:endParaRPr dirty="0"/>
          </a:p>
        </p:txBody>
      </p:sp>
      <p:sp>
        <p:nvSpPr>
          <p:cNvPr id="111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Ivan III Velký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731340" y="1820420"/>
            <a:ext cx="10728360" cy="3977280"/>
          </a:xfrm>
        </p:spPr>
        <p:txBody>
          <a:bodyPr/>
          <a:lstStyle/>
          <a:p>
            <a:r>
              <a:rPr lang="cs-CZ" dirty="0" smtClean="0"/>
              <a:t>Připojil Jaroslavské, Permské, </a:t>
            </a:r>
            <a:r>
              <a:rPr lang="cs-CZ" dirty="0" err="1" smtClean="0"/>
              <a:t>Vjatské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Tverské a Novgorodské knížectví</a:t>
            </a:r>
          </a:p>
          <a:p>
            <a:r>
              <a:rPr lang="cs-CZ" b="1" dirty="0" smtClean="0"/>
              <a:t>Konec mongolského jha – 1480</a:t>
            </a:r>
            <a:r>
              <a:rPr lang="cs-CZ" dirty="0" smtClean="0"/>
              <a:t>, „</a:t>
            </a:r>
            <a:r>
              <a:rPr lang="ru-RU" dirty="0"/>
              <a:t>С</a:t>
            </a:r>
            <a:r>
              <a:rPr lang="ru-RU" dirty="0" smtClean="0"/>
              <a:t>тояние на реке Угре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cs-CZ" dirty="0" smtClean="0"/>
              <a:t>Prohlásil se za Pána vší Rusi –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Великий князь -</a:t>
            </a:r>
            <a:r>
              <a:rPr lang="cs-CZ" dirty="0" smtClean="0"/>
              <a:t> </a:t>
            </a:r>
            <a:r>
              <a:rPr lang="ru-RU" dirty="0" smtClean="0"/>
              <a:t>Государь всея Руси</a:t>
            </a:r>
            <a:r>
              <a:rPr lang="cs-CZ" dirty="0" smtClean="0"/>
              <a:t> </a:t>
            </a:r>
            <a:r>
              <a:rPr lang="ru-RU" sz="1400" dirty="0" smtClean="0"/>
              <a:t>(</a:t>
            </a:r>
            <a:r>
              <a:rPr lang="cs-CZ" sz="1400" dirty="0"/>
              <a:t>nejen Moskevského knížectví</a:t>
            </a:r>
            <a:r>
              <a:rPr lang="cs-CZ" sz="1400" dirty="0" smtClean="0"/>
              <a:t>)</a:t>
            </a:r>
          </a:p>
          <a:p>
            <a:r>
              <a:rPr lang="cs-CZ" dirty="0" smtClean="0"/>
              <a:t>Postavil červený Kreml</a:t>
            </a:r>
          </a:p>
          <a:p>
            <a:r>
              <a:rPr lang="cs-CZ" dirty="0" smtClean="0"/>
              <a:t>1497 – SUDĚBNÍK</a:t>
            </a:r>
          </a:p>
          <a:p>
            <a:r>
              <a:rPr lang="cs-CZ" dirty="0" smtClean="0"/>
              <a:t>Sjednocený stát se stal jmenovat Rusko – </a:t>
            </a:r>
            <a:r>
              <a:rPr lang="ru-RU" dirty="0" smtClean="0"/>
              <a:t>Россия</a:t>
            </a:r>
          </a:p>
          <a:p>
            <a:r>
              <a:rPr lang="en-US" dirty="0" err="1" smtClean="0"/>
              <a:t>Rusko</a:t>
            </a:r>
            <a:r>
              <a:rPr lang="en-US" dirty="0" smtClean="0"/>
              <a:t> se </a:t>
            </a:r>
            <a:r>
              <a:rPr lang="en-US" dirty="0" err="1" smtClean="0"/>
              <a:t>stalo</a:t>
            </a:r>
            <a:r>
              <a:rPr lang="en-US" dirty="0" smtClean="0"/>
              <a:t> </a:t>
            </a:r>
            <a:r>
              <a:rPr lang="en-US" dirty="0" err="1" smtClean="0"/>
              <a:t>centrem</a:t>
            </a:r>
            <a:r>
              <a:rPr lang="en-US" dirty="0" smtClean="0"/>
              <a:t> </a:t>
            </a:r>
            <a:r>
              <a:rPr lang="en-US" dirty="0" err="1" smtClean="0"/>
              <a:t>pravoslav</a:t>
            </a:r>
            <a:r>
              <a:rPr lang="cs-CZ" dirty="0" smtClean="0"/>
              <a:t>í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52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026" name="Picture 2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5" y="592785"/>
            <a:ext cx="72961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istorija/Edinoe-gosudarstvo/0016-016-TSentralizatsija-gosudarstvennoj-vla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348180" y="299744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 err="1"/>
              <a:t>Suděbnik</a:t>
            </a:r>
            <a:r>
              <a:rPr lang="cs-CZ" sz="4800" dirty="0"/>
              <a:t> 1497</a:t>
            </a:r>
            <a:endParaRPr dirty="0"/>
          </a:p>
        </p:txBody>
      </p:sp>
      <p:sp>
        <p:nvSpPr>
          <p:cNvPr id="166" name="TextShape 2"/>
          <p:cNvSpPr txBox="1"/>
          <p:nvPr/>
        </p:nvSpPr>
        <p:spPr>
          <a:xfrm>
            <a:off x="533400" y="1604520"/>
            <a:ext cx="11226800" cy="530748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 algn="just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Nejvýznamnější ruský právní kodex z období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jednocování severovýchodní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Rusi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Věnoval pozornost centrální správě a soudnictví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aby soudce nepřijímal úplatky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Činnost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soudnictví podřízena kontrole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velkoknížecích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zástupců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Uzákonil zrušení svobodného odchodu ruského </a:t>
            </a:r>
            <a:r>
              <a:rPr lang="cs-CZ" sz="2800" i="1" dirty="0" err="1">
                <a:solidFill>
                  <a:srgbClr val="000000"/>
                </a:solidFill>
                <a:latin typeface="Lucida Sans Unicode"/>
              </a:rPr>
              <a:t>cholopa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–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svobodný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odchod omezen na dva týdny v roce, týden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před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 po sv. Jiří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26. listopadu po skončení všech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polních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prací </a:t>
            </a:r>
            <a:r>
              <a:rPr lang="ru-RU" sz="2800" dirty="0" smtClean="0">
                <a:solidFill>
                  <a:srgbClr val="000000"/>
                </a:solidFill>
                <a:latin typeface="Lucida Sans Unicode"/>
              </a:rPr>
              <a:t>- Юрьев день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Platil pro všechny vrstvy a třídy ruské společnosti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/>
              <a:t>Rozšíření Moskevské Rusi</a:t>
            </a:r>
            <a:endParaRPr dirty="0"/>
          </a:p>
        </p:txBody>
      </p:sp>
      <p:sp>
        <p:nvSpPr>
          <p:cNvPr id="150" name="TextShape 2"/>
          <p:cNvSpPr txBox="1"/>
          <p:nvPr/>
        </p:nvSpPr>
        <p:spPr>
          <a:xfrm>
            <a:off x="1984680" y="1422360"/>
            <a:ext cx="9178200" cy="5435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8980" y="3654690"/>
            <a:ext cx="10514880" cy="1325520"/>
          </a:xfrm>
        </p:spPr>
        <p:txBody>
          <a:bodyPr/>
          <a:lstStyle/>
          <a:p>
            <a:pPr>
              <a:buSzPct val="25000"/>
            </a:pPr>
            <a:r>
              <a:rPr lang="cs-CZ" dirty="0" smtClean="0">
                <a:latin typeface="Times New Roman"/>
              </a:rPr>
              <a:t>1505 – 1533 vláda </a:t>
            </a:r>
          </a:p>
          <a:p>
            <a:pPr>
              <a:buSzPct val="25000"/>
            </a:pPr>
            <a:r>
              <a:rPr lang="cs-CZ" b="1" dirty="0" smtClean="0">
                <a:latin typeface="Times New Roman"/>
              </a:rPr>
              <a:t>Vasilije III.</a:t>
            </a:r>
            <a:endParaRPr lang="cs-CZ" dirty="0" smtClean="0"/>
          </a:p>
          <a:p>
            <a:pPr algn="just">
              <a:lnSpc>
                <a:spcPct val="100000"/>
              </a:lnSpc>
              <a:buSzPct val="25000"/>
              <a:buFont typeface="StarSymbol"/>
              <a:buChar char=""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cs-CZ" dirty="0" smtClean="0"/>
              <a:t>Připojeni Smolenska, </a:t>
            </a:r>
          </a:p>
          <a:p>
            <a:r>
              <a:rPr lang="cs-CZ" dirty="0" smtClean="0"/>
              <a:t>Rjazani, Pskova</a:t>
            </a:r>
            <a:endParaRPr lang="cs-CZ" dirty="0"/>
          </a:p>
        </p:txBody>
      </p:sp>
      <p:pic>
        <p:nvPicPr>
          <p:cNvPr id="3074" name="Picture 2" descr="http://expert.ru/data/public/483504/483573/shema-ru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241553"/>
            <a:ext cx="5359220" cy="5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11247" y="8456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5400" dirty="0">
                <a:latin typeface="Times New Roman"/>
              </a:rPr>
              <a:t>Důsledky mongolského jha</a:t>
            </a:r>
            <a:endParaRPr dirty="0"/>
          </a:p>
        </p:txBody>
      </p:sp>
      <p:sp>
        <p:nvSpPr>
          <p:cNvPr id="148" name="TextShape 2"/>
          <p:cNvSpPr txBox="1"/>
          <p:nvPr/>
        </p:nvSpPr>
        <p:spPr>
          <a:xfrm>
            <a:off x="1734480" y="1418040"/>
            <a:ext cx="9353520" cy="5439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4094" y="1790639"/>
            <a:ext cx="10514880" cy="480078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Násilné přerušení a zpřetrhání kulturních, politických i obchodních styků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Rusi s Evropou ve 13. a 14. stol.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izolace Ruska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Odlišný  vývoj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Rusko – středověk, Evropa – renesance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Hospodářský a kulturní úpadek Ruska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zaostává za Evropou o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téměř 250 let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>
                <a:latin typeface="Times New Roman"/>
              </a:rPr>
              <a:t>Kultura Moskevské Rusi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1984680" y="1224000"/>
            <a:ext cx="9353520" cy="576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965080" y="4092760"/>
            <a:ext cx="10514880" cy="1325520"/>
          </a:xfr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sz="3600" b="1" dirty="0" smtClean="0">
                <a:latin typeface="Times New Roman"/>
              </a:rPr>
              <a:t>Literatura</a:t>
            </a:r>
            <a:endParaRPr lang="cs-CZ" dirty="0" smtClean="0"/>
          </a:p>
          <a:p>
            <a:r>
              <a:rPr lang="cs-CZ" sz="2000" dirty="0" smtClean="0"/>
              <a:t>Potřeba úředních záznamů, letopisy v Novgorodu a Moskvě,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papír místo pergamenu, jednodušší písmo (ustav a </a:t>
            </a:r>
            <a:r>
              <a:rPr lang="cs-CZ" sz="2000" dirty="0" err="1" smtClean="0"/>
              <a:t>poluustav</a:t>
            </a:r>
            <a:r>
              <a:rPr lang="cs-CZ" sz="2000" dirty="0" smtClean="0"/>
              <a:t>)</a:t>
            </a:r>
          </a:p>
          <a:p>
            <a:endParaRPr lang="cs-CZ" sz="2400" dirty="0" smtClean="0">
              <a:latin typeface="Times New Roman"/>
            </a:endParaRPr>
          </a:p>
          <a:p>
            <a:r>
              <a:rPr lang="cs-CZ" sz="2400" dirty="0" smtClean="0">
                <a:latin typeface="Times New Roman"/>
              </a:rPr>
              <a:t>Letopisy:</a:t>
            </a:r>
            <a:endParaRPr lang="cs-CZ" sz="2400" dirty="0" smtClean="0"/>
          </a:p>
          <a:p>
            <a:r>
              <a:rPr lang="cs-CZ" sz="2000" dirty="0" smtClean="0"/>
              <a:t>«</a:t>
            </a:r>
            <a:r>
              <a:rPr lang="ru-RU" sz="2000" dirty="0" smtClean="0"/>
              <a:t>Троицкая летопись» – </a:t>
            </a:r>
            <a:r>
              <a:rPr lang="cs-CZ" sz="2000" dirty="0" smtClean="0"/>
              <a:t>Trojický letopis, Moskevský letopisný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svod (sbírka, kodex) v r. 1479</a:t>
            </a:r>
          </a:p>
          <a:p>
            <a:r>
              <a:rPr lang="cs-CZ" sz="2000" dirty="0" smtClean="0"/>
              <a:t>«</a:t>
            </a:r>
            <a:r>
              <a:rPr lang="ru-RU" sz="2000" dirty="0" smtClean="0"/>
              <a:t>Хронограф» – </a:t>
            </a:r>
            <a:r>
              <a:rPr lang="cs-CZ" sz="2000" dirty="0" smtClean="0"/>
              <a:t>první ruský chronograf v r. 1442</a:t>
            </a:r>
          </a:p>
          <a:p>
            <a:endParaRPr lang="cs-CZ" sz="2000" dirty="0" smtClean="0"/>
          </a:p>
          <a:p>
            <a:r>
              <a:rPr lang="cs-CZ" sz="2000" dirty="0" smtClean="0"/>
              <a:t>Pověsti:  «</a:t>
            </a:r>
            <a:r>
              <a:rPr lang="ru-RU" sz="2000" dirty="0" smtClean="0"/>
              <a:t>О битве на Калке», «Повесть о разорении Рязани Батыем», повести о Александре </a:t>
            </a:r>
          </a:p>
          <a:p>
            <a:r>
              <a:rPr lang="ru-RU" sz="2000" dirty="0" smtClean="0"/>
              <a:t>Невском, </a:t>
            </a:r>
            <a:r>
              <a:rPr lang="cs-CZ" sz="2000" dirty="0" smtClean="0"/>
              <a:t>např. «</a:t>
            </a:r>
            <a:r>
              <a:rPr lang="ru-RU" sz="2000" dirty="0" smtClean="0"/>
              <a:t>Житие Александра Невского»,</a:t>
            </a:r>
            <a:r>
              <a:rPr lang="cs-CZ" sz="2000" dirty="0" smtClean="0"/>
              <a:t> </a:t>
            </a:r>
            <a:r>
              <a:rPr lang="ru-RU" sz="2000" dirty="0" smtClean="0"/>
              <a:t>«Сказание о Мамаевом побоище»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29704" y="1027620"/>
            <a:ext cx="9641520" cy="5184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Poema: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– 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Zadonština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Životopisy: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метрополита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Сергия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Радонежского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Cestopisy: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Афанасия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Никитина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Legendy: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Сказание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невидимом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граде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Китеже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Historické písně: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Песня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Щелкане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Дудентьевиче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rgbClr val="000000"/>
                </a:solidFill>
                <a:latin typeface="Lucida Sans Unicode"/>
              </a:rPr>
              <a:t>MALÍŘSTVÍ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Řada fresek v byzantském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slohu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Ikony – náboženské obrazy na dubové desce,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zobrazují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Ježíše, svaté a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Bohorodičku</a:t>
            </a:r>
          </a:p>
          <a:p>
            <a:pPr>
              <a:lnSpc>
                <a:spcPct val="100000"/>
              </a:lnSpc>
              <a:buSzPct val="25000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Umělci: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Theofan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Grek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Andrej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Rubljov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1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6000" y="1728000"/>
            <a:ext cx="3142080" cy="3854160"/>
          </a:xfrm>
          <a:prstGeom prst="rect">
            <a:avLst/>
          </a:prstGeom>
        </p:spPr>
      </p:pic>
      <p:pic>
        <p:nvPicPr>
          <p:cNvPr id="172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2000" y="1728000"/>
            <a:ext cx="3168000" cy="38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Založení Moskvy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721539" y="1466971"/>
            <a:ext cx="10514880" cy="451248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Původně nevelká osada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Kučkovo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na břehu Moskvy,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Součást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Vladimirsko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–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suzdalského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knížectví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1147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první písemná zmínka –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kníže </a:t>
            </a:r>
            <a:r>
              <a:rPr lang="cs-CZ" sz="2800" b="1" i="1" dirty="0">
                <a:solidFill>
                  <a:srgbClr val="000000"/>
                </a:solidFill>
                <a:latin typeface="Calibri"/>
              </a:rPr>
              <a:t>Jurij </a:t>
            </a:r>
            <a:r>
              <a:rPr lang="cs-CZ" sz="2800" b="1" i="1" dirty="0" err="1" smtClean="0">
                <a:solidFill>
                  <a:srgbClr val="000000"/>
                </a:solidFill>
                <a:latin typeface="Calibri"/>
              </a:rPr>
              <a:t>Dolgorukij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 </a:t>
            </a:r>
            <a:endParaRPr i="1" dirty="0"/>
          </a:p>
          <a:p>
            <a:pPr>
              <a:lnSpc>
                <a:spcPct val="100000"/>
              </a:lnSpc>
            </a:pP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sem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zve svého spojence 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knížete Svjatoslava</a:t>
            </a:r>
            <a:endParaRPr i="1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1156 budování palisád a opevnění kolem Moskvy, tj.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   vybudování hradu Moskva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Přesídlení představitelů ruské církve – stavba chrámů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Moskevské knížectví vzniklo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v 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70.letech 13. st.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Vzniká tak nové centrum na severovýchodě Rusi,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postupně roste jeho význam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1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1960" y="365040"/>
            <a:ext cx="3169080" cy="625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5" name="Obrázek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000" y="0"/>
            <a:ext cx="453600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838080" y="19347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000000"/>
                </a:solidFill>
                <a:latin typeface="Lucida Sans Unicode"/>
              </a:rPr>
              <a:t>ARCHITEKTURA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Moskva:  Kreml, kostely (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Vozněsenija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Simeonov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Andronnikov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Uspenskij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Novgorod: chrámy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Blagověščenija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Gorodišči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Kovalevě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Uspenija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Bolotově,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Iljově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ulici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Dále v Pskově, Tveru, Nižním Novgorodu, Rjazani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984680" y="220680"/>
            <a:ext cx="9597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/>
              <a:t>Spasskij sobor Andronnikova monastyra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0" name="Obrázek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0" y="1142640"/>
            <a:ext cx="5578200" cy="59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Chrám v Kovalěvě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0" y="1080000"/>
            <a:ext cx="5688000" cy="572616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Uspenskij chram v Kremlu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6" name="Obrázek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000" y="1224000"/>
            <a:ext cx="5333040" cy="55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Kreml při Ivaně Kalitě (14.st.)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9" name="Obrázek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739" y="1418040"/>
            <a:ext cx="8356461" cy="543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Zdroje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576000" y="2088000"/>
            <a:ext cx="11113920" cy="378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ŠVANKMAJER, Milan. </a:t>
            </a: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Dějiny Ruska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3.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rozšíř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vyd. Praha: Lidové noviny, 1999. 886 s.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ISBN 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80-7106-216-2.</a:t>
            </a:r>
            <a:endParaRPr dirty="0"/>
          </a:p>
          <a:p>
            <a:pPr>
              <a:lnSpc>
                <a:spcPct val="95000"/>
              </a:lnSpc>
            </a:pP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Kapesní atlas světových dějin.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Edited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 by Jindřich Švestka - Petr Cafourek. 2. vyd.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Praha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: Geodetický a kartografický podnik, 1989. 172, 69 s. ISBN 80-7011-011-2.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OBRÁZKY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2"/>
              </a:rPr>
              <a:t>http://upload.wikimedia.org/wikipedia/commons/1/1d/GoldenHorde1300.png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3"/>
              </a:rPr>
              <a:t>http://upload.wikimedia.org/wikipedia/commons/7/7f/Ivan_III_of_Russia_3.jpg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INTERNETOVÉ ZDROJE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Šilhán, Vladimír. Ivan III. – stavitel Moskvy [online]. Vystaveno 17. 01. 2005 cit. [ 23. 2. 2014].  </a:t>
            </a:r>
            <a:endParaRPr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80" y="0"/>
            <a:ext cx="10514880" cy="1325520"/>
          </a:xfrm>
        </p:spPr>
        <p:txBody>
          <a:bodyPr/>
          <a:lstStyle/>
          <a:p>
            <a:pPr algn="ctr"/>
            <a:r>
              <a:rPr lang="cs-CZ" sz="3200" dirty="0" smtClean="0"/>
              <a:t>Kníže </a:t>
            </a:r>
            <a:r>
              <a:rPr lang="cs-CZ" sz="3200" b="1" dirty="0" smtClean="0"/>
              <a:t>Ivan </a:t>
            </a:r>
            <a:r>
              <a:rPr lang="cs-CZ" sz="3200" b="1" dirty="0" err="1" smtClean="0"/>
              <a:t>Danilovič</a:t>
            </a:r>
            <a:r>
              <a:rPr lang="cs-CZ" sz="3200" b="1" dirty="0" smtClean="0"/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Kalita</a:t>
            </a:r>
            <a:r>
              <a:rPr lang="cs-CZ" sz="3200" dirty="0" smtClean="0"/>
              <a:t>) (1328 – 1340)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348010" y="2313479"/>
            <a:ext cx="10728360" cy="49128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Jako první dostal chánský </a:t>
            </a:r>
            <a:r>
              <a:rPr lang="cs-CZ" sz="2400" i="1" dirty="0" smtClean="0"/>
              <a:t>jarlyk </a:t>
            </a:r>
            <a:r>
              <a:rPr lang="cs-CZ" sz="2400" dirty="0" smtClean="0"/>
              <a:t>na knížectví </a:t>
            </a:r>
          </a:p>
          <a:p>
            <a:r>
              <a:rPr lang="cs-CZ" sz="2000" i="1" dirty="0" smtClean="0"/>
              <a:t>Schopný</a:t>
            </a:r>
            <a:r>
              <a:rPr lang="cs-CZ" sz="2000" i="1" dirty="0"/>
              <a:t>, velmi </a:t>
            </a:r>
            <a:r>
              <a:rPr lang="cs-CZ" sz="2000" i="1" dirty="0" smtClean="0"/>
              <a:t>pragmatický vládce</a:t>
            </a:r>
          </a:p>
          <a:p>
            <a:r>
              <a:rPr lang="cs-CZ" sz="2000" i="1" dirty="0" smtClean="0"/>
              <a:t>Shromáždil </a:t>
            </a:r>
            <a:r>
              <a:rPr lang="cs-CZ" sz="2000" i="1" dirty="0"/>
              <a:t>značné finanční prostředky tím, že si velkou část daní ponechával</a:t>
            </a:r>
          </a:p>
          <a:p>
            <a:r>
              <a:rPr lang="cs-CZ" sz="2000" i="1" dirty="0"/>
              <a:t>použil je na další rozšiřování území moskevského knížectví, </a:t>
            </a:r>
            <a:endParaRPr lang="cs-CZ" sz="2000" i="1" dirty="0" smtClean="0"/>
          </a:p>
          <a:p>
            <a:r>
              <a:rPr lang="cs-CZ" sz="2000" i="1" dirty="0" smtClean="0"/>
              <a:t>okázalou </a:t>
            </a:r>
            <a:r>
              <a:rPr lang="cs-CZ" sz="2000" i="1" dirty="0"/>
              <a:t>výstavbu v sídelní Moskvě, ale také k podplácení představitelů </a:t>
            </a:r>
          </a:p>
          <a:p>
            <a:r>
              <a:rPr lang="cs-CZ" sz="2000" i="1" dirty="0" smtClean="0"/>
              <a:t>Zlaté </a:t>
            </a:r>
            <a:r>
              <a:rPr lang="cs-CZ" sz="2000" i="1" dirty="0"/>
              <a:t>hordy, aby je přiměl jednat ve svém </a:t>
            </a:r>
            <a:r>
              <a:rPr lang="cs-CZ" sz="2000" i="1" dirty="0" smtClean="0"/>
              <a:t>zájmu</a:t>
            </a:r>
          </a:p>
          <a:p>
            <a:endParaRPr lang="cs-CZ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Dosáhl, že ustaly nájezdy tatarských výběrčích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Připojil ke svému knížectví Rostov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Obehnal město dubovou stěnou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Obnovil Kreml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800" dirty="0" smtClean="0"/>
              <a:t>V Moskvě usídlil metropolita pravoslavné církve –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i="1" dirty="0" smtClean="0"/>
              <a:t>tímto Moskva posílila své postavení mezi </a:t>
            </a:r>
          </a:p>
          <a:p>
            <a:pPr marL="0" indent="0">
              <a:buNone/>
            </a:pPr>
            <a:r>
              <a:rPr lang="cs-CZ" sz="2800" i="1" dirty="0" smtClean="0"/>
              <a:t>ostatními městy </a:t>
            </a:r>
          </a:p>
          <a:p>
            <a:pPr marL="0" indent="0">
              <a:buNone/>
            </a:pPr>
            <a:endParaRPr lang="cs-CZ" sz="2800" i="1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3257550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Ivanovič</a:t>
            </a:r>
            <a:r>
              <a:rPr lang="cs-CZ" dirty="0" smtClean="0"/>
              <a:t> (Donský)</a:t>
            </a:r>
            <a:br>
              <a:rPr lang="cs-CZ" dirty="0" smtClean="0"/>
            </a:br>
            <a:r>
              <a:rPr lang="cs-CZ" dirty="0" smtClean="0"/>
              <a:t>(1363 – 1389)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2061719"/>
            <a:ext cx="10728360" cy="4527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První ruské vítězství nad Tatary – bitva na řece </a:t>
            </a:r>
            <a:r>
              <a:rPr lang="cs-CZ" sz="2400" dirty="0" err="1" smtClean="0"/>
              <a:t>Voži</a:t>
            </a:r>
            <a:r>
              <a:rPr lang="cs-CZ" sz="2400" dirty="0" smtClean="0"/>
              <a:t>,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níže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přestal platit daň: příčina </a:t>
            </a:r>
            <a:r>
              <a:rPr lang="cs-CZ" sz="2400" dirty="0" err="1" smtClean="0"/>
              <a:t>Kulikovské</a:t>
            </a:r>
            <a:r>
              <a:rPr lang="cs-CZ" sz="2400" dirty="0" smtClean="0"/>
              <a:t> bitvy.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1380 – </a:t>
            </a:r>
            <a:r>
              <a:rPr lang="cs-CZ" sz="2400" dirty="0" err="1" smtClean="0"/>
              <a:t>Kulikovská</a:t>
            </a:r>
            <a:r>
              <a:rPr lang="cs-CZ" sz="2400" dirty="0" smtClean="0"/>
              <a:t> bitva – porážení Tatarů</a:t>
            </a:r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-ruské </a:t>
            </a:r>
            <a:r>
              <a:rPr lang="cs-CZ" sz="2400" dirty="0">
                <a:latin typeface="Times New Roman"/>
                <a:ea typeface="Arial"/>
              </a:rPr>
              <a:t>vojsko (150 000 mužů) </a:t>
            </a:r>
            <a:r>
              <a:rPr lang="cs-CZ" sz="2400" dirty="0" smtClean="0">
                <a:latin typeface="Times New Roman"/>
                <a:ea typeface="Arial"/>
              </a:rPr>
              <a:t>proti chánovi </a:t>
            </a:r>
            <a:r>
              <a:rPr lang="cs-CZ" sz="2400" dirty="0" err="1">
                <a:latin typeface="Times New Roman"/>
                <a:ea typeface="Arial"/>
              </a:rPr>
              <a:t>Mamajevovi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endParaRPr lang="cs-CZ" sz="2400" dirty="0" smtClean="0">
              <a:latin typeface="Times New Roman"/>
              <a:ea typeface="Arial"/>
            </a:endParaRPr>
          </a:p>
          <a:p>
            <a:pPr>
              <a:buSzPct val="25000"/>
            </a:pPr>
            <a:r>
              <a:rPr lang="cs-CZ" sz="2400" dirty="0" smtClean="0">
                <a:latin typeface="Times New Roman"/>
                <a:ea typeface="Arial"/>
              </a:rPr>
              <a:t>a </a:t>
            </a:r>
            <a:r>
              <a:rPr lang="cs-CZ" sz="2400" dirty="0">
                <a:latin typeface="Times New Roman"/>
                <a:ea typeface="Arial"/>
              </a:rPr>
              <a:t>jeho spojenci litevskému knížeti </a:t>
            </a:r>
            <a:r>
              <a:rPr lang="cs-CZ" sz="2400" dirty="0" err="1">
                <a:latin typeface="Times New Roman"/>
                <a:ea typeface="Arial"/>
              </a:rPr>
              <a:t>Jagellovi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r>
              <a:rPr lang="cs-CZ" sz="2400" dirty="0" smtClean="0">
                <a:latin typeface="Times New Roman"/>
                <a:ea typeface="Arial"/>
              </a:rPr>
              <a:t>(</a:t>
            </a:r>
            <a:r>
              <a:rPr lang="cs-CZ" sz="2400" dirty="0">
                <a:latin typeface="Times New Roman"/>
                <a:ea typeface="Arial"/>
              </a:rPr>
              <a:t>nestihl se dostavit) </a:t>
            </a:r>
            <a:endParaRPr lang="cs-CZ" sz="2400" dirty="0"/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-velmi </a:t>
            </a:r>
            <a:r>
              <a:rPr lang="cs-CZ" sz="2400" dirty="0">
                <a:latin typeface="Times New Roman"/>
                <a:ea typeface="Arial"/>
              </a:rPr>
              <a:t>krvavá bitva (padlo asi 200 000 mužů) → vítězství Rusů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Horda stále měla větší silu než Moskva,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Donský dále platil tatarskou daň.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02" y="1866339"/>
            <a:ext cx="2329853" cy="27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14.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2012826" cy="3977640"/>
          </a:xfrm>
        </p:spPr>
        <p:txBody>
          <a:bodyPr/>
          <a:lstStyle/>
          <a:p>
            <a:r>
              <a:rPr lang="cs-CZ" sz="1800" dirty="0" smtClean="0"/>
              <a:t>Rus rozdělena na knížectví: </a:t>
            </a:r>
          </a:p>
          <a:p>
            <a:pPr marL="0" indent="0">
              <a:buNone/>
            </a:pPr>
            <a:r>
              <a:rPr lang="cs-CZ" sz="1800" dirty="0" smtClean="0"/>
              <a:t>Rostovské, Tverské, </a:t>
            </a:r>
            <a:r>
              <a:rPr lang="cs-CZ" sz="1800" dirty="0" err="1" smtClean="0"/>
              <a:t>Rjazanské</a:t>
            </a:r>
            <a:r>
              <a:rPr lang="cs-CZ" sz="1800" dirty="0" smtClean="0"/>
              <a:t>, </a:t>
            </a:r>
          </a:p>
          <a:p>
            <a:pPr marL="0" indent="0">
              <a:buNone/>
            </a:pPr>
            <a:r>
              <a:rPr lang="cs-CZ" sz="1800" dirty="0" smtClean="0"/>
              <a:t>Jaroslavské, Moskevské, </a:t>
            </a:r>
          </a:p>
          <a:p>
            <a:pPr marL="0" indent="0">
              <a:buNone/>
            </a:pPr>
            <a:r>
              <a:rPr lang="cs-CZ" sz="1800" dirty="0" smtClean="0"/>
              <a:t>Novgorodská a Pskovská republiky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Platili daň Zlaté Hordě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0" y="1353671"/>
            <a:ext cx="7808259" cy="53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60" name="Obrázek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-6840"/>
            <a:ext cx="8712000" cy="699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posílení moci Moskevského státu: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635985" y="1690560"/>
            <a:ext cx="6520190" cy="3977280"/>
          </a:xfrm>
        </p:spPr>
        <p:txBody>
          <a:bodyPr/>
          <a:lstStyle/>
          <a:p>
            <a:r>
              <a:rPr lang="cs-CZ" sz="2400" dirty="0"/>
              <a:t>Povahové vlastnosti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prvních </a:t>
            </a:r>
            <a:r>
              <a:rPr lang="cs-CZ" sz="2400" dirty="0"/>
              <a:t>moskevských </a:t>
            </a:r>
            <a:r>
              <a:rPr lang="cs-CZ" sz="2400" dirty="0" smtClean="0"/>
              <a:t>knížat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Výhodná zeměpisná poloha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/>
              <a:t>přistěhovalectví, obchodní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cs-CZ" sz="2400" dirty="0"/>
              <a:t>politické podmínky)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Církevní podpora,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přenos </a:t>
            </a:r>
            <a:r>
              <a:rPr lang="cs-CZ" sz="2400" dirty="0"/>
              <a:t>centra ruského pravoslaví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z </a:t>
            </a:r>
            <a:r>
              <a:rPr lang="cs-CZ" sz="2400" dirty="0"/>
              <a:t>Vladimira do Moskvy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>
          <a:xfrm>
            <a:off x="7358270" y="1690560"/>
            <a:ext cx="4518991" cy="3977280"/>
          </a:xfrm>
        </p:spPr>
        <p:txBody>
          <a:bodyPr/>
          <a:lstStyle/>
          <a:p>
            <a:r>
              <a:rPr lang="cs-CZ" dirty="0"/>
              <a:t>Podpora Zlatou hordou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jarlyky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.Právo vybírat daň pro chána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180" y="365040"/>
            <a:ext cx="10514880" cy="1325520"/>
          </a:xfrm>
        </p:spPr>
        <p:txBody>
          <a:bodyPr/>
          <a:lstStyle/>
          <a:p>
            <a:r>
              <a:rPr lang="cs-CZ" dirty="0" smtClean="0"/>
              <a:t>Příčiny vzniku centralizovaného státu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18980" y="2342322"/>
            <a:ext cx="10514880" cy="4147930"/>
          </a:xfrm>
        </p:spPr>
        <p:txBody>
          <a:bodyPr/>
          <a:lstStyle/>
          <a:p>
            <a:r>
              <a:rPr lang="cs-CZ" sz="2800" b="1" dirty="0" smtClean="0"/>
              <a:t>Vnějšně-politická</a:t>
            </a:r>
            <a:r>
              <a:rPr lang="cs-CZ" sz="2800" dirty="0" smtClean="0"/>
              <a:t>: boj s vnějšími nepřáteli (zejména s Mongoly)</a:t>
            </a:r>
          </a:p>
          <a:p>
            <a:endParaRPr lang="cs-CZ" sz="2800" dirty="0" smtClean="0"/>
          </a:p>
          <a:p>
            <a:r>
              <a:rPr lang="cs-CZ" sz="2800" b="1" dirty="0" err="1" smtClean="0"/>
              <a:t>Ekomonické</a:t>
            </a:r>
            <a:r>
              <a:rPr lang="cs-CZ" sz="2800" b="1" dirty="0" smtClean="0"/>
              <a:t>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rozvoj feudalizmu.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Feudální vztah se vytváří na různých úrovních mezi svobodnými lidmi, </a:t>
            </a:r>
            <a:endParaRPr lang="cs-CZ" sz="2000" dirty="0" smtClean="0"/>
          </a:p>
          <a:p>
            <a:r>
              <a:rPr lang="cs-CZ" sz="2000" dirty="0" smtClean="0"/>
              <a:t>vazalem</a:t>
            </a:r>
            <a:r>
              <a:rPr lang="cs-CZ" sz="2000" dirty="0"/>
              <a:t> na jedné straně a lenním pánem na druhé.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Vazal se zavazuje k věrnosti, poslušnosti a službě (zejména vojenské) vůči pánovi, </a:t>
            </a:r>
            <a:endParaRPr lang="cs-CZ" sz="2000" dirty="0" smtClean="0"/>
          </a:p>
          <a:p>
            <a:r>
              <a:rPr lang="cs-CZ" sz="2000" dirty="0" smtClean="0"/>
              <a:t>ten </a:t>
            </a:r>
            <a:r>
              <a:rPr lang="cs-CZ" sz="2000" dirty="0"/>
              <a:t>mu za to zaručuje ochranu a materiální zajištění prostřednictvím léna.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Léno bývá nejčastěji půda, kterou obhospodařují venkované a držitele léna živí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Vzniká nová forma vlastnictví půdy – </a:t>
            </a:r>
            <a:r>
              <a:rPr lang="cs-CZ" sz="2800" dirty="0" err="1" smtClean="0"/>
              <a:t>pomestje</a:t>
            </a:r>
            <a:r>
              <a:rPr lang="cs-CZ" sz="2800" dirty="0" smtClean="0"/>
              <a:t>, </a:t>
            </a:r>
          </a:p>
          <a:p>
            <a:r>
              <a:rPr lang="cs-CZ" sz="2000" i="1" dirty="0" err="1" smtClean="0"/>
              <a:t>rus</a:t>
            </a:r>
            <a:r>
              <a:rPr lang="cs-CZ" sz="2000" dirty="0" smtClean="0"/>
              <a:t>.: </a:t>
            </a:r>
            <a:r>
              <a:rPr lang="ru-RU" sz="2000" dirty="0" smtClean="0"/>
              <a:t>поместье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cs-CZ" sz="2000" dirty="0" smtClean="0"/>
              <a:t>půda jako odměna za vojenskou službu)</a:t>
            </a:r>
          </a:p>
          <a:p>
            <a:endParaRPr lang="cs-CZ" sz="2000" dirty="0"/>
          </a:p>
          <a:p>
            <a:r>
              <a:rPr lang="cs-CZ" sz="2800" b="1" dirty="0" smtClean="0"/>
              <a:t>Kulturní: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Stejné náboženství a kultura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Církevní podpora</a:t>
            </a:r>
          </a:p>
          <a:p>
            <a:endParaRPr lang="cs-CZ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3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IVAN III </a:t>
            </a:r>
            <a:r>
              <a:rPr lang="cs-CZ" dirty="0" smtClean="0"/>
              <a:t>Velký </a:t>
            </a:r>
            <a:r>
              <a:rPr lang="en-US" dirty="0" smtClean="0"/>
              <a:t>(1462 – 1505)</a:t>
            </a:r>
            <a:endParaRPr lang="cs-CZ" dirty="0"/>
          </a:p>
        </p:txBody>
      </p:sp>
      <p:pic>
        <p:nvPicPr>
          <p:cNvPr id="2050" name="Picture 2" descr="http://www.ynical.org/images/stories/gosudari/iva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149475"/>
            <a:ext cx="3076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768</Words>
  <Application>Microsoft Office PowerPoint</Application>
  <PresentationFormat>Širokoúhlá obrazovka</PresentationFormat>
  <Paragraphs>171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Lucida Sans Unicode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Kníže Ivan Danilovič (Kalita) (1328 – 1340)</vt:lpstr>
      <vt:lpstr>Dmitrij Ivanovič (Donský) (1363 – 1389)</vt:lpstr>
      <vt:lpstr>Konec 14. století</vt:lpstr>
      <vt:lpstr>Prezentace aplikace PowerPoint</vt:lpstr>
      <vt:lpstr>Příčiny posílení moci Moskevského státu: </vt:lpstr>
      <vt:lpstr>Příčiny vzniku centralizovaného státu </vt:lpstr>
      <vt:lpstr>IVAN III Velký (1462 – 1505)</vt:lpstr>
      <vt:lpstr>Ivan III Velký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Hobzová</dc:creator>
  <cp:lastModifiedBy>Bobrzykova</cp:lastModifiedBy>
  <cp:revision>51</cp:revision>
  <dcterms:modified xsi:type="dcterms:W3CDTF">2017-03-14T17:01:55Z</dcterms:modified>
</cp:coreProperties>
</file>