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6" r:id="rId9"/>
    <p:sldId id="263" r:id="rId10"/>
    <p:sldId id="264" r:id="rId11"/>
    <p:sldId id="265"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5" r:id="rId26"/>
    <p:sldId id="298" r:id="rId27"/>
    <p:sldId id="281" r:id="rId28"/>
    <p:sldId id="299" r:id="rId29"/>
    <p:sldId id="282" r:id="rId30"/>
    <p:sldId id="283" r:id="rId31"/>
    <p:sldId id="284" r:id="rId32"/>
    <p:sldId id="286" r:id="rId33"/>
    <p:sldId id="287" r:id="rId34"/>
    <p:sldId id="288" r:id="rId35"/>
    <p:sldId id="289" r:id="rId36"/>
    <p:sldId id="290" r:id="rId37"/>
    <p:sldId id="291" r:id="rId38"/>
    <p:sldId id="292" r:id="rId39"/>
    <p:sldId id="293" r:id="rId40"/>
    <p:sldId id="303" r:id="rId41"/>
    <p:sldId id="295" r:id="rId42"/>
    <p:sldId id="302" r:id="rId43"/>
    <p:sldId id="296" r:id="rId44"/>
    <p:sldId id="297" r:id="rId45"/>
    <p:sldId id="300" r:id="rId46"/>
    <p:sldId id="301" r:id="rId47"/>
    <p:sldId id="294" r:id="rId4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0" d="100"/>
          <a:sy n="60" d="100"/>
        </p:scale>
        <p:origin x="96"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18.05.2017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11792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18.05.2017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24604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18.05.2017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2309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18.05.2017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91914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18.05.2017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55347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C83EB64-2EED-4CB7-9C34-5040132817AB}" type="datetimeFigureOut">
              <a:rPr lang="cs-CZ" smtClean="0"/>
              <a:pPr/>
              <a:t>18.05.2017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70229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C83EB64-2EED-4CB7-9C34-5040132817AB}" type="datetimeFigureOut">
              <a:rPr lang="cs-CZ" smtClean="0"/>
              <a:pPr/>
              <a:t>18.05.2017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56284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C83EB64-2EED-4CB7-9C34-5040132817AB}" type="datetimeFigureOut">
              <a:rPr lang="cs-CZ" smtClean="0"/>
              <a:pPr/>
              <a:t>18.05.2017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56088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C83EB64-2EED-4CB7-9C34-5040132817AB}" type="datetimeFigureOut">
              <a:rPr lang="cs-CZ" smtClean="0"/>
              <a:pPr/>
              <a:t>18.05.2017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88483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C83EB64-2EED-4CB7-9C34-5040132817AB}" type="datetimeFigureOut">
              <a:rPr lang="cs-CZ" smtClean="0"/>
              <a:pPr/>
              <a:t>18.05.2017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407795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C83EB64-2EED-4CB7-9C34-5040132817AB}" type="datetimeFigureOut">
              <a:rPr lang="cs-CZ" smtClean="0"/>
              <a:pPr/>
              <a:t>18.05.2017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592813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3EB64-2EED-4CB7-9C34-5040132817AB}" type="datetimeFigureOut">
              <a:rPr lang="cs-CZ" smtClean="0"/>
              <a:pPr/>
              <a:t>18.05.2017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A1321-4152-4712-8C4C-C6C38A5C48C9}" type="slidenum">
              <a:rPr lang="cs-CZ" smtClean="0"/>
              <a:pPr/>
              <a:t>‹#›</a:t>
            </a:fld>
            <a:endParaRPr lang="cs-CZ"/>
          </a:p>
        </p:txBody>
      </p:sp>
    </p:spTree>
    <p:extLst>
      <p:ext uri="{BB962C8B-B14F-4D97-AF65-F5344CB8AC3E}">
        <p14:creationId xmlns:p14="http://schemas.microsoft.com/office/powerpoint/2010/main" val="371196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s.wikipedia.org/wiki/Charles_Louis_Montesquieu" TargetMode="External"/><Relationship Id="rId2" Type="http://schemas.openxmlformats.org/officeDocument/2006/relationships/hyperlink" Target="https://cs.wikipedia.org/wiki/Voltaire" TargetMode="External"/><Relationship Id="rId1" Type="http://schemas.openxmlformats.org/officeDocument/2006/relationships/slideLayout" Target="../slideLayouts/slideLayout2.xml"/><Relationship Id="rId5" Type="http://schemas.openxmlformats.org/officeDocument/2006/relationships/hyperlink" Target="https://cs.wikipedia.org/wiki/Jean_le_Rond_d'Alembert" TargetMode="External"/><Relationship Id="rId4" Type="http://schemas.openxmlformats.org/officeDocument/2006/relationships/hyperlink" Target="https://cs.wikipedia.org/wiki/Denis_Didero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etDpWlIzEsU" TargetMode="External"/><Relationship Id="rId2" Type="http://schemas.openxmlformats.org/officeDocument/2006/relationships/slideLayout" Target="../slideLayouts/slideLayout2.xml"/><Relationship Id="rId1" Type="http://schemas.openxmlformats.org/officeDocument/2006/relationships/video" Target="https://www.youtube.com/embed/etDpWlIzEsU" TargetMode="Externa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4PouMYKFD7o" TargetMode="External"/><Relationship Id="rId2" Type="http://schemas.openxmlformats.org/officeDocument/2006/relationships/slideLayout" Target="../slideLayouts/slideLayout2.xml"/><Relationship Id="rId1" Type="http://schemas.openxmlformats.org/officeDocument/2006/relationships/video" Target="https://www.youtube.com/embed/4PouMYKFD7o" TargetMode="Externa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hyperlink" Target="https://cs.wikipedia.org/wiki/1775" TargetMode="External"/><Relationship Id="rId2" Type="http://schemas.openxmlformats.org/officeDocument/2006/relationships/hyperlink" Target="https://cs.wikipedia.org/wiki/1773" TargetMode="External"/><Relationship Id="rId1" Type="http://schemas.openxmlformats.org/officeDocument/2006/relationships/slideLayout" Target="../slideLayouts/slideLayout2.xml"/><Relationship Id="rId6" Type="http://schemas.openxmlformats.org/officeDocument/2006/relationships/hyperlink" Target="https://cs.wikipedia.org/wiki/Alexandr_Vasiljevi%C4%8D_Suvorov" TargetMode="External"/><Relationship Id="rId5" Type="http://schemas.openxmlformats.org/officeDocument/2006/relationships/hyperlink" Target="https://cs.wikipedia.org/wiki/Jemeljan_Puga%C4%8Dov" TargetMode="External"/><Relationship Id="rId4" Type="http://schemas.openxmlformats.org/officeDocument/2006/relationships/hyperlink" Target="https://cs.wikipedia.org/wiki/Puga%C4%8Dovovo_povst%C3%A1n%C3%A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DtmQBYlh_Q" TargetMode="External"/><Relationship Id="rId2" Type="http://schemas.openxmlformats.org/officeDocument/2006/relationships/slideLayout" Target="../slideLayouts/slideLayout2.xml"/><Relationship Id="rId1" Type="http://schemas.openxmlformats.org/officeDocument/2006/relationships/video" Target="https://www.youtube.com/embed/-DtmQBYlh_Q" TargetMode="Externa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playlist?list=PLd5wpXgGfqK951wWCpoH2lKWrmonQM6Of" TargetMode="External"/><Relationship Id="rId2" Type="http://schemas.openxmlformats.org/officeDocument/2006/relationships/hyperlink" Target="https://cs.wikipedia.org/wiki/Milan_%C5%A0vankmaj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Palácové převraty</a:t>
            </a:r>
            <a:br>
              <a:rPr lang="cs-CZ" b="1" dirty="0" smtClean="0"/>
            </a:br>
            <a:r>
              <a:rPr lang="cs-CZ" b="1" dirty="0" smtClean="0"/>
              <a:t>Vláda Kateřiny II. Veliké</a:t>
            </a:r>
            <a:endParaRPr lang="cs-CZ" b="1" dirty="0"/>
          </a:p>
        </p:txBody>
      </p:sp>
    </p:spTree>
    <p:extLst>
      <p:ext uri="{BB962C8B-B14F-4D97-AF65-F5344CB8AC3E}">
        <p14:creationId xmlns:p14="http://schemas.microsoft.com/office/powerpoint/2010/main" val="539599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a </a:t>
            </a:r>
            <a:r>
              <a:rPr lang="cs-CZ" b="1" dirty="0" err="1" smtClean="0"/>
              <a:t>Jelizavěta</a:t>
            </a:r>
            <a:r>
              <a:rPr lang="cs-CZ" b="1" dirty="0" smtClean="0"/>
              <a:t/>
            </a:r>
            <a:br>
              <a:rPr lang="cs-CZ" b="1" dirty="0" smtClean="0"/>
            </a:br>
            <a:r>
              <a:rPr lang="cs-CZ" b="1" dirty="0" smtClean="0"/>
              <a:t>na lovu</a:t>
            </a:r>
            <a:endParaRPr lang="cs-CZ" b="1" dirty="0"/>
          </a:p>
        </p:txBody>
      </p:sp>
      <p:pic>
        <p:nvPicPr>
          <p:cNvPr id="4098" name="Picture 2" descr="https://upload.wikimedia.org/wikipedia/commons/thumb/d/d4/SerovElizabethDepartingOnAHunt.jpg/640px-SerovElizabethDepartingOnAHun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32959" y="365125"/>
            <a:ext cx="6859385"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630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20000"/>
          </a:bodyPr>
          <a:lstStyle/>
          <a:p>
            <a:r>
              <a:rPr lang="cs-CZ" dirty="0" smtClean="0"/>
              <a:t>Petr II. </a:t>
            </a:r>
            <a:r>
              <a:rPr lang="cs-CZ" dirty="0"/>
              <a:t>m</a:t>
            </a:r>
            <a:r>
              <a:rPr lang="cs-CZ" dirty="0" smtClean="0"/>
              <a:t>ěl nedostatečné vzdělání, byl líný, vzteklý a vzpurný, pokládal se za imperátora a odmítal poslušnost, ale vláda ho nezajímala, do Nejvyšší rady nechodil</a:t>
            </a:r>
          </a:p>
          <a:p>
            <a:r>
              <a:rPr lang="cs-CZ" dirty="0" smtClean="0"/>
              <a:t>V zemi byl chaos a bezvládí, vládla korupce, státní pokladna byla rozkradena, armáda a loďstvo v krizi</a:t>
            </a:r>
          </a:p>
          <a:p>
            <a:r>
              <a:rPr lang="cs-CZ" dirty="0" smtClean="0"/>
              <a:t>Hrozila nová válka se Švédy, kteří uzavřeli proti Rusku koalici s Anglií a Francií</a:t>
            </a:r>
          </a:p>
          <a:p>
            <a:r>
              <a:rPr lang="cs-CZ" dirty="0" smtClean="0"/>
              <a:t>Rusko má přátelské vztahy s Rakouskem</a:t>
            </a:r>
          </a:p>
          <a:p>
            <a:r>
              <a:rPr lang="cs-CZ" dirty="0" smtClean="0"/>
              <a:t>V lednu 1730 ve 14 letech Petr náhle umírá bez potomka → Romanovci vymírají po meči</a:t>
            </a:r>
          </a:p>
          <a:p>
            <a:r>
              <a:rPr lang="cs-CZ" dirty="0" smtClean="0"/>
              <a:t>Záhy vzniknou pověsti, že byl zabit nebo naopak, že se ukrývá v cizině → objevují se Lži-Petrové</a:t>
            </a:r>
            <a:endParaRPr lang="cs-CZ" dirty="0"/>
          </a:p>
        </p:txBody>
      </p:sp>
    </p:spTree>
    <p:extLst>
      <p:ext uri="{BB962C8B-B14F-4D97-AF65-F5344CB8AC3E}">
        <p14:creationId xmlns:p14="http://schemas.microsoft.com/office/powerpoint/2010/main" val="2690099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Anny Ivanovny (1730 – 1740</a:t>
            </a:r>
            <a:r>
              <a:rPr lang="cs-CZ" dirty="0" smtClean="0"/>
              <a:t>)</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Jako dívka byla provdána za vévodu </a:t>
            </a:r>
            <a:r>
              <a:rPr lang="cs-CZ" dirty="0" err="1" smtClean="0"/>
              <a:t>Kurlandského</a:t>
            </a:r>
            <a:r>
              <a:rPr lang="cs-CZ" dirty="0" smtClean="0"/>
              <a:t> a </a:t>
            </a:r>
            <a:r>
              <a:rPr lang="cs-CZ" dirty="0" err="1" smtClean="0"/>
              <a:t>Semigalského</a:t>
            </a:r>
            <a:endParaRPr lang="cs-CZ" dirty="0" smtClean="0"/>
          </a:p>
          <a:p>
            <a:r>
              <a:rPr lang="cs-CZ" dirty="0" smtClean="0"/>
              <a:t>Ovdověla v 17 letech a dlouho žila v ústraní v </a:t>
            </a:r>
            <a:r>
              <a:rPr lang="cs-CZ" dirty="0" err="1" smtClean="0"/>
              <a:t>Mitavě</a:t>
            </a:r>
            <a:endParaRPr lang="cs-CZ" dirty="0" smtClean="0"/>
          </a:p>
          <a:p>
            <a:r>
              <a:rPr lang="cs-CZ" dirty="0" smtClean="0"/>
              <a:t>Po smrti Petra II. </a:t>
            </a:r>
            <a:r>
              <a:rPr lang="cs-CZ" dirty="0"/>
              <a:t>p</a:t>
            </a:r>
            <a:r>
              <a:rPr lang="cs-CZ" dirty="0" smtClean="0"/>
              <a:t>ovolána do Moskvy a korunována carevnou</a:t>
            </a:r>
          </a:p>
          <a:p>
            <a:r>
              <a:rPr lang="cs-CZ" dirty="0" smtClean="0"/>
              <a:t>Zpočátku  je pod vlivem Nejvyšší rady, vládne „německý“ triumvirát </a:t>
            </a:r>
            <a:r>
              <a:rPr lang="cs-CZ" dirty="0" err="1" smtClean="0"/>
              <a:t>Osterman</a:t>
            </a:r>
            <a:r>
              <a:rPr lang="cs-CZ" dirty="0" smtClean="0"/>
              <a:t>, </a:t>
            </a:r>
            <a:r>
              <a:rPr lang="cs-CZ" dirty="0" err="1" smtClean="0"/>
              <a:t>Levenvold</a:t>
            </a:r>
            <a:r>
              <a:rPr lang="cs-CZ" dirty="0" smtClean="0"/>
              <a:t> a především favorit carevny  </a:t>
            </a:r>
            <a:r>
              <a:rPr lang="cs-CZ" dirty="0" err="1" smtClean="0"/>
              <a:t>Biron</a:t>
            </a:r>
            <a:endParaRPr lang="cs-CZ" dirty="0" smtClean="0"/>
          </a:p>
          <a:p>
            <a:r>
              <a:rPr lang="cs-CZ" dirty="0" smtClean="0"/>
              <a:t>Zřízena Tajná vyšetřovací kancelář – carevna se bojí převratu → popravy (knížata </a:t>
            </a:r>
            <a:r>
              <a:rPr lang="cs-CZ" dirty="0" err="1" smtClean="0"/>
              <a:t>Dolgorucí</a:t>
            </a:r>
            <a:r>
              <a:rPr lang="cs-CZ" dirty="0" smtClean="0"/>
              <a:t>) na 20000 lidí sesláno na Sibiř  a až na Kamčatku = „</a:t>
            </a:r>
            <a:r>
              <a:rPr lang="cs-CZ" dirty="0" err="1" smtClean="0"/>
              <a:t>bironovština</a:t>
            </a:r>
            <a:r>
              <a:rPr lang="cs-CZ" dirty="0" smtClean="0"/>
              <a:t>“</a:t>
            </a:r>
          </a:p>
          <a:p>
            <a:r>
              <a:rPr lang="cs-CZ" dirty="0" smtClean="0"/>
              <a:t>Obnovila výstavbu loďstva a vytvořila nové gardové pluky</a:t>
            </a:r>
          </a:p>
          <a:p>
            <a:r>
              <a:rPr lang="cs-CZ" dirty="0" smtClean="0"/>
              <a:t>Snížila některé daně a cla</a:t>
            </a:r>
          </a:p>
          <a:p>
            <a:r>
              <a:rPr lang="cs-CZ" dirty="0" smtClean="0"/>
              <a:t>Úspěšně vedla válku za polské dědictví s Francií</a:t>
            </a:r>
          </a:p>
          <a:p>
            <a:r>
              <a:rPr lang="cs-CZ" dirty="0" smtClean="0"/>
              <a:t>Obnovila přátelské vztahy s Persií proti Turecku</a:t>
            </a:r>
          </a:p>
          <a:p>
            <a:r>
              <a:rPr lang="cs-CZ" dirty="0" smtClean="0"/>
              <a:t>Zemřela náhle v 48 letech, dědicem jmenovala maličkého Ivana VI., syna své neteře</a:t>
            </a:r>
            <a:endParaRPr lang="cs-CZ" dirty="0"/>
          </a:p>
        </p:txBody>
      </p:sp>
    </p:spTree>
    <p:extLst>
      <p:ext uri="{BB962C8B-B14F-4D97-AF65-F5344CB8AC3E}">
        <p14:creationId xmlns:p14="http://schemas.microsoft.com/office/powerpoint/2010/main" val="2288033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Anna I. a </a:t>
            </a:r>
            <a:r>
              <a:rPr lang="cs-CZ" dirty="0" err="1" smtClean="0"/>
              <a:t>Biron</a:t>
            </a:r>
            <a:endParaRPr lang="cs-CZ" dirty="0"/>
          </a:p>
        </p:txBody>
      </p:sp>
      <p:pic>
        <p:nvPicPr>
          <p:cNvPr id="6146" name="Picture 2" descr="https://upload.wikimedia.org/wikipedia/commons/4/40/Anna_Ioannovna_silk-woo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87417" y="1690688"/>
            <a:ext cx="340854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upload.wikimedia.org/wikipedia/commons/1/12/Ernst_Johann_von_Biron_1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475" y="381000"/>
            <a:ext cx="5267325"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594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Ivan VI. (1740 – 1741)</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Pravnuk Ivana V. a prasynovec  Anny I., pocházel z </a:t>
            </a:r>
            <a:r>
              <a:rPr lang="cs-CZ" dirty="0" err="1" smtClean="0"/>
              <a:t>Braunšvické</a:t>
            </a:r>
            <a:r>
              <a:rPr lang="cs-CZ" dirty="0" smtClean="0"/>
              <a:t> větve Romanovců narozen v srpnu 1740, v době jmenování carem měl 2 měsíce, nebyl korunován</a:t>
            </a:r>
          </a:p>
          <a:p>
            <a:r>
              <a:rPr lang="cs-CZ" dirty="0" smtClean="0"/>
              <a:t>Prvním regentem jmenován </a:t>
            </a:r>
            <a:r>
              <a:rPr lang="cs-CZ" dirty="0" err="1" smtClean="0"/>
              <a:t>Biron</a:t>
            </a:r>
            <a:r>
              <a:rPr lang="cs-CZ" dirty="0" smtClean="0"/>
              <a:t>, poté jeho matka Anna </a:t>
            </a:r>
            <a:r>
              <a:rPr lang="cs-CZ" dirty="0" err="1" smtClean="0"/>
              <a:t>Leopoldovna</a:t>
            </a:r>
            <a:endParaRPr lang="cs-CZ" dirty="0" smtClean="0"/>
          </a:p>
          <a:p>
            <a:r>
              <a:rPr lang="cs-CZ" dirty="0" smtClean="0"/>
              <a:t>1741 sesazen Alžbětou I. </a:t>
            </a:r>
            <a:r>
              <a:rPr lang="cs-CZ" dirty="0" err="1" smtClean="0"/>
              <a:t>Petrovnou</a:t>
            </a:r>
            <a:r>
              <a:rPr lang="cs-CZ" dirty="0" smtClean="0"/>
              <a:t>, celá rodina byla uvězněna, malý Ivan izolován a držen na samotce jako „známý vězeň“, všechny stopy po jeho panování byly zničeny</a:t>
            </a:r>
          </a:p>
          <a:p>
            <a:r>
              <a:rPr lang="cs-CZ" dirty="0" smtClean="0"/>
              <a:t>Ve 23 letech byl zavražděn při pokusu o jeho osvobození</a:t>
            </a:r>
            <a:endParaRPr lang="cs-CZ" dirty="0"/>
          </a:p>
        </p:txBody>
      </p:sp>
    </p:spTree>
    <p:extLst>
      <p:ext uri="{BB962C8B-B14F-4D97-AF65-F5344CB8AC3E}">
        <p14:creationId xmlns:p14="http://schemas.microsoft.com/office/powerpoint/2010/main" val="983789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mp;Icy;&amp;vcy;&amp;acy;&amp;ncy; VI &amp;Acy;&amp;ncy;&amp;tcy;&amp;ocy;&amp;ncy;&amp;ocy;&amp;vcy;&amp;icy;&amp;chc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13284" y="651452"/>
            <a:ext cx="5297271" cy="599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240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Alžběty I. (1741 – 1761)</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Provedla palácový převrat za podpory gardy</a:t>
            </a:r>
          </a:p>
          <a:p>
            <a:r>
              <a:rPr lang="cs-CZ" dirty="0" smtClean="0"/>
              <a:t>Byla pokládána za krasavici, měla jenom povrchní vzdělání, uměla dobře francouzsky (měla být nevěstou Ludvíka XV.)</a:t>
            </a:r>
          </a:p>
          <a:p>
            <a:r>
              <a:rPr lang="cs-CZ" dirty="0" smtClean="0"/>
              <a:t>Dalším ženichem byl zvolen Karel Augustus Holštýnský, který  ale zemřel během svatebního obřadu. Alžběta se poté již neprovdala a zůstala oficiálně bezdětná (tajné děti s milenci), měla hodně milenců, jejími favority byli </a:t>
            </a:r>
            <a:r>
              <a:rPr lang="cs-CZ" dirty="0" err="1" smtClean="0"/>
              <a:t>Razumovskij</a:t>
            </a:r>
            <a:r>
              <a:rPr lang="cs-CZ" dirty="0" smtClean="0"/>
              <a:t> (snad uzavřeli i tajné manželství),  bratři  </a:t>
            </a:r>
            <a:r>
              <a:rPr lang="cs-CZ" dirty="0" err="1" smtClean="0"/>
              <a:t>Šuvalovi</a:t>
            </a:r>
            <a:r>
              <a:rPr lang="cs-CZ" dirty="0" smtClean="0"/>
              <a:t> a </a:t>
            </a:r>
            <a:r>
              <a:rPr lang="cs-CZ" dirty="0" err="1" smtClean="0"/>
              <a:t>Voroncov</a:t>
            </a:r>
            <a:r>
              <a:rPr lang="cs-CZ" dirty="0" smtClean="0"/>
              <a:t>  → byla poslední z rodu Romanovců po přeslici</a:t>
            </a:r>
          </a:p>
          <a:p>
            <a:r>
              <a:rPr lang="cs-CZ" dirty="0" smtClean="0"/>
              <a:t>Snažila se pokračovat v reformách svého otce Petra I.</a:t>
            </a:r>
          </a:p>
          <a:p>
            <a:r>
              <a:rPr lang="cs-CZ" dirty="0" smtClean="0"/>
              <a:t>Byl obnoven Senát, omezena činnost Tajné kanceláře</a:t>
            </a:r>
          </a:p>
          <a:p>
            <a:r>
              <a:rPr lang="cs-CZ" dirty="0" smtClean="0"/>
              <a:t>Zrušeny vnitřní cla a byl podporován obchod, založeny první ruské banky</a:t>
            </a:r>
          </a:p>
          <a:p>
            <a:r>
              <a:rPr lang="cs-CZ" dirty="0" smtClean="0"/>
              <a:t>Rozšířila pravomoci šlechty (</a:t>
            </a:r>
            <a:r>
              <a:rPr lang="cs-CZ" dirty="0" err="1" smtClean="0"/>
              <a:t>dvorjanov</a:t>
            </a:r>
            <a:r>
              <a:rPr lang="cs-CZ" dirty="0" smtClean="0"/>
              <a:t>), mohli vlastnit půdu a rolníky</a:t>
            </a:r>
          </a:p>
          <a:p>
            <a:r>
              <a:rPr lang="cs-CZ" dirty="0" smtClean="0"/>
              <a:t>Byla provedena daňová reforma, zvýšily se odvody ze zahraničních obchodů, zvýšeny daně na sůl a víno</a:t>
            </a:r>
          </a:p>
          <a:p>
            <a:endParaRPr lang="cs-CZ" dirty="0"/>
          </a:p>
        </p:txBody>
      </p:sp>
    </p:spTree>
    <p:extLst>
      <p:ext uri="{BB962C8B-B14F-4D97-AF65-F5344CB8AC3E}">
        <p14:creationId xmlns:p14="http://schemas.microsoft.com/office/powerpoint/2010/main" val="3539502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Podporovala vzdělanost, vybudovány školy, gymnázia v Moskvě a v Kazani</a:t>
            </a:r>
          </a:p>
          <a:p>
            <a:r>
              <a:rPr lang="cs-CZ" dirty="0" smtClean="0"/>
              <a:t>1755 otevřena Moskevská univerzita, později i Akademie umění, podporovala vědce (</a:t>
            </a:r>
            <a:r>
              <a:rPr lang="cs-CZ" dirty="0" err="1" smtClean="0"/>
              <a:t>Lomonosov</a:t>
            </a:r>
            <a:r>
              <a:rPr lang="cs-CZ" dirty="0" smtClean="0"/>
              <a:t>)</a:t>
            </a:r>
          </a:p>
          <a:p>
            <a:r>
              <a:rPr lang="cs-CZ" dirty="0" smtClean="0"/>
              <a:t>Výstavba nových paláců – italský architekt </a:t>
            </a:r>
            <a:r>
              <a:rPr lang="cs-CZ" dirty="0" err="1" smtClean="0"/>
              <a:t>Rastrelli</a:t>
            </a:r>
            <a:r>
              <a:rPr lang="cs-CZ" dirty="0" smtClean="0"/>
              <a:t>, přebudování Zimního paláce, </a:t>
            </a:r>
            <a:r>
              <a:rPr lang="cs-CZ" dirty="0" err="1" smtClean="0"/>
              <a:t>Jekatěrinského</a:t>
            </a:r>
            <a:r>
              <a:rPr lang="cs-CZ" dirty="0" smtClean="0"/>
              <a:t> paláce v Carském Selu, </a:t>
            </a:r>
            <a:r>
              <a:rPr lang="cs-CZ" dirty="0" err="1" smtClean="0"/>
              <a:t>Petergofu</a:t>
            </a:r>
            <a:r>
              <a:rPr lang="cs-CZ" dirty="0" smtClean="0"/>
              <a:t> a </a:t>
            </a:r>
            <a:r>
              <a:rPr lang="cs-CZ" dirty="0" err="1" smtClean="0"/>
              <a:t>Strelni</a:t>
            </a:r>
            <a:r>
              <a:rPr lang="cs-CZ" dirty="0" smtClean="0"/>
              <a:t> → „alžbětinské baroko“</a:t>
            </a:r>
          </a:p>
          <a:p>
            <a:r>
              <a:rPr lang="cs-CZ" dirty="0" smtClean="0"/>
              <a:t>Měla ráda zábavy, plesy, divadlo</a:t>
            </a:r>
            <a:endParaRPr lang="cs-CZ" dirty="0"/>
          </a:p>
        </p:txBody>
      </p:sp>
    </p:spTree>
    <p:extLst>
      <p:ext uri="{BB962C8B-B14F-4D97-AF65-F5344CB8AC3E}">
        <p14:creationId xmlns:p14="http://schemas.microsoft.com/office/powerpoint/2010/main" val="1133919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Vnější politika</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O spojenectví s Ruskem soupeřilo Rakousko s Francií</a:t>
            </a:r>
          </a:p>
          <a:p>
            <a:r>
              <a:rPr lang="cs-CZ" dirty="0" smtClean="0"/>
              <a:t>1741-1743 Prusko vyprovokovalo válku mezi Ruskem a Švédskem o území Finska → ukončena smírem, švédským králem se na popud Ruska stal příbuzný Alžběty Alfréd Frederik Holštýnský</a:t>
            </a:r>
          </a:p>
          <a:p>
            <a:r>
              <a:rPr lang="cs-CZ" dirty="0" smtClean="0"/>
              <a:t>Účast Ruska v Sedmileté válce (1756-1763) v koalici s Rakouskem a Francií bojovalo proti Anglii a Prusku</a:t>
            </a:r>
          </a:p>
          <a:p>
            <a:r>
              <a:rPr lang="cs-CZ" dirty="0" smtClean="0"/>
              <a:t>Střídavé úspěchy, Rusko dobylo </a:t>
            </a:r>
            <a:r>
              <a:rPr lang="cs-CZ" dirty="0" err="1" smtClean="0"/>
              <a:t>Königsberg</a:t>
            </a:r>
            <a:r>
              <a:rPr lang="cs-CZ" dirty="0" smtClean="0"/>
              <a:t> ve Východním Prusku i Berlín, dalšímu postupu zabránila smrt Alžběty I. </a:t>
            </a:r>
          </a:p>
          <a:p>
            <a:r>
              <a:rPr lang="cs-CZ" dirty="0" smtClean="0"/>
              <a:t>Již v roce 1742 ustanovila svým nástupcem svého synovce Karla Petra Ulricha Holštýnského = Petr III. a  vybrala mu za manželku </a:t>
            </a:r>
            <a:r>
              <a:rPr lang="cs-CZ" dirty="0" err="1" smtClean="0"/>
              <a:t>zerbstkou</a:t>
            </a:r>
            <a:r>
              <a:rPr lang="cs-CZ" dirty="0" smtClean="0"/>
              <a:t> princeznu</a:t>
            </a:r>
          </a:p>
          <a:p>
            <a:endParaRPr lang="cs-CZ" dirty="0"/>
          </a:p>
        </p:txBody>
      </p:sp>
    </p:spTree>
    <p:extLst>
      <p:ext uri="{BB962C8B-B14F-4D97-AF65-F5344CB8AC3E}">
        <p14:creationId xmlns:p14="http://schemas.microsoft.com/office/powerpoint/2010/main" val="2414231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Alžběta I.</a:t>
            </a:r>
            <a:endParaRPr lang="cs-CZ" dirty="0"/>
          </a:p>
        </p:txBody>
      </p:sp>
      <p:pic>
        <p:nvPicPr>
          <p:cNvPr id="8194" name="Picture 2" descr="https://upload.wikimedia.org/wikipedia/commons/thumb/6/62/Portrait_of_Empress_Elizaveta_Petrovna_by_Ivan_Vishnyakov.jpg/640px-Portrait_of_Empress_Elizaveta_Petrovna_by_Ivan_Vishnyakov.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32449" y="365125"/>
            <a:ext cx="3633216" cy="51673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4/44/Carle_Vanloo%2C_Portrait_de_l%E2%80%99imp%C3%A9ratrice_%C3%89lisabeth_Petrovna_%28176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147" y="1690688"/>
            <a:ext cx="35814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61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Palácové převraty</a:t>
            </a:r>
            <a:endParaRPr lang="cs-CZ" b="1" dirty="0"/>
          </a:p>
        </p:txBody>
      </p:sp>
      <p:sp>
        <p:nvSpPr>
          <p:cNvPr id="3" name="Zástupný symbol pro obsah 2"/>
          <p:cNvSpPr>
            <a:spLocks noGrp="1"/>
          </p:cNvSpPr>
          <p:nvPr>
            <p:ph idx="1"/>
          </p:nvPr>
        </p:nvSpPr>
        <p:spPr/>
        <p:txBody>
          <a:bodyPr/>
          <a:lstStyle/>
          <a:p>
            <a:r>
              <a:rPr lang="cs-CZ" dirty="0" smtClean="0"/>
              <a:t>Tak je nazýváno období mezi rokem 1725, kdy zemřel bez právoplatného dědice Petr I., a rokem 1762, kdy na trůn nastoupila Kateřina II.</a:t>
            </a:r>
          </a:p>
          <a:p>
            <a:r>
              <a:rPr lang="cs-CZ" dirty="0" smtClean="0"/>
              <a:t>Petr I. v r. 1722 vydal nařízení „O nástupnictví na trůn“, které ovšem vymezil velmi široce a nástupcem se mohl stát téměř kdokoliv, koho jmenuje sám panovník</a:t>
            </a:r>
          </a:p>
          <a:p>
            <a:r>
              <a:rPr lang="cs-CZ" dirty="0" smtClean="0"/>
              <a:t>Pokud panovník nestihl někoho jmenovat, zůstala otázka otevřenou a vypukly spory o trůn</a:t>
            </a:r>
          </a:p>
          <a:p>
            <a:endParaRPr lang="cs-CZ" dirty="0"/>
          </a:p>
        </p:txBody>
      </p:sp>
    </p:spTree>
    <p:extLst>
      <p:ext uri="{BB962C8B-B14F-4D97-AF65-F5344CB8AC3E}">
        <p14:creationId xmlns:p14="http://schemas.microsoft.com/office/powerpoint/2010/main" val="224757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III. (prosinec 1761 – červen 1762)</a:t>
            </a:r>
            <a:endParaRPr lang="cs-CZ" b="1" dirty="0"/>
          </a:p>
        </p:txBody>
      </p:sp>
      <p:sp>
        <p:nvSpPr>
          <p:cNvPr id="3" name="Zástupný symbol pro obsah 2"/>
          <p:cNvSpPr>
            <a:spLocks noGrp="1"/>
          </p:cNvSpPr>
          <p:nvPr>
            <p:ph idx="1"/>
          </p:nvPr>
        </p:nvSpPr>
        <p:spPr/>
        <p:txBody>
          <a:bodyPr/>
          <a:lstStyle/>
          <a:p>
            <a:r>
              <a:rPr lang="cs-CZ" dirty="0" smtClean="0"/>
              <a:t>Vnuk Petra I., dynastie Holštýnsko – </a:t>
            </a:r>
            <a:r>
              <a:rPr lang="cs-CZ" dirty="0" err="1" smtClean="0"/>
              <a:t>Gottorpsko</a:t>
            </a:r>
            <a:r>
              <a:rPr lang="cs-CZ" dirty="0" smtClean="0"/>
              <a:t> – Romanovská</a:t>
            </a:r>
          </a:p>
          <a:p>
            <a:r>
              <a:rPr lang="cs-CZ" dirty="0" smtClean="0"/>
              <a:t>Matka mu zemřela brzy po porodu, otec v 11 letech, měl velmi tvrdou výchovu, byl často bit a trestán hladem → nervní, často nemocný, později krutý, agresivní</a:t>
            </a:r>
          </a:p>
          <a:p>
            <a:r>
              <a:rPr lang="cs-CZ" dirty="0" smtClean="0"/>
              <a:t>Ve 13 letech tajně odvezen do Ruska, aby z něj byl vychován následník trůnu – přestoupil na pravoslavnou víru, učil se rusky a ruským zvykům, ale měl odpor ke všemu ruskému</a:t>
            </a:r>
          </a:p>
          <a:p>
            <a:r>
              <a:rPr lang="cs-CZ" dirty="0" smtClean="0"/>
              <a:t>Obdivoval Prusko, jediný zájem měl o armádu a vojenský výcvik, měl rád lovy a vojenské přehlídky</a:t>
            </a:r>
            <a:endParaRPr lang="cs-CZ" dirty="0"/>
          </a:p>
        </p:txBody>
      </p:sp>
    </p:spTree>
    <p:extLst>
      <p:ext uri="{BB962C8B-B14F-4D97-AF65-F5344CB8AC3E}">
        <p14:creationId xmlns:p14="http://schemas.microsoft.com/office/powerpoint/2010/main" val="561246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r>
              <a:rPr lang="cs-CZ" dirty="0" smtClean="0"/>
              <a:t>1745 sňatek s </a:t>
            </a:r>
            <a:r>
              <a:rPr lang="cs-CZ" dirty="0" smtClean="0">
                <a:solidFill>
                  <a:schemeClr val="tx1">
                    <a:lumMod val="75000"/>
                    <a:lumOff val="25000"/>
                  </a:schemeClr>
                </a:solidFill>
              </a:rPr>
              <a:t>Sofií </a:t>
            </a:r>
            <a:r>
              <a:rPr lang="cs-CZ" dirty="0" err="1" smtClean="0">
                <a:solidFill>
                  <a:schemeClr val="tx1">
                    <a:lumMod val="75000"/>
                    <a:lumOff val="25000"/>
                  </a:schemeClr>
                </a:solidFill>
              </a:rPr>
              <a:t>Frederikou</a:t>
            </a:r>
            <a:r>
              <a:rPr lang="cs-CZ" dirty="0" smtClean="0">
                <a:solidFill>
                  <a:schemeClr val="tx1">
                    <a:lumMod val="75000"/>
                    <a:lumOff val="25000"/>
                  </a:schemeClr>
                </a:solidFill>
              </a:rPr>
              <a:t> z </a:t>
            </a:r>
            <a:r>
              <a:rPr lang="cs-CZ" dirty="0" err="1" smtClean="0">
                <a:solidFill>
                  <a:schemeClr val="tx1">
                    <a:lumMod val="75000"/>
                    <a:lumOff val="25000"/>
                  </a:schemeClr>
                </a:solidFill>
              </a:rPr>
              <a:t>Anhalt</a:t>
            </a:r>
            <a:r>
              <a:rPr lang="cs-CZ" dirty="0" smtClean="0">
                <a:solidFill>
                  <a:schemeClr val="tx1">
                    <a:lumMod val="75000"/>
                    <a:lumOff val="25000"/>
                  </a:schemeClr>
                </a:solidFill>
              </a:rPr>
              <a:t>-</a:t>
            </a:r>
            <a:r>
              <a:rPr lang="cs-CZ" dirty="0" err="1" smtClean="0">
                <a:solidFill>
                  <a:schemeClr val="tx1">
                    <a:lumMod val="75000"/>
                    <a:lumOff val="25000"/>
                  </a:schemeClr>
                </a:solidFill>
              </a:rPr>
              <a:t>Zerbstu</a:t>
            </a:r>
            <a:r>
              <a:rPr lang="cs-CZ" dirty="0" smtClean="0">
                <a:solidFill>
                  <a:schemeClr val="tx1">
                    <a:lumMod val="75000"/>
                    <a:lumOff val="25000"/>
                  </a:schemeClr>
                </a:solidFill>
              </a:rPr>
              <a:t> → Kateřina Alexejevna, kterou mu vybrala teta Alžběta I.</a:t>
            </a:r>
          </a:p>
          <a:p>
            <a:r>
              <a:rPr lang="cs-CZ" dirty="0">
                <a:solidFill>
                  <a:schemeClr val="tx1">
                    <a:lumMod val="75000"/>
                    <a:lumOff val="25000"/>
                  </a:schemeClr>
                </a:solidFill>
              </a:rPr>
              <a:t>Z</a:t>
            </a:r>
            <a:r>
              <a:rPr lang="cs-CZ" dirty="0" smtClean="0">
                <a:solidFill>
                  <a:schemeClr val="tx1">
                    <a:lumMod val="75000"/>
                    <a:lumOff val="25000"/>
                  </a:schemeClr>
                </a:solidFill>
              </a:rPr>
              <a:t>počátku si docela rozuměli, ale měli úplně rozdílné povahy. Kateřina byla veselá, chytrá, ráda se učila rusky a přijala vše ruské. Poté, co Petr onemocněl neštovicemi, tak se odcizili a žili odděleně.</a:t>
            </a:r>
          </a:p>
          <a:p>
            <a:r>
              <a:rPr lang="cs-CZ" dirty="0" smtClean="0">
                <a:solidFill>
                  <a:schemeClr val="tx1">
                    <a:lumMod val="75000"/>
                    <a:lumOff val="25000"/>
                  </a:schemeClr>
                </a:solidFill>
              </a:rPr>
              <a:t>Jedno dítě potratila, po 9 letech se jim narodil syn Pavel, později dcera Anna, spekulovalo se ovšem, že obě děti nebyly Petrovy.</a:t>
            </a:r>
          </a:p>
          <a:p>
            <a:r>
              <a:rPr lang="cs-CZ" dirty="0" smtClean="0">
                <a:solidFill>
                  <a:schemeClr val="tx1">
                    <a:lumMod val="75000"/>
                    <a:lumOff val="25000"/>
                  </a:schemeClr>
                </a:solidFill>
              </a:rPr>
              <a:t>Zrušil daň ze soli, zakázal tělesné tresty, dal úplnou svobodu šlechtě</a:t>
            </a:r>
          </a:p>
          <a:p>
            <a:r>
              <a:rPr lang="cs-CZ" dirty="0" smtClean="0">
                <a:solidFill>
                  <a:schemeClr val="tx1">
                    <a:lumMod val="75000"/>
                    <a:lumOff val="25000"/>
                  </a:schemeClr>
                </a:solidFill>
              </a:rPr>
              <a:t>Povolil svobodu náboženství → nenávist pravoslavné církve</a:t>
            </a:r>
          </a:p>
          <a:p>
            <a:r>
              <a:rPr lang="cs-CZ" dirty="0" smtClean="0">
                <a:solidFill>
                  <a:schemeClr val="tx1">
                    <a:lumMod val="75000"/>
                    <a:lumOff val="25000"/>
                  </a:schemeClr>
                </a:solidFill>
              </a:rPr>
              <a:t>Uzavřel spojenectví s Pruskem → nenávist celé společnosti</a:t>
            </a:r>
          </a:p>
          <a:p>
            <a:r>
              <a:rPr lang="cs-CZ" dirty="0" smtClean="0">
                <a:solidFill>
                  <a:schemeClr val="tx1">
                    <a:lumMod val="75000"/>
                    <a:lumOff val="25000"/>
                  </a:schemeClr>
                </a:solidFill>
              </a:rPr>
              <a:t>28. června  1762  proběhla tzv. „dámská revoluce“ . Za podpory gardy ho svrhla jeho manželka Kateřina, nekladl odpor, podepsal abdikaci → uvězněn, později zabit (oficiálně zemřel na hemoroidy)</a:t>
            </a:r>
            <a:endParaRPr lang="cs-CZ" dirty="0">
              <a:solidFill>
                <a:schemeClr val="tx1">
                  <a:lumMod val="75000"/>
                  <a:lumOff val="25000"/>
                </a:schemeClr>
              </a:solidFill>
            </a:endParaRPr>
          </a:p>
        </p:txBody>
      </p:sp>
    </p:spTree>
    <p:extLst>
      <p:ext uri="{BB962C8B-B14F-4D97-AF65-F5344CB8AC3E}">
        <p14:creationId xmlns:p14="http://schemas.microsoft.com/office/powerpoint/2010/main" val="4266218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5136" y="250825"/>
            <a:ext cx="10515600" cy="1325563"/>
          </a:xfrm>
        </p:spPr>
        <p:txBody>
          <a:bodyPr/>
          <a:lstStyle/>
          <a:p>
            <a:r>
              <a:rPr lang="cs-CZ" dirty="0" smtClean="0"/>
              <a:t>Petr III.</a:t>
            </a:r>
            <a:endParaRPr lang="cs-CZ" dirty="0"/>
          </a:p>
        </p:txBody>
      </p:sp>
      <p:pic>
        <p:nvPicPr>
          <p:cNvPr id="11266" name="Picture 2" descr="Coronation portrait of Peter III of Russia -17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16316" y="426027"/>
            <a:ext cx="5702660" cy="631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650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Kateřina II. (1762 – 1796)</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Velmi ctižádostivá, inteligentní a schopná</a:t>
            </a:r>
          </a:p>
          <a:p>
            <a:r>
              <a:rPr lang="cs-CZ" dirty="0" smtClean="0"/>
              <a:t>Ukončila účast Ruska v Sedmileté válce, odmítla podporovat Prusko, ale použila jeho podpory k dosazení na polský trůn svého favorita Stanislava </a:t>
            </a:r>
            <a:r>
              <a:rPr lang="cs-CZ" dirty="0" err="1" smtClean="0"/>
              <a:t>Poniatowského</a:t>
            </a:r>
            <a:r>
              <a:rPr lang="cs-CZ" dirty="0" smtClean="0"/>
              <a:t>, později toho využila a účastnila se rozdělení Polska mezi Rusko, Prusko a Rakousko</a:t>
            </a:r>
          </a:p>
          <a:p>
            <a:r>
              <a:rPr lang="cs-CZ" dirty="0" smtClean="0"/>
              <a:t>Snažila se působit jako osvícená panovnice, dopisovala si s francouzskými osvícenci (</a:t>
            </a:r>
            <a:r>
              <a:rPr lang="fr-FR" dirty="0" smtClean="0">
                <a:hlinkClick r:id="rId2" tooltip="Voltaire"/>
              </a:rPr>
              <a:t>Voltaire</a:t>
            </a:r>
            <a:r>
              <a:rPr lang="fr-FR" dirty="0" smtClean="0"/>
              <a:t>, </a:t>
            </a:r>
            <a:r>
              <a:rPr lang="fr-FR" dirty="0" smtClean="0">
                <a:hlinkClick r:id="rId3" tooltip="Charles Louis Montesquieu"/>
              </a:rPr>
              <a:t>Charles Louis Montesquieu</a:t>
            </a:r>
            <a:r>
              <a:rPr lang="fr-FR" dirty="0" smtClean="0"/>
              <a:t>, </a:t>
            </a:r>
            <a:r>
              <a:rPr lang="fr-FR" dirty="0" smtClean="0">
                <a:hlinkClick r:id="rId4" tooltip="Denis Diderot"/>
              </a:rPr>
              <a:t>Denis Diderot</a:t>
            </a:r>
            <a:r>
              <a:rPr lang="fr-FR" dirty="0" smtClean="0"/>
              <a:t> nebo </a:t>
            </a:r>
            <a:r>
              <a:rPr lang="fr-FR" dirty="0" smtClean="0">
                <a:hlinkClick r:id="rId5" tooltip="Jean le Rond d'Alembert"/>
              </a:rPr>
              <a:t>Jean le Rond d'Alembert</a:t>
            </a:r>
            <a:r>
              <a:rPr lang="cs-CZ" dirty="0" smtClean="0"/>
              <a:t>)</a:t>
            </a:r>
          </a:p>
          <a:p>
            <a:r>
              <a:rPr lang="cs-CZ" dirty="0" smtClean="0"/>
              <a:t>Založila Zákonodárnou komisi, která měla připravit nový zákoník, podle kterého mělo být Rusko nejsvobodomyslnější zemí, šlo pouze o pózu, bylo to v rozporu s její skutečnou politikou</a:t>
            </a:r>
          </a:p>
          <a:p>
            <a:endParaRPr lang="cs-CZ" dirty="0"/>
          </a:p>
        </p:txBody>
      </p:sp>
    </p:spTree>
    <p:extLst>
      <p:ext uri="{BB962C8B-B14F-4D97-AF65-F5344CB8AC3E}">
        <p14:creationId xmlns:p14="http://schemas.microsoft.com/office/powerpoint/2010/main" val="2234339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Mladá Kateřina</a:t>
            </a:r>
            <a:endParaRPr lang="cs-CZ" dirty="0"/>
          </a:p>
        </p:txBody>
      </p:sp>
      <p:pic>
        <p:nvPicPr>
          <p:cNvPr id="12290" name="Picture 2" descr="https://upload.wikimedia.org/wikipedia/commons/thumb/b/b2/Grand_Duchess_Catherine_Alexeevna_by_G.C.Grooth_%281745%2C_Hermitage%29.jpg/640px-Grand_Duchess_Catherine_Alexeevna_by_G.C.Grooth_%281745%2C_Hermitage%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07126" y="365125"/>
            <a:ext cx="6173591" cy="6357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09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a Petr</a:t>
            </a:r>
            <a:endParaRPr lang="cs-CZ" dirty="0"/>
          </a:p>
        </p:txBody>
      </p:sp>
      <p:pic>
        <p:nvPicPr>
          <p:cNvPr id="14338" name="Picture 2" descr="https://upload.wikimedia.org/wikipedia/commons/thumb/4/49/Anna_Rosina_de_Gasc%2C_Le_grand-duc_Pierre_Fiodorovitch%2C_la_grande-duchesse_Catherine_Alexe%C3%AFevna_et_un_page_%281756%29.jpg/220px-Anna_Rosina_de_Gasc%2C_Le_grand-duc_Pierre_Fiodorovitch%2C_la_grande-duchesse_Catherine_Alexe%C3%AFevna_et_un_page_%281756%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00672" y="103909"/>
            <a:ext cx="5291328" cy="675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900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1325563"/>
          </a:xfrm>
        </p:spPr>
        <p:txBody>
          <a:bodyPr/>
          <a:lstStyle/>
          <a:p>
            <a:pPr algn="ctr"/>
            <a:r>
              <a:rPr lang="cs-CZ" dirty="0" smtClean="0">
                <a:hlinkClick r:id="rId3"/>
              </a:rPr>
              <a:t>Vnější politika Kateřiny II.</a:t>
            </a:r>
            <a:endParaRPr lang="cs-CZ" dirty="0"/>
          </a:p>
        </p:txBody>
      </p:sp>
      <p:pic>
        <p:nvPicPr>
          <p:cNvPr id="4" name="etDpWlIzEsU"/>
          <p:cNvPicPr>
            <a:picLocks noGrp="1" noRot="1" noChangeAspect="1"/>
          </p:cNvPicPr>
          <p:nvPr>
            <p:ph idx="1"/>
            <a:videoFile r:link="rId1"/>
          </p:nvPr>
        </p:nvPicPr>
        <p:blipFill>
          <a:blip r:embed="rId4"/>
          <a:stretch>
            <a:fillRect/>
          </a:stretch>
        </p:blipFill>
        <p:spPr>
          <a:xfrm>
            <a:off x="719328" y="1027906"/>
            <a:ext cx="10753344" cy="6048756"/>
          </a:xfrm>
          <a:prstGeom prst="rect">
            <a:avLst/>
          </a:prstGeom>
        </p:spPr>
      </p:pic>
    </p:spTree>
    <p:extLst>
      <p:ext uri="{BB962C8B-B14F-4D97-AF65-F5344CB8AC3E}">
        <p14:creationId xmlns:p14="http://schemas.microsoft.com/office/powerpoint/2010/main" val="334226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Války s Tureckem (1787 – 1791)</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Porážka Turecka v námořní bitvě u </a:t>
            </a:r>
            <a:r>
              <a:rPr lang="cs-CZ" dirty="0" err="1" smtClean="0"/>
              <a:t>Česmenského</a:t>
            </a:r>
            <a:r>
              <a:rPr lang="cs-CZ" dirty="0" smtClean="0"/>
              <a:t> zálivu</a:t>
            </a:r>
          </a:p>
          <a:p>
            <a:r>
              <a:rPr lang="cs-CZ" dirty="0" smtClean="0"/>
              <a:t>Absolutní vítězství Ruska → získalo Azov a kontrolu nad Krymem, který získal nezávislost od Turecka</a:t>
            </a:r>
          </a:p>
          <a:p>
            <a:r>
              <a:rPr lang="cs-CZ" dirty="0" smtClean="0"/>
              <a:t>Ruské lodě mohou svobodně proplouvat Bosporem a Dardanelami → Černé moře přestalo být doménou Turecka</a:t>
            </a:r>
          </a:p>
          <a:p>
            <a:r>
              <a:rPr lang="cs-CZ" dirty="0" smtClean="0"/>
              <a:t>V roce 1783 anektovalo Rusko Krym, což vyvolalo druhou válku s Tureckem, ruským spojencem byl rakouský císař Josef II.</a:t>
            </a:r>
          </a:p>
          <a:p>
            <a:r>
              <a:rPr lang="cs-CZ" dirty="0" smtClean="0"/>
              <a:t>Rusko opět zvítězilo (1792) na moři (admirál </a:t>
            </a:r>
            <a:r>
              <a:rPr lang="cs-CZ" dirty="0" err="1" smtClean="0"/>
              <a:t>Ušakov</a:t>
            </a:r>
            <a:r>
              <a:rPr lang="cs-CZ" dirty="0" smtClean="0"/>
              <a:t>) i na souši (maršál </a:t>
            </a:r>
            <a:r>
              <a:rPr lang="cs-CZ" dirty="0" err="1" smtClean="0"/>
              <a:t>Suvorov</a:t>
            </a:r>
            <a:r>
              <a:rPr lang="cs-CZ" dirty="0" smtClean="0"/>
              <a:t>), získalo trvale Krym, zde byl ustanoven správcem kníže </a:t>
            </a:r>
            <a:r>
              <a:rPr lang="cs-CZ" dirty="0" err="1" smtClean="0"/>
              <a:t>Potjomkin</a:t>
            </a:r>
            <a:r>
              <a:rPr lang="cs-CZ" dirty="0" smtClean="0"/>
              <a:t>, favorit carevny. </a:t>
            </a:r>
          </a:p>
          <a:p>
            <a:r>
              <a:rPr lang="cs-CZ" dirty="0" smtClean="0"/>
              <a:t>Získala rozsáhlá území (Moldavsko, Besarábii), kterých se záhy musela vzdát</a:t>
            </a:r>
          </a:p>
          <a:p>
            <a:r>
              <a:rPr lang="cs-CZ" dirty="0" smtClean="0"/>
              <a:t>Kateřina chtěla ovládnout celý Balkán, dobýt Istanbul a obnovit Byzantskou říši (císařem měl být její vnuk Konstantin) → pro odpor evropských velmocí se musela tohoto plánu vzdát</a:t>
            </a:r>
          </a:p>
          <a:p>
            <a:endParaRPr lang="cs-CZ" dirty="0"/>
          </a:p>
        </p:txBody>
      </p:sp>
    </p:spTree>
    <p:extLst>
      <p:ext uri="{BB962C8B-B14F-4D97-AF65-F5344CB8AC3E}">
        <p14:creationId xmlns:p14="http://schemas.microsoft.com/office/powerpoint/2010/main" val="3474329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hlinkClick r:id="rId3"/>
              </a:rPr>
              <a:t>Vnitřní politika Kateřiny II.</a:t>
            </a:r>
            <a:endParaRPr lang="cs-CZ" dirty="0"/>
          </a:p>
        </p:txBody>
      </p:sp>
      <p:pic>
        <p:nvPicPr>
          <p:cNvPr id="4" name="4PouMYKFD7o"/>
          <p:cNvPicPr>
            <a:picLocks noGrp="1" noRot="1" noChangeAspect="1"/>
          </p:cNvPicPr>
          <p:nvPr>
            <p:ph idx="1"/>
            <a:videoFile r:link="rId1"/>
          </p:nvPr>
        </p:nvPicPr>
        <p:blipFill>
          <a:blip r:embed="rId4"/>
          <a:stretch>
            <a:fillRect/>
          </a:stretch>
        </p:blipFill>
        <p:spPr>
          <a:xfrm>
            <a:off x="1170432" y="1898142"/>
            <a:ext cx="8516112" cy="4790313"/>
          </a:xfrm>
          <a:prstGeom prst="rect">
            <a:avLst/>
          </a:prstGeom>
        </p:spPr>
      </p:pic>
    </p:spTree>
    <p:extLst>
      <p:ext uri="{BB962C8B-B14F-4D97-AF65-F5344CB8AC3E}">
        <p14:creationId xmlns:p14="http://schemas.microsoft.com/office/powerpoint/2010/main" val="3932342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b="1" dirty="0" err="1" smtClean="0"/>
              <a:t>Pugačovovo</a:t>
            </a:r>
            <a:r>
              <a:rPr lang="cs-CZ" b="1" dirty="0" smtClean="0"/>
              <a:t> povstání</a:t>
            </a:r>
            <a:br>
              <a:rPr lang="cs-CZ" b="1" dirty="0" smtClean="0"/>
            </a:br>
            <a:r>
              <a:rPr lang="cs-CZ" dirty="0" smtClean="0"/>
              <a:t/>
            </a:r>
            <a:br>
              <a:rPr lang="cs-CZ" dirty="0" smtClean="0"/>
            </a:br>
            <a:r>
              <a:rPr lang="cs-CZ" dirty="0"/>
              <a:t/>
            </a:r>
            <a:br>
              <a:rPr lang="cs-CZ" dirty="0"/>
            </a:br>
            <a:r>
              <a:rPr lang="cs-CZ" dirty="0" smtClean="0"/>
              <a:t>V letech </a:t>
            </a:r>
            <a:r>
              <a:rPr lang="cs-CZ" dirty="0" smtClean="0">
                <a:hlinkClick r:id="rId2" tooltip="1773"/>
              </a:rPr>
              <a:t>1773</a:t>
            </a:r>
            <a:r>
              <a:rPr lang="cs-CZ" dirty="0" smtClean="0"/>
              <a:t>–</a:t>
            </a:r>
            <a:r>
              <a:rPr lang="cs-CZ" dirty="0" smtClean="0">
                <a:hlinkClick r:id="rId3" tooltip="1775"/>
              </a:rPr>
              <a:t>1775</a:t>
            </a:r>
            <a:r>
              <a:rPr lang="cs-CZ" dirty="0" smtClean="0"/>
              <a:t> propuklo ve východním a jihovýchodním Rusku rozsáhlé </a:t>
            </a:r>
            <a:r>
              <a:rPr lang="cs-CZ" dirty="0" smtClean="0">
                <a:hlinkClick r:id="rId4" tooltip="Pugačovovo povstání"/>
              </a:rPr>
              <a:t>povstání kozáků</a:t>
            </a:r>
            <a:r>
              <a:rPr lang="cs-CZ" dirty="0" smtClean="0"/>
              <a:t> pod vedením </a:t>
            </a:r>
            <a:r>
              <a:rPr lang="cs-CZ" dirty="0" err="1" smtClean="0">
                <a:hlinkClick r:id="rId5" tooltip="Jemeljan Pugačov"/>
              </a:rPr>
              <a:t>Jemeljana</a:t>
            </a:r>
            <a:r>
              <a:rPr lang="cs-CZ" dirty="0" smtClean="0">
                <a:hlinkClick r:id="rId5" tooltip="Jemeljan Pugačov"/>
              </a:rPr>
              <a:t> </a:t>
            </a:r>
            <a:r>
              <a:rPr lang="cs-CZ" dirty="0" err="1" smtClean="0">
                <a:hlinkClick r:id="rId5" tooltip="Jemeljan Pugačov"/>
              </a:rPr>
              <a:t>Pugačova</a:t>
            </a:r>
            <a:r>
              <a:rPr lang="cs-CZ" dirty="0" smtClean="0"/>
              <a:t>, který se vydával za údajně zachráněného Petra III. Po velkých počátečních úspěších se podařilo schopnému generálu </a:t>
            </a:r>
            <a:r>
              <a:rPr lang="cs-CZ" dirty="0" smtClean="0">
                <a:hlinkClick r:id="rId6" tooltip="Alexandr Vasiljevič Suvorov"/>
              </a:rPr>
              <a:t>Alexandru </a:t>
            </a:r>
            <a:r>
              <a:rPr lang="cs-CZ" dirty="0" err="1" smtClean="0">
                <a:hlinkClick r:id="rId6" tooltip="Alexandr Vasiljevič Suvorov"/>
              </a:rPr>
              <a:t>Vasiljeviči</a:t>
            </a:r>
            <a:r>
              <a:rPr lang="cs-CZ" dirty="0" smtClean="0">
                <a:hlinkClick r:id="rId6" tooltip="Alexandr Vasiljevič Suvorov"/>
              </a:rPr>
              <a:t> Suvorovovi</a:t>
            </a:r>
            <a:r>
              <a:rPr lang="cs-CZ" dirty="0" smtClean="0"/>
              <a:t> povstání potlačit. </a:t>
            </a:r>
            <a:r>
              <a:rPr lang="cs-CZ" dirty="0" err="1" smtClean="0"/>
              <a:t>Pugačov</a:t>
            </a:r>
            <a:r>
              <a:rPr lang="cs-CZ" dirty="0" smtClean="0"/>
              <a:t> byl popraven a Kateřinina vláda se tak znovu upevnila.</a:t>
            </a:r>
            <a:br>
              <a:rPr lang="cs-CZ" dirty="0" smtClean="0"/>
            </a:br>
            <a:endParaRPr lang="cs-CZ" dirty="0"/>
          </a:p>
        </p:txBody>
      </p:sp>
    </p:spTree>
    <p:extLst>
      <p:ext uri="{BB962C8B-B14F-4D97-AF65-F5344CB8AC3E}">
        <p14:creationId xmlns:p14="http://schemas.microsoft.com/office/powerpoint/2010/main" val="622464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 Kateřiny I.</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 1725 po smrti Petra I. vypukly spory o trůn mezi vlivnými skupinami šlechticů</a:t>
            </a:r>
          </a:p>
          <a:p>
            <a:r>
              <a:rPr lang="cs-CZ" dirty="0" smtClean="0"/>
              <a:t>Skupina kolem ministra </a:t>
            </a:r>
            <a:r>
              <a:rPr lang="cs-CZ" dirty="0" err="1" smtClean="0"/>
              <a:t>Golicina</a:t>
            </a:r>
            <a:r>
              <a:rPr lang="cs-CZ" dirty="0" smtClean="0"/>
              <a:t> a knížete </a:t>
            </a:r>
            <a:r>
              <a:rPr lang="cs-CZ" dirty="0" err="1" smtClean="0"/>
              <a:t>Dolgorukého</a:t>
            </a:r>
            <a:r>
              <a:rPr lang="cs-CZ" dirty="0" smtClean="0"/>
              <a:t> prosazovala na trůn nezletilého vnuka Petra I. – Petra II., syna popraveného careviče Alexeje, regentkou měla být manželka Petra I. – Kateřina</a:t>
            </a:r>
          </a:p>
          <a:p>
            <a:r>
              <a:rPr lang="cs-CZ" dirty="0" smtClean="0"/>
              <a:t>Skupina kolem knížete </a:t>
            </a:r>
            <a:r>
              <a:rPr lang="cs-CZ" dirty="0" err="1" smtClean="0"/>
              <a:t>Menšikova</a:t>
            </a:r>
            <a:r>
              <a:rPr lang="cs-CZ" dirty="0" smtClean="0"/>
              <a:t> podporovala samostatnou vládu Kateřiny I. → s podporou gardy (</a:t>
            </a:r>
            <a:r>
              <a:rPr lang="cs-CZ" dirty="0" err="1" smtClean="0"/>
              <a:t>Seměnovský</a:t>
            </a:r>
            <a:r>
              <a:rPr lang="cs-CZ" dirty="0" smtClean="0"/>
              <a:t> a </a:t>
            </a:r>
            <a:r>
              <a:rPr lang="cs-CZ" dirty="0" err="1" smtClean="0"/>
              <a:t>Preobraženský</a:t>
            </a:r>
            <a:r>
              <a:rPr lang="cs-CZ" dirty="0" smtClean="0"/>
              <a:t> pluky) se jim podařilo svůj názor prosadit</a:t>
            </a:r>
          </a:p>
          <a:p>
            <a:r>
              <a:rPr lang="cs-CZ" dirty="0" smtClean="0"/>
              <a:t>Až do roku 1796 vládly postupně 4 carevny → „ženské období“ ruských dějin</a:t>
            </a:r>
          </a:p>
          <a:p>
            <a:r>
              <a:rPr lang="cs-CZ" dirty="0" smtClean="0"/>
              <a:t>Do nástupu Kateřiny II. (1762) to bylo období násilí a zmatků</a:t>
            </a:r>
            <a:endParaRPr lang="cs-CZ" dirty="0"/>
          </a:p>
        </p:txBody>
      </p:sp>
    </p:spTree>
    <p:extLst>
      <p:ext uri="{BB962C8B-B14F-4D97-AF65-F5344CB8AC3E}">
        <p14:creationId xmlns:p14="http://schemas.microsoft.com/office/powerpoint/2010/main" val="1700390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Jemeljan</a:t>
            </a:r>
            <a:r>
              <a:rPr lang="cs-CZ" dirty="0" smtClean="0"/>
              <a:t> </a:t>
            </a:r>
            <a:r>
              <a:rPr lang="cs-CZ" dirty="0" err="1" smtClean="0"/>
              <a:t>Pugačov</a:t>
            </a:r>
            <a:endParaRPr lang="cs-CZ" dirty="0"/>
          </a:p>
        </p:txBody>
      </p:sp>
      <p:pic>
        <p:nvPicPr>
          <p:cNvPr id="13314" name="Picture 2" descr="https://upload.wikimedia.org/wikipedia/commons/b/bf/Pugachyov.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3737" y="1474715"/>
            <a:ext cx="4824845" cy="538328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upload.wikimedia.org/wikipedia/commons/6/65/Pugachev_v_klet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5762" y="800100"/>
            <a:ext cx="4347152"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127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Reformy Kateřiny II.</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Snažila se vládnout jako osvícená panovnice</a:t>
            </a:r>
          </a:p>
          <a:p>
            <a:r>
              <a:rPr lang="cs-CZ" dirty="0" smtClean="0"/>
              <a:t>V podmínkách Ruska pokládala za jedině správné uspořádání samoděržaví</a:t>
            </a:r>
          </a:p>
          <a:p>
            <a:r>
              <a:rPr lang="cs-CZ" dirty="0" smtClean="0"/>
              <a:t>Reformovala Senát, rozdělila jej na 6 departamentů v čele s nejvyšším prokurátorem, odebrala mu zákonodárnou moc a změnila ho na kontrolní orgán nad soudní mocí</a:t>
            </a:r>
          </a:p>
          <a:p>
            <a:r>
              <a:rPr lang="cs-CZ" dirty="0" smtClean="0"/>
              <a:t>Rozdělila Rusko na gubernie (celkem 23), pozdější reformou změněny na </a:t>
            </a:r>
            <a:r>
              <a:rPr lang="cs-CZ" dirty="0" err="1" smtClean="0"/>
              <a:t>Naměstničestva</a:t>
            </a:r>
            <a:r>
              <a:rPr lang="cs-CZ" dirty="0" smtClean="0"/>
              <a:t>, v čele s </a:t>
            </a:r>
            <a:r>
              <a:rPr lang="cs-CZ" dirty="0" err="1" smtClean="0"/>
              <a:t>general</a:t>
            </a:r>
            <a:r>
              <a:rPr lang="cs-CZ" dirty="0" smtClean="0"/>
              <a:t>-gubernátorem, ty se pak dělily na </a:t>
            </a:r>
            <a:r>
              <a:rPr lang="cs-CZ" dirty="0" err="1" smtClean="0"/>
              <a:t>ujezdy</a:t>
            </a:r>
            <a:endParaRPr lang="cs-CZ" dirty="0" smtClean="0"/>
          </a:p>
          <a:p>
            <a:r>
              <a:rPr lang="cs-CZ" dirty="0" smtClean="0"/>
              <a:t>Města byla samostatnými jednotkami v čele s </a:t>
            </a:r>
            <a:r>
              <a:rPr lang="cs-CZ" dirty="0" err="1" smtClean="0"/>
              <a:t>gorodničim</a:t>
            </a:r>
            <a:r>
              <a:rPr lang="cs-CZ" dirty="0" smtClean="0"/>
              <a:t>, byl ustanoven přísný policejní dozor</a:t>
            </a:r>
          </a:p>
          <a:p>
            <a:r>
              <a:rPr lang="cs-CZ" dirty="0" smtClean="0"/>
              <a:t>Vzrostla byrokracie i výdaje na státní správu</a:t>
            </a:r>
          </a:p>
          <a:p>
            <a:r>
              <a:rPr lang="cs-CZ" dirty="0" smtClean="0"/>
              <a:t>Zavedeny papírové peníze „</a:t>
            </a:r>
            <a:r>
              <a:rPr lang="cs-CZ" dirty="0" err="1" smtClean="0"/>
              <a:t>abligacii</a:t>
            </a:r>
            <a:r>
              <a:rPr lang="cs-CZ" dirty="0" smtClean="0"/>
              <a:t>“, což vedlo k inflaci a zdražování</a:t>
            </a:r>
          </a:p>
          <a:p>
            <a:r>
              <a:rPr lang="cs-CZ" dirty="0" smtClean="0"/>
              <a:t>Podporovala volný obchod a vývoz zboží (litina, plátno, obilí)</a:t>
            </a:r>
          </a:p>
          <a:p>
            <a:r>
              <a:rPr lang="cs-CZ" dirty="0" smtClean="0"/>
              <a:t>Úplná svoboda šlechty, mohla si volit státní službu nebo službu ve vojsku, mohla svobodně cestovat i do ciziny</a:t>
            </a:r>
          </a:p>
          <a:p>
            <a:r>
              <a:rPr lang="cs-CZ" dirty="0" smtClean="0"/>
              <a:t>Ještě větší znevolňování poddaných, i když slibovala nevolnictví zrušit</a:t>
            </a:r>
            <a:endParaRPr lang="cs-CZ" dirty="0"/>
          </a:p>
        </p:txBody>
      </p:sp>
    </p:spTree>
    <p:extLst>
      <p:ext uri="{BB962C8B-B14F-4D97-AF65-F5344CB8AC3E}">
        <p14:creationId xmlns:p14="http://schemas.microsoft.com/office/powerpoint/2010/main" val="1339793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Favorité Kateřiny II.</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Kateřina měla velmi mnoho milenců, oficiálně se udává počet 23, které povyšovala na své pobočníky a rádce →tzv. „</a:t>
            </a:r>
            <a:r>
              <a:rPr lang="cs-CZ" dirty="0" err="1" smtClean="0"/>
              <a:t>favoritismus</a:t>
            </a:r>
            <a:r>
              <a:rPr lang="cs-CZ" dirty="0" smtClean="0"/>
              <a:t>“</a:t>
            </a:r>
          </a:p>
          <a:p>
            <a:r>
              <a:rPr lang="cs-CZ" dirty="0" smtClean="0"/>
              <a:t>Mezi nejznámější patří Grigorij </a:t>
            </a:r>
            <a:r>
              <a:rPr lang="cs-CZ" dirty="0" err="1" smtClean="0"/>
              <a:t>Orlov</a:t>
            </a:r>
            <a:r>
              <a:rPr lang="cs-CZ" dirty="0" smtClean="0"/>
              <a:t>, s ním měla syna Alexeje, Stanislav </a:t>
            </a:r>
            <a:r>
              <a:rPr lang="cs-CZ" dirty="0" err="1" smtClean="0"/>
              <a:t>Poniatowski</a:t>
            </a:r>
            <a:r>
              <a:rPr lang="cs-CZ" dirty="0" smtClean="0"/>
              <a:t>,byl údajně otcem její dcery Anny,  udělala z něj polského krále,  kníže Potěmkin, který byl možná jejím tajným manželem, </a:t>
            </a:r>
            <a:r>
              <a:rPr lang="cs-CZ" dirty="0" err="1" smtClean="0"/>
              <a:t>Lanskoj</a:t>
            </a:r>
            <a:r>
              <a:rPr lang="cs-CZ" dirty="0" smtClean="0"/>
              <a:t>, který zemřel mladý kvůli užívání „podpůrných“ prostředků na úplné vyčerpání, Platon </a:t>
            </a:r>
            <a:r>
              <a:rPr lang="cs-CZ" dirty="0" err="1" smtClean="0"/>
              <a:t>Zubov</a:t>
            </a:r>
            <a:r>
              <a:rPr lang="cs-CZ" dirty="0" smtClean="0"/>
              <a:t> (tomu bylo 20, a jí přes 60)</a:t>
            </a:r>
          </a:p>
          <a:p>
            <a:r>
              <a:rPr lang="cs-CZ" dirty="0" smtClean="0"/>
              <a:t>Její favorité dostávali za své služby moc, bohatství i slávu</a:t>
            </a:r>
            <a:endParaRPr lang="cs-CZ" dirty="0"/>
          </a:p>
        </p:txBody>
      </p:sp>
    </p:spTree>
    <p:extLst>
      <p:ext uri="{BB962C8B-B14F-4D97-AF65-F5344CB8AC3E}">
        <p14:creationId xmlns:p14="http://schemas.microsoft.com/office/powerpoint/2010/main" val="3297873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664" y="94961"/>
            <a:ext cx="10515600" cy="1325563"/>
          </a:xfrm>
        </p:spPr>
        <p:txBody>
          <a:bodyPr/>
          <a:lstStyle/>
          <a:p>
            <a:r>
              <a:rPr lang="cs-CZ" dirty="0" smtClean="0"/>
              <a:t>Na carském dvoře</a:t>
            </a:r>
            <a:endParaRPr lang="cs-CZ" dirty="0"/>
          </a:p>
        </p:txBody>
      </p:sp>
      <p:pic>
        <p:nvPicPr>
          <p:cNvPr id="15362" name="Picture 2" descr="https://upload.wikimedia.org/wikipedia/commons/b/b8/Appearance_of_Catherine_II_by_Benoi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4536" y="1059873"/>
            <a:ext cx="8724899" cy="579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61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upload.wikimedia.org/wikipedia/commons/thumb/a/ad/Catherine_II_by_J.B.Lampi_%281793%2C_Hermitage%29.jpg/640px-Catherine_II_by_J.B.Lampi_%281793%2C_Hermitage%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458644"/>
            <a:ext cx="4566412" cy="628505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Profile portrait of Catherine II by Fedor Rokotov (1763, Tretyakov gal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5138" y="458644"/>
            <a:ext cx="5136861" cy="628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7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Grigorij </a:t>
            </a:r>
            <a:r>
              <a:rPr lang="cs-CZ" dirty="0" err="1" smtClean="0"/>
              <a:t>Orlov</a:t>
            </a:r>
            <a:r>
              <a:rPr lang="cs-CZ" dirty="0" smtClean="0"/>
              <a:t>                    kníže </a:t>
            </a:r>
            <a:r>
              <a:rPr lang="cs-CZ" dirty="0" err="1" smtClean="0"/>
              <a:t>Potjomkin</a:t>
            </a:r>
            <a:endParaRPr lang="cs-CZ" dirty="0"/>
          </a:p>
        </p:txBody>
      </p:sp>
      <p:pic>
        <p:nvPicPr>
          <p:cNvPr id="17410" name="Picture 2" descr="https://upload.wikimedia.org/wikipedia/commons/thumb/0/0a/Orlov_greg.jpeg/220px-Orlov_greg.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7817" y="1773815"/>
            <a:ext cx="3938156" cy="4938712"/>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upload.wikimedia.org/wikipedia/commons/thumb/1/1c/Princepotemkin.jpg/200px-Princepotemk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3473" y="1433945"/>
            <a:ext cx="4261935"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20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Potjomkinovy</a:t>
            </a:r>
            <a:r>
              <a:rPr lang="cs-CZ" b="1" dirty="0" smtClean="0"/>
              <a:t> vesnice</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V roce 1787 podnikla Kateřina II. v doprovodu rakouského císaře Josefa II. inspekční cestu na Krym</a:t>
            </a:r>
          </a:p>
          <a:p>
            <a:r>
              <a:rPr lang="cs-CZ" dirty="0" smtClean="0"/>
              <a:t>Po cestě nechal údajně </a:t>
            </a:r>
            <a:r>
              <a:rPr lang="cs-CZ" dirty="0" err="1" smtClean="0"/>
              <a:t>Potjomkin</a:t>
            </a:r>
            <a:r>
              <a:rPr lang="cs-CZ" dirty="0" smtClean="0"/>
              <a:t> postavit kulisy bohatých vesnic a vojáci měli představovat blahobytné sedláky, stádo dobytka přesouvali kolem cesty</a:t>
            </a:r>
          </a:p>
          <a:p>
            <a:r>
              <a:rPr lang="cs-CZ" dirty="0" smtClean="0"/>
              <a:t>Je to pouze legenda, ve skutečnosti mohla Kateřina obdivovat nová města – Cherson a Sevastopol a černomořské loďstvo</a:t>
            </a:r>
          </a:p>
          <a:p>
            <a:r>
              <a:rPr lang="cs-CZ" dirty="0" smtClean="0"/>
              <a:t>Za své zásluhy získal </a:t>
            </a:r>
            <a:r>
              <a:rPr lang="cs-CZ" dirty="0" err="1" smtClean="0"/>
              <a:t>Potjomkin</a:t>
            </a:r>
            <a:r>
              <a:rPr lang="cs-CZ" dirty="0" smtClean="0"/>
              <a:t> titul </a:t>
            </a:r>
            <a:r>
              <a:rPr lang="cs-CZ" dirty="0" err="1" smtClean="0"/>
              <a:t>Taurický</a:t>
            </a:r>
            <a:r>
              <a:rPr lang="cs-CZ" dirty="0" smtClean="0"/>
              <a:t>.</a:t>
            </a:r>
            <a:endParaRPr lang="cs-CZ" dirty="0"/>
          </a:p>
        </p:txBody>
      </p:sp>
    </p:spTree>
    <p:extLst>
      <p:ext uri="{BB962C8B-B14F-4D97-AF65-F5344CB8AC3E}">
        <p14:creationId xmlns:p14="http://schemas.microsoft.com/office/powerpoint/2010/main" val="1936101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Kulturní přínos Kateřiny II.</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Probíhala reforma školství, byla vytvořena síť městských škol a první učiliště</a:t>
            </a:r>
          </a:p>
          <a:p>
            <a:r>
              <a:rPr lang="cs-CZ" dirty="0" smtClean="0"/>
              <a:t>Zvláštní pozornost věnovala vzdělávání dívek, byl založen </a:t>
            </a:r>
            <a:r>
              <a:rPr lang="cs-CZ" dirty="0" err="1" smtClean="0"/>
              <a:t>Smolnyj</a:t>
            </a:r>
            <a:r>
              <a:rPr lang="cs-CZ" dirty="0" smtClean="0"/>
              <a:t> institut blahorodných dívek</a:t>
            </a:r>
          </a:p>
          <a:p>
            <a:r>
              <a:rPr lang="cs-CZ" dirty="0" smtClean="0"/>
              <a:t>Byly založeny Ruská akademie, observatoř, anatomické divadlo, botanická zahrada, knihovna</a:t>
            </a:r>
          </a:p>
          <a:p>
            <a:r>
              <a:rPr lang="cs-CZ" dirty="0" smtClean="0"/>
              <a:t>Kateřina II. </a:t>
            </a:r>
            <a:r>
              <a:rPr lang="cs-CZ" dirty="0"/>
              <a:t>b</a:t>
            </a:r>
            <a:r>
              <a:rPr lang="cs-CZ" dirty="0" smtClean="0"/>
              <a:t>yla velkou milovnicí umění, sbírala obrazy, sochy, nádobí  i šperky a jiné cenné předměty</a:t>
            </a:r>
          </a:p>
          <a:p>
            <a:r>
              <a:rPr lang="cs-CZ" dirty="0" smtClean="0"/>
              <a:t>Její sbírka se stala základem muzea Ermitáž, které otevřela pro šlechtickou veřejnost</a:t>
            </a:r>
          </a:p>
          <a:p>
            <a:r>
              <a:rPr lang="cs-CZ" dirty="0" smtClean="0"/>
              <a:t>Zakládala nemocnice a sirotčince, podporovala očkování např. proti neštovicím</a:t>
            </a:r>
          </a:p>
          <a:p>
            <a:r>
              <a:rPr lang="cs-CZ" dirty="0" smtClean="0"/>
              <a:t>Pokládala se za spisovatelku, psala a překládala komedie, bajky, pohádky, libreta k operám, články do satirického časopisu </a:t>
            </a:r>
            <a:r>
              <a:rPr lang="cs-CZ" dirty="0" err="1" smtClean="0"/>
              <a:t>Vsjakaja</a:t>
            </a:r>
            <a:r>
              <a:rPr lang="cs-CZ" dirty="0" smtClean="0"/>
              <a:t> </a:t>
            </a:r>
            <a:r>
              <a:rPr lang="cs-CZ" dirty="0" err="1" smtClean="0"/>
              <a:t>vsjačina</a:t>
            </a:r>
            <a:r>
              <a:rPr lang="cs-CZ" dirty="0" smtClean="0"/>
              <a:t> (ne vždy ale byla skutečnou autorkou, někdy se za ni pouze vydávala)</a:t>
            </a:r>
          </a:p>
          <a:p>
            <a:r>
              <a:rPr lang="cs-CZ" dirty="0" smtClean="0"/>
              <a:t>Podporovala oficiální literáty, jako byli </a:t>
            </a:r>
            <a:r>
              <a:rPr lang="cs-CZ" dirty="0" err="1" smtClean="0"/>
              <a:t>Gribojedov</a:t>
            </a:r>
            <a:r>
              <a:rPr lang="cs-CZ" dirty="0" smtClean="0"/>
              <a:t> nebo </a:t>
            </a:r>
            <a:r>
              <a:rPr lang="cs-CZ" dirty="0" err="1" smtClean="0"/>
              <a:t>Fonvizin</a:t>
            </a:r>
            <a:r>
              <a:rPr lang="cs-CZ" dirty="0" smtClean="0"/>
              <a:t>, naopak přísné represe zavedla proti  svým kritikům </a:t>
            </a:r>
            <a:r>
              <a:rPr lang="cs-CZ" dirty="0" err="1" smtClean="0"/>
              <a:t>Radiščevovi</a:t>
            </a:r>
            <a:r>
              <a:rPr lang="cs-CZ" dirty="0" smtClean="0"/>
              <a:t>, </a:t>
            </a:r>
            <a:r>
              <a:rPr lang="cs-CZ" dirty="0" err="1" smtClean="0"/>
              <a:t>Novikovovi</a:t>
            </a:r>
            <a:r>
              <a:rPr lang="cs-CZ" dirty="0" smtClean="0"/>
              <a:t> a dalším</a:t>
            </a:r>
            <a:endParaRPr lang="cs-CZ" dirty="0"/>
          </a:p>
        </p:txBody>
      </p:sp>
    </p:spTree>
    <p:extLst>
      <p:ext uri="{BB962C8B-B14F-4D97-AF65-F5344CB8AC3E}">
        <p14:creationId xmlns:p14="http://schemas.microsoft.com/office/powerpoint/2010/main" val="4144688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Pavel I. (1796 – 1801)</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Kateřina II. </a:t>
            </a:r>
            <a:r>
              <a:rPr lang="cs-CZ" dirty="0"/>
              <a:t>z</a:t>
            </a:r>
            <a:r>
              <a:rPr lang="cs-CZ" dirty="0" smtClean="0"/>
              <a:t>emřela v listopadu 1796 v 67 letech</a:t>
            </a:r>
          </a:p>
          <a:p>
            <a:r>
              <a:rPr lang="cs-CZ" dirty="0" smtClean="0"/>
              <a:t>Jejím nástupcem se stal syn Pavel I.</a:t>
            </a:r>
          </a:p>
          <a:p>
            <a:r>
              <a:rPr lang="cs-CZ" dirty="0" smtClean="0"/>
              <a:t>Matku nenáviděl a snažil se zrušit nebo omezit vše, co vybudovala</a:t>
            </a:r>
          </a:p>
          <a:p>
            <a:r>
              <a:rPr lang="cs-CZ" dirty="0" smtClean="0"/>
              <a:t>Omezil práva šlechty, o něco zlepšil postavení nevolníků (patent o třídenní robotě)</a:t>
            </a:r>
          </a:p>
          <a:p>
            <a:r>
              <a:rPr lang="cs-CZ" dirty="0" smtClean="0"/>
              <a:t>Omezil moc gardy, </a:t>
            </a:r>
            <a:r>
              <a:rPr lang="cs-CZ" dirty="0" err="1" smtClean="0"/>
              <a:t>rekrutství</a:t>
            </a:r>
            <a:r>
              <a:rPr lang="cs-CZ" dirty="0" smtClean="0"/>
              <a:t>  trvalo max. 25 let, nový nástupnický řád vyloučil z nástupnictví ženy</a:t>
            </a:r>
          </a:p>
          <a:p>
            <a:r>
              <a:rPr lang="cs-CZ" dirty="0" smtClean="0"/>
              <a:t>Bál se revoluce, uvítal nástup Napoleona k moci, chtěl s ním podniknout tažení proti Indii</a:t>
            </a:r>
          </a:p>
          <a:p>
            <a:r>
              <a:rPr lang="cs-CZ" dirty="0" smtClean="0"/>
              <a:t>Zavedl přísnou cenzuru, zákaz dovozu cizí literatury</a:t>
            </a:r>
          </a:p>
          <a:p>
            <a:r>
              <a:rPr lang="cs-CZ" dirty="0" smtClean="0"/>
              <a:t>Obdivoval rytířskost, sám se stal rytířem maltézského řádu, připravoval se na válku s Anglií o Maltu. V </a:t>
            </a:r>
            <a:r>
              <a:rPr lang="cs-CZ" dirty="0" err="1" smtClean="0"/>
              <a:t>Gatčině</a:t>
            </a:r>
            <a:r>
              <a:rPr lang="cs-CZ" dirty="0" smtClean="0"/>
              <a:t>, kde žil v době vlády své matky, cvičil své vojsko, zavedl přísný vojenský řád, také nové uniformy (</a:t>
            </a:r>
            <a:r>
              <a:rPr lang="cs-CZ" dirty="0" err="1" smtClean="0"/>
              <a:t>šiněľ</a:t>
            </a:r>
            <a:r>
              <a:rPr lang="cs-CZ" dirty="0" smtClean="0"/>
              <a:t>).</a:t>
            </a:r>
          </a:p>
          <a:p>
            <a:r>
              <a:rPr lang="cs-CZ" dirty="0" smtClean="0"/>
              <a:t>Byl nábožensky tolerantní, povolil katolické vyznání Polákům</a:t>
            </a:r>
          </a:p>
          <a:p>
            <a:r>
              <a:rPr lang="cs-CZ" dirty="0" smtClean="0"/>
              <a:t>Měl 2 manželky a 10 dětí, synové Alexandr a Mikuláš se stali cary.</a:t>
            </a:r>
          </a:p>
          <a:p>
            <a:r>
              <a:rPr lang="cs-CZ" dirty="0" smtClean="0"/>
              <a:t>Byl zavražděn během spiknutí  vojáků ve své posteli v </a:t>
            </a:r>
            <a:r>
              <a:rPr lang="cs-CZ" dirty="0" err="1" smtClean="0"/>
              <a:t>Michajlovském</a:t>
            </a:r>
            <a:r>
              <a:rPr lang="cs-CZ" dirty="0" smtClean="0"/>
              <a:t> paláci, který si nechal postavit</a:t>
            </a:r>
            <a:endParaRPr lang="cs-CZ" dirty="0"/>
          </a:p>
        </p:txBody>
      </p:sp>
    </p:spTree>
    <p:extLst>
      <p:ext uri="{BB962C8B-B14F-4D97-AF65-F5344CB8AC3E}">
        <p14:creationId xmlns:p14="http://schemas.microsoft.com/office/powerpoint/2010/main" val="1167039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Pavel I.</a:t>
            </a:r>
            <a:endParaRPr lang="cs-CZ" b="1" dirty="0"/>
          </a:p>
        </p:txBody>
      </p:sp>
      <p:pic>
        <p:nvPicPr>
          <p:cNvPr id="19458" name="Picture 2" descr="Borovikovsky Pavel 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55064" y="365125"/>
            <a:ext cx="5115144" cy="634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85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I. a kníže </a:t>
            </a:r>
            <a:r>
              <a:rPr lang="cs-CZ" dirty="0" err="1" smtClean="0"/>
              <a:t>Menšikov</a:t>
            </a:r>
            <a:endParaRPr lang="cs-CZ" dirty="0"/>
          </a:p>
        </p:txBody>
      </p:sp>
      <p:pic>
        <p:nvPicPr>
          <p:cNvPr id="2050" name="Picture 2" descr="https://upload.wikimedia.org/wikipedia/commons/thumb/e/e1/Catherine_I_of_Russia_1725.jpg/250px-Catherine_I_of_Russia_172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6309" y="1971026"/>
            <a:ext cx="3175000" cy="3873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1/1f/Portrait_of_Alexander_Danilovich_Menshikov1.jpg/200px-Portrait_of_Alexander_Danilovich_Menshikov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265" y="1690688"/>
            <a:ext cx="3553979" cy="415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57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hlinkClick r:id="rId3"/>
              </a:rPr>
              <a:t>Kultura Ruska v 18. století </a:t>
            </a:r>
            <a:endParaRPr lang="cs-CZ" dirty="0"/>
          </a:p>
        </p:txBody>
      </p:sp>
      <p:pic>
        <p:nvPicPr>
          <p:cNvPr id="4" name="-DtmQBYlh_Q"/>
          <p:cNvPicPr>
            <a:picLocks noGrp="1" noRot="1" noChangeAspect="1"/>
          </p:cNvPicPr>
          <p:nvPr>
            <p:ph idx="1"/>
            <a:videoFile r:link="rId1"/>
          </p:nvPr>
        </p:nvPicPr>
        <p:blipFill>
          <a:blip r:embed="rId4"/>
          <a:stretch>
            <a:fillRect/>
          </a:stretch>
        </p:blipFill>
        <p:spPr>
          <a:xfrm>
            <a:off x="1682496" y="1517904"/>
            <a:ext cx="8919125" cy="5017008"/>
          </a:xfrm>
          <a:prstGeom prst="rect">
            <a:avLst/>
          </a:prstGeom>
        </p:spPr>
      </p:pic>
    </p:spTree>
    <p:extLst>
      <p:ext uri="{BB962C8B-B14F-4D97-AF65-F5344CB8AC3E}">
        <p14:creationId xmlns:p14="http://schemas.microsoft.com/office/powerpoint/2010/main" val="219847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Zimní palác</a:t>
            </a:r>
            <a:endParaRPr lang="cs-CZ" dirty="0"/>
          </a:p>
        </p:txBody>
      </p:sp>
      <p:pic>
        <p:nvPicPr>
          <p:cNvPr id="20482" name="Picture 2" descr="https://upload.wikimedia.org/wikipedia/commons/thumb/8/85/Winter_Palace_SPB_from_Palace_Square.jpg/1920px-Winter_Palace_SPB_from_Palace_Squar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79418" y="1278081"/>
            <a:ext cx="10515600" cy="507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63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6408" y="340741"/>
            <a:ext cx="10515600" cy="1325563"/>
          </a:xfrm>
        </p:spPr>
        <p:txBody>
          <a:bodyPr/>
          <a:lstStyle/>
          <a:p>
            <a:r>
              <a:rPr lang="ru-RU" dirty="0" smtClean="0"/>
              <a:t>Эрмитаж</a:t>
            </a:r>
            <a:endParaRPr lang="cs-CZ" dirty="0"/>
          </a:p>
        </p:txBody>
      </p:sp>
      <p:pic>
        <p:nvPicPr>
          <p:cNvPr id="4098" name="Picture 2" descr="http://www.hellopiter.ru/image/guyjyjykuykr56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8694" y="0"/>
            <a:ext cx="8753306" cy="716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785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Kateřinský palác v Carském Selu</a:t>
            </a:r>
            <a:endParaRPr lang="cs-CZ" dirty="0"/>
          </a:p>
        </p:txBody>
      </p:sp>
      <p:pic>
        <p:nvPicPr>
          <p:cNvPr id="21506" name="Picture 2" descr="Catherine Palace in Tsarskoe Sel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24991" y="1918261"/>
            <a:ext cx="6920346" cy="457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176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640" y="377317"/>
            <a:ext cx="10515600" cy="1325563"/>
          </a:xfrm>
        </p:spPr>
        <p:txBody>
          <a:bodyPr/>
          <a:lstStyle/>
          <a:p>
            <a:r>
              <a:rPr lang="cs-CZ" dirty="0" err="1" smtClean="0"/>
              <a:t>Peterhof</a:t>
            </a:r>
            <a:endParaRPr lang="cs-CZ" dirty="0"/>
          </a:p>
        </p:txBody>
      </p:sp>
      <p:pic>
        <p:nvPicPr>
          <p:cNvPr id="1026" name="Picture 2" descr="http://review-planet.ru/wp-content/uploads/2013/0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430" y="0"/>
            <a:ext cx="9927209" cy="703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698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Peterhof</a:t>
            </a:r>
            <a:endParaRPr lang="cs-CZ" dirty="0"/>
          </a:p>
        </p:txBody>
      </p:sp>
      <p:pic>
        <p:nvPicPr>
          <p:cNvPr id="2050" name="Picture 2" descr="https://img3.goodfon.ru/wallpaper/big/6/e7/petergof-petrodvor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488" y="1331096"/>
            <a:ext cx="8668512" cy="552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315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Peterhof</a:t>
            </a:r>
            <a:endParaRPr lang="cs-CZ" dirty="0"/>
          </a:p>
        </p:txBody>
      </p:sp>
      <p:pic>
        <p:nvPicPr>
          <p:cNvPr id="3074" name="Picture 2" descr="http://globustur.spb.ru/resources/catalog/images/c28259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9193"/>
            <a:ext cx="12192000" cy="800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716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a:t>
            </a:r>
            <a:endParaRPr lang="cs-CZ" b="1" dirty="0"/>
          </a:p>
        </p:txBody>
      </p:sp>
      <p:sp>
        <p:nvSpPr>
          <p:cNvPr id="4" name="Rectangle 1"/>
          <p:cNvSpPr>
            <a:spLocks noGrp="1" noChangeArrowheads="1"/>
          </p:cNvSpPr>
          <p:nvPr>
            <p:ph idx="1"/>
          </p:nvPr>
        </p:nvSpPr>
        <p:spPr bwMode="auto">
          <a:xfrm>
            <a:off x="713509" y="3756960"/>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cs-CZ" altLang="cs-CZ" sz="1800" b="0" i="0" u="none" strike="noStrike" cap="none" normalizeH="0" baseline="0" dirty="0" smtClean="0">
                <a:ln>
                  <a:noFill/>
                </a:ln>
                <a:solidFill>
                  <a:schemeClr val="tx1"/>
                </a:solidFill>
                <a:effectLst/>
                <a:latin typeface="Arial" panose="020B0604020202020204" pitchFamily="34" charset="0"/>
              </a:rPr>
              <a:t>. </a:t>
            </a:r>
          </a:p>
        </p:txBody>
      </p:sp>
      <p:sp>
        <p:nvSpPr>
          <p:cNvPr id="5" name="Rectangle 2"/>
          <p:cNvSpPr>
            <a:spLocks noChangeArrowheads="1"/>
          </p:cNvSpPr>
          <p:nvPr/>
        </p:nvSpPr>
        <p:spPr bwMode="auto">
          <a:xfrm>
            <a:off x="0" y="1561080"/>
            <a:ext cx="11925300"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8" eaLnBrk="0" fontAlgn="base" hangingPunct="0">
              <a:spcBef>
                <a:spcPct val="0"/>
              </a:spcBef>
              <a:spcAft>
                <a:spcPct val="0"/>
              </a:spcAft>
              <a:buFontTx/>
              <a:buChar char="•"/>
            </a:pPr>
            <a:endParaRPr kumimoji="0" lang="cs-CZ" altLang="cs-CZ" sz="1200" b="0" i="0" u="none" strike="noStrike" cap="none" normalizeH="0" baseline="0" dirty="0" smtClean="0">
              <a:ln>
                <a:noFill/>
              </a:ln>
              <a:solidFill>
                <a:schemeClr val="tx1"/>
              </a:solidFill>
              <a:effectLst/>
              <a:latin typeface="Arial" panose="020B0604020202020204" pitchFamily="34" charset="0"/>
            </a:endParaRPr>
          </a:p>
          <a:p>
            <a:pPr lvl="8" eaLnBrk="0" fontAlgn="base" hangingPunct="0">
              <a:spcBef>
                <a:spcPct val="0"/>
              </a:spcBef>
              <a:spcAft>
                <a:spcPct val="0"/>
              </a:spcAft>
              <a:buFontTx/>
              <a:buChar char="•"/>
            </a:pPr>
            <a:endParaRPr lang="cs-CZ" altLang="cs-CZ" sz="14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cs-CZ" sz="1600" dirty="0" smtClean="0">
                <a:latin typeface="Arial" panose="020B0604020202020204" pitchFamily="34" charset="0"/>
                <a:cs typeface="Arial" panose="020B0604020202020204" pitchFamily="34" charset="0"/>
              </a:rPr>
              <a:t>Gina </a:t>
            </a:r>
            <a:r>
              <a:rPr lang="cs-CZ" sz="1600" dirty="0" err="1" smtClean="0">
                <a:latin typeface="Arial" panose="020B0604020202020204" pitchFamily="34" charset="0"/>
                <a:cs typeface="Arial" panose="020B0604020202020204" pitchFamily="34" charset="0"/>
              </a:rPr>
              <a:t>Kausová</a:t>
            </a:r>
            <a:r>
              <a:rPr lang="cs-CZ" sz="1600" dirty="0" smtClean="0">
                <a:latin typeface="Arial" panose="020B0604020202020204" pitchFamily="34" charset="0"/>
                <a:cs typeface="Arial" panose="020B0604020202020204" pitchFamily="34" charset="0"/>
              </a:rPr>
              <a:t>: Kateřina Veliká, nakladatelství </a:t>
            </a:r>
            <a:r>
              <a:rPr lang="cs-CZ" sz="1600" dirty="0" err="1" smtClean="0">
                <a:latin typeface="Arial" panose="020B0604020202020204" pitchFamily="34" charset="0"/>
                <a:cs typeface="Arial" panose="020B0604020202020204" pitchFamily="34" charset="0"/>
              </a:rPr>
              <a:t>Ikar</a:t>
            </a:r>
            <a:r>
              <a:rPr lang="cs-CZ" sz="1600" dirty="0" smtClean="0">
                <a:latin typeface="Arial" panose="020B0604020202020204" pitchFamily="34" charset="0"/>
                <a:cs typeface="Arial" panose="020B0604020202020204" pitchFamily="34" charset="0"/>
              </a:rPr>
              <a:t> 1998</a:t>
            </a:r>
            <a:endParaRPr kumimoji="0" lang="cs-CZ" altLang="cs-CZ"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8" eaLnBrk="0" fontAlgn="base" hangingPunct="0">
              <a:spcBef>
                <a:spcPct val="0"/>
              </a:spcBef>
              <a:spcAft>
                <a:spcPct val="0"/>
              </a:spcAft>
            </a:pPr>
            <a:endParaRPr kumimoji="0" lang="cs-CZ" altLang="cs-CZ" sz="160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cs-CZ" altLang="cs-CZ" sz="1600" i="0" u="none" strike="noStrike" cap="none" normalizeH="0" baseline="0" dirty="0" smtClean="0">
                <a:ln>
                  <a:noFill/>
                </a:ln>
                <a:solidFill>
                  <a:schemeClr val="tx1"/>
                </a:solidFill>
                <a:effectLst/>
                <a:latin typeface="Arial" panose="020B0604020202020204" pitchFamily="34" charset="0"/>
                <a:hlinkClick r:id="rId2" tooltip="Milan Švankmajer"/>
              </a:rPr>
              <a:t>ŠVANKMAJER, Milan</a:t>
            </a:r>
            <a:r>
              <a:rPr kumimoji="0" lang="cs-CZ" altLang="cs-CZ" sz="1600" i="0" u="none" strike="noStrike" cap="none" normalizeH="0" baseline="0" dirty="0" smtClean="0">
                <a:ln>
                  <a:noFill/>
                </a:ln>
                <a:solidFill>
                  <a:schemeClr val="tx1"/>
                </a:solidFill>
                <a:effectLst/>
                <a:latin typeface="Arial" panose="020B0604020202020204" pitchFamily="34" charset="0"/>
              </a:rPr>
              <a:t>. </a:t>
            </a:r>
            <a:r>
              <a:rPr kumimoji="0" lang="cs-CZ" altLang="cs-CZ" sz="1600" i="1" u="none" strike="noStrike" cap="none" normalizeH="0" baseline="0" dirty="0" smtClean="0">
                <a:ln>
                  <a:noFill/>
                </a:ln>
                <a:solidFill>
                  <a:schemeClr val="tx1"/>
                </a:solidFill>
                <a:effectLst/>
                <a:latin typeface="Arial" panose="020B0604020202020204" pitchFamily="34" charset="0"/>
              </a:rPr>
              <a:t>Kateřina II. Lesk a bída impéria</a:t>
            </a:r>
            <a:r>
              <a:rPr kumimoji="0" lang="cs-CZ" altLang="cs-CZ" sz="1600" i="0" u="none" strike="noStrike" cap="none" normalizeH="0" baseline="0" dirty="0" smtClean="0">
                <a:ln>
                  <a:noFill/>
                </a:ln>
                <a:solidFill>
                  <a:schemeClr val="tx1"/>
                </a:solidFill>
                <a:effectLst/>
                <a:latin typeface="Arial" panose="020B0604020202020204" pitchFamily="34" charset="0"/>
              </a:rPr>
              <a:t>. Praha : Nakladatelství Lidové noviny, 2001. 268 s. ISBN 80-7106-299-5</a:t>
            </a:r>
          </a:p>
          <a:p>
            <a:pPr marL="0" marR="0" lvl="0" indent="0" algn="l" defTabSz="914400" rtl="0" eaLnBrk="0" fontAlgn="base" latinLnBrk="0" hangingPunct="0">
              <a:lnSpc>
                <a:spcPct val="100000"/>
              </a:lnSpc>
              <a:spcBef>
                <a:spcPct val="0"/>
              </a:spcBef>
              <a:spcAft>
                <a:spcPct val="0"/>
              </a:spcAft>
              <a:buClrTx/>
              <a:buSzTx/>
              <a:tabLst/>
            </a:pPr>
            <a:endParaRPr kumimoji="0" lang="cs-CZ" altLang="cs-CZ" sz="160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pPr>
            <a:r>
              <a:rPr kumimoji="0" lang="cs-CZ" altLang="cs-CZ" sz="1600" b="0" i="0" u="none" strike="noStrike" cap="none" normalizeH="0" baseline="0" dirty="0" smtClean="0">
                <a:ln>
                  <a:noFill/>
                </a:ln>
                <a:solidFill>
                  <a:schemeClr val="tx1"/>
                </a:solidFill>
                <a:effectLst/>
                <a:latin typeface="Arial" panose="020B0604020202020204" pitchFamily="34" charset="0"/>
              </a:rPr>
              <a:t>AMELOVÁ, Věra; HRACH, Pavel; ŠVANKMAJER, Milan, ruská carevna Kateřina; </a:t>
            </a:r>
            <a:r>
              <a:rPr kumimoji="0" lang="cs-CZ" altLang="cs-CZ" sz="1600" b="0" i="1" u="none" strike="noStrike" cap="none" normalizeH="0" baseline="0" dirty="0" smtClean="0">
                <a:ln>
                  <a:noFill/>
                </a:ln>
                <a:solidFill>
                  <a:schemeClr val="tx1"/>
                </a:solidFill>
                <a:effectLst/>
                <a:latin typeface="Arial" panose="020B0604020202020204" pitchFamily="34" charset="0"/>
              </a:rPr>
              <a:t>Paměti carevny Kateřiny II.</a:t>
            </a:r>
            <a:r>
              <a:rPr kumimoji="0" lang="cs-CZ" altLang="cs-CZ" sz="1600" b="0" i="0" u="none" strike="noStrike" cap="none" normalizeH="0" baseline="0" dirty="0" smtClean="0">
                <a:ln>
                  <a:noFill/>
                </a:ln>
                <a:solidFill>
                  <a:schemeClr val="tx1"/>
                </a:solidFill>
                <a:effectLst/>
                <a:latin typeface="Arial" panose="020B0604020202020204" pitchFamily="34" charset="0"/>
              </a:rPr>
              <a:t>. Praha : Mladá fronta, 1993. ISBN 8020403973</a:t>
            </a:r>
            <a:r>
              <a:rPr kumimoji="0" lang="cs-CZ" altLang="cs-CZ" sz="1200" b="0" i="0" u="none" strike="noStrike" cap="none" normalizeH="0" baseline="0" dirty="0" smtClean="0">
                <a:ln>
                  <a:noFill/>
                </a:ln>
                <a:solidFill>
                  <a:schemeClr val="tx1"/>
                </a:solidFill>
                <a:effectLst/>
                <a:latin typeface="Arial" panose="020B0604020202020204" pitchFamily="34" charset="0"/>
              </a:rPr>
              <a:t>. </a:t>
            </a:r>
          </a:p>
        </p:txBody>
      </p:sp>
      <p:sp>
        <p:nvSpPr>
          <p:cNvPr id="6" name="Obdélník 5"/>
          <p:cNvSpPr/>
          <p:nvPr/>
        </p:nvSpPr>
        <p:spPr>
          <a:xfrm>
            <a:off x="0" y="3664626"/>
            <a:ext cx="11054443" cy="338554"/>
          </a:xfrm>
          <a:prstGeom prst="rect">
            <a:avLst/>
          </a:prstGeom>
        </p:spPr>
        <p:txBody>
          <a:bodyPr wrap="square">
            <a:spAutoFit/>
          </a:bodyPr>
          <a:lstStyle/>
          <a:p>
            <a:r>
              <a:rPr kumimoji="0" lang="cs-CZ" altLang="cs-CZ" sz="1600" b="0" i="0" u="none" strike="noStrike" cap="none" normalizeH="0" baseline="0" dirty="0" smtClean="0">
                <a:ln>
                  <a:noFill/>
                </a:ln>
                <a:solidFill>
                  <a:schemeClr val="tx1"/>
                </a:solidFill>
                <a:effectLst/>
                <a:latin typeface="Arial" panose="020B0604020202020204" pitchFamily="34" charset="0"/>
              </a:rPr>
              <a:t>OBOLENSKIJ, Gennadij </a:t>
            </a:r>
            <a:r>
              <a:rPr kumimoji="0" lang="cs-CZ" altLang="cs-CZ" sz="1600" b="0" i="0" u="none" strike="noStrike" cap="none" normalizeH="0" baseline="0" dirty="0" err="1" smtClean="0">
                <a:ln>
                  <a:noFill/>
                </a:ln>
                <a:solidFill>
                  <a:schemeClr val="tx1"/>
                </a:solidFill>
                <a:effectLst/>
                <a:latin typeface="Arial" panose="020B0604020202020204" pitchFamily="34" charset="0"/>
              </a:rPr>
              <a:t>L'vovič</a:t>
            </a:r>
            <a:r>
              <a:rPr kumimoji="0" lang="cs-CZ" altLang="cs-CZ" sz="1600" b="0" i="0" u="none" strike="noStrike" cap="none" normalizeH="0" baseline="0" dirty="0" smtClean="0">
                <a:ln>
                  <a:noFill/>
                </a:ln>
                <a:solidFill>
                  <a:schemeClr val="tx1"/>
                </a:solidFill>
                <a:effectLst/>
                <a:latin typeface="Arial" panose="020B0604020202020204" pitchFamily="34" charset="0"/>
              </a:rPr>
              <a:t>. </a:t>
            </a:r>
            <a:r>
              <a:rPr kumimoji="0" lang="cs-CZ" altLang="cs-CZ" sz="1600" b="0" i="1" u="none" strike="noStrike" cap="none" normalizeH="0" baseline="0" dirty="0" err="1" smtClean="0">
                <a:ln>
                  <a:noFill/>
                </a:ln>
                <a:solidFill>
                  <a:schemeClr val="tx1"/>
                </a:solidFill>
                <a:effectLst/>
                <a:latin typeface="Arial" panose="020B0604020202020204" pitchFamily="34" charset="0"/>
              </a:rPr>
              <a:t>Imperator</a:t>
            </a:r>
            <a:r>
              <a:rPr kumimoji="0" lang="cs-CZ" altLang="cs-CZ" sz="1600" b="0" i="1" u="none" strike="noStrike" cap="none" normalizeH="0" baseline="0" dirty="0" smtClean="0">
                <a:ln>
                  <a:noFill/>
                </a:ln>
                <a:solidFill>
                  <a:schemeClr val="tx1"/>
                </a:solidFill>
                <a:effectLst/>
                <a:latin typeface="Arial" panose="020B0604020202020204" pitchFamily="34" charset="0"/>
              </a:rPr>
              <a:t> Pavel I</a:t>
            </a:r>
            <a:r>
              <a:rPr kumimoji="0" lang="cs-CZ" altLang="cs-CZ" sz="1600" b="0" i="0" u="none" strike="noStrike" cap="none" normalizeH="0" baseline="0" dirty="0" smtClean="0">
                <a:ln>
                  <a:noFill/>
                </a:ln>
                <a:solidFill>
                  <a:schemeClr val="tx1"/>
                </a:solidFill>
                <a:effectLst/>
                <a:latin typeface="Arial" panose="020B0604020202020204" pitchFamily="34" charset="0"/>
              </a:rPr>
              <a:t>. Moskva : </a:t>
            </a:r>
            <a:r>
              <a:rPr kumimoji="0" lang="cs-CZ" altLang="cs-CZ" sz="1600" b="0" i="0" u="none" strike="noStrike" cap="none" normalizeH="0" baseline="0" dirty="0" err="1" smtClean="0">
                <a:ln>
                  <a:noFill/>
                </a:ln>
                <a:solidFill>
                  <a:schemeClr val="tx1"/>
                </a:solidFill>
                <a:effectLst/>
                <a:latin typeface="Arial" panose="020B0604020202020204" pitchFamily="34" charset="0"/>
              </a:rPr>
              <a:t>Russkoje</a:t>
            </a:r>
            <a:r>
              <a:rPr kumimoji="0" lang="cs-CZ" altLang="cs-CZ" sz="1600" b="0" i="0" u="none" strike="noStrike" cap="none" normalizeH="0" baseline="0" dirty="0" smtClean="0">
                <a:ln>
                  <a:noFill/>
                </a:ln>
                <a:solidFill>
                  <a:schemeClr val="tx1"/>
                </a:solidFill>
                <a:effectLst/>
                <a:latin typeface="Arial" panose="020B0604020202020204" pitchFamily="34" charset="0"/>
              </a:rPr>
              <a:t> slovo, 2000. 381 s. ISBN 5-8253-0003-1</a:t>
            </a:r>
            <a:endParaRPr lang="cs-CZ" sz="1600" dirty="0"/>
          </a:p>
        </p:txBody>
      </p:sp>
      <p:sp>
        <p:nvSpPr>
          <p:cNvPr id="8" name="Obdélník 7"/>
          <p:cNvSpPr/>
          <p:nvPr/>
        </p:nvSpPr>
        <p:spPr>
          <a:xfrm>
            <a:off x="-1" y="4397976"/>
            <a:ext cx="9405257" cy="338554"/>
          </a:xfrm>
          <a:prstGeom prst="rect">
            <a:avLst/>
          </a:prstGeom>
        </p:spPr>
        <p:txBody>
          <a:bodyPr wrap="square">
            <a:spAutoFit/>
          </a:bodyPr>
          <a:lstStyle/>
          <a:p>
            <a:r>
              <a:rPr lang="cs-CZ" sz="1600" dirty="0" err="1" smtClean="0">
                <a:latin typeface="Arial" panose="020B0604020202020204" pitchFamily="34" charset="0"/>
                <a:cs typeface="Arial" panose="020B0604020202020204" pitchFamily="34" charset="0"/>
              </a:rPr>
              <a:t>Tereščuk</a:t>
            </a:r>
            <a:r>
              <a:rPr lang="cs-CZ" sz="1600" dirty="0" smtClean="0">
                <a:latin typeface="Arial" panose="020B0604020202020204" pitchFamily="34" charset="0"/>
                <a:cs typeface="Arial" panose="020B0604020202020204" pitchFamily="34" charset="0"/>
              </a:rPr>
              <a:t>, Andrej: </a:t>
            </a:r>
            <a:r>
              <a:rPr lang="cs-CZ" sz="1600" i="1" dirty="0" smtClean="0">
                <a:latin typeface="Arial" panose="020B0604020202020204" pitchFamily="34" charset="0"/>
                <a:cs typeface="Arial" panose="020B0604020202020204" pitchFamily="34" charset="0"/>
              </a:rPr>
              <a:t>Panovníci Ruska</a:t>
            </a:r>
            <a:r>
              <a:rPr lang="cs-CZ" sz="1600" dirty="0" smtClean="0">
                <a:latin typeface="Arial" panose="020B0604020202020204" pitchFamily="34" charset="0"/>
                <a:cs typeface="Arial" panose="020B0604020202020204" pitchFamily="34" charset="0"/>
              </a:rPr>
              <a:t> (český překlad: </a:t>
            </a:r>
            <a:r>
              <a:rPr lang="cs-CZ" sz="1600" dirty="0" err="1" smtClean="0">
                <a:latin typeface="Arial" panose="020B0604020202020204" pitchFamily="34" charset="0"/>
                <a:cs typeface="Arial" panose="020B0604020202020204" pitchFamily="34" charset="0"/>
              </a:rPr>
              <a:t>Eislerová</a:t>
            </a:r>
            <a:r>
              <a:rPr lang="cs-CZ" sz="1600" dirty="0" smtClean="0">
                <a:latin typeface="Arial" panose="020B0604020202020204" pitchFamily="34" charset="0"/>
                <a:cs typeface="Arial" panose="020B0604020202020204" pitchFamily="34" charset="0"/>
              </a:rPr>
              <a:t>, Jana) ISBN 978-80-253-0469-3</a:t>
            </a:r>
            <a:endParaRPr lang="cs-CZ" sz="1600" dirty="0">
              <a:latin typeface="Arial" panose="020B0604020202020204" pitchFamily="34" charset="0"/>
              <a:cs typeface="Arial" panose="020B0604020202020204" pitchFamily="34" charset="0"/>
            </a:endParaRPr>
          </a:p>
        </p:txBody>
      </p:sp>
      <p:sp>
        <p:nvSpPr>
          <p:cNvPr id="10" name="Obdélník 9"/>
          <p:cNvSpPr/>
          <p:nvPr/>
        </p:nvSpPr>
        <p:spPr>
          <a:xfrm>
            <a:off x="0" y="5208814"/>
            <a:ext cx="11103429" cy="1077218"/>
          </a:xfrm>
          <a:prstGeom prst="rect">
            <a:avLst/>
          </a:prstGeom>
        </p:spPr>
        <p:txBody>
          <a:bodyPr wrap="square">
            <a:spAutoFit/>
          </a:bodyPr>
          <a:lstStyle/>
          <a:p>
            <a:r>
              <a:rPr lang="cs-CZ" sz="1600" i="0" dirty="0" smtClean="0">
                <a:effectLst/>
                <a:hlinkClick r:id="rId2" tooltip="Milan Švankmajer"/>
              </a:rPr>
              <a:t>ŠVANKMAJER, Milan</a:t>
            </a:r>
            <a:r>
              <a:rPr lang="cs-CZ" sz="1600" i="0" dirty="0" smtClean="0">
                <a:effectLst/>
              </a:rPr>
              <a:t>, a kol. </a:t>
            </a:r>
            <a:r>
              <a:rPr lang="cs-CZ" sz="1600" i="1" dirty="0" smtClean="0">
                <a:effectLst/>
              </a:rPr>
              <a:t>Dějiny Ruska</a:t>
            </a:r>
            <a:r>
              <a:rPr lang="cs-CZ" sz="1600" i="0" dirty="0" smtClean="0">
                <a:effectLst/>
              </a:rPr>
              <a:t>. 2. dopl. vyd. Praha : Nakladatelství Lidové noviny, 1996. 558 s. ISBN 80-7106-216-2.</a:t>
            </a:r>
          </a:p>
          <a:p>
            <a:endParaRPr lang="cs-CZ" sz="1600" dirty="0" smtClean="0"/>
          </a:p>
          <a:p>
            <a:r>
              <a:rPr lang="cs-CZ" sz="1600" dirty="0" smtClean="0"/>
              <a:t>Dějiny Ruska. </a:t>
            </a:r>
            <a:r>
              <a:rPr lang="cs-CZ" sz="1600" dirty="0"/>
              <a:t>Prezentace. </a:t>
            </a:r>
            <a:r>
              <a:rPr lang="cs-CZ" sz="1600" dirty="0">
                <a:hlinkClick r:id="rId3"/>
              </a:rPr>
              <a:t>https://</a:t>
            </a:r>
            <a:r>
              <a:rPr lang="cs-CZ" sz="1600" dirty="0" smtClean="0">
                <a:hlinkClick r:id="rId3"/>
              </a:rPr>
              <a:t>www.youtube.com/playlist?list=PLd5wpXgGfqK951wWCpoH2lKWrmonQM6Of</a:t>
            </a:r>
            <a:r>
              <a:rPr lang="cs-CZ" sz="1600" dirty="0" smtClean="0"/>
              <a:t> </a:t>
            </a:r>
          </a:p>
          <a:p>
            <a:endParaRPr lang="cs-CZ" sz="1600" dirty="0"/>
          </a:p>
        </p:txBody>
      </p:sp>
    </p:spTree>
    <p:extLst>
      <p:ext uri="{BB962C8B-B14F-4D97-AF65-F5344CB8AC3E}">
        <p14:creationId xmlns:p14="http://schemas.microsoft.com/office/powerpoint/2010/main" val="204819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Kateřiny I. (1725 -1727)</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Skutečnou moc měl kníže </a:t>
            </a:r>
            <a:r>
              <a:rPr lang="cs-CZ" dirty="0" err="1" smtClean="0"/>
              <a:t>Menšikov</a:t>
            </a:r>
            <a:r>
              <a:rPr lang="cs-CZ" dirty="0" smtClean="0"/>
              <a:t> a Tajná vrchní rada, kterou řídil</a:t>
            </a:r>
          </a:p>
          <a:p>
            <a:r>
              <a:rPr lang="cs-CZ" dirty="0" smtClean="0"/>
              <a:t>Kateřina I. byla oblíbená mezi gardou a lidem, ale šlechta jí opovrhovala pro její nízký původ</a:t>
            </a:r>
          </a:p>
          <a:p>
            <a:r>
              <a:rPr lang="cs-CZ" dirty="0" smtClean="0"/>
              <a:t>Byla založena Akademie věd (1725)</a:t>
            </a:r>
          </a:p>
          <a:p>
            <a:r>
              <a:rPr lang="cs-CZ" dirty="0" smtClean="0"/>
              <a:t>Řád Alexandra Něvského</a:t>
            </a:r>
          </a:p>
          <a:p>
            <a:r>
              <a:rPr lang="cs-CZ" dirty="0" smtClean="0"/>
              <a:t>Spojenectví s Rakouskem proti Turecku</a:t>
            </a:r>
          </a:p>
          <a:p>
            <a:r>
              <a:rPr lang="cs-CZ" dirty="0" smtClean="0"/>
              <a:t>Válka s Persií – boje na Kavkazu</a:t>
            </a:r>
          </a:p>
          <a:p>
            <a:r>
              <a:rPr lang="cs-CZ" dirty="0" smtClean="0"/>
              <a:t>Velmi rozmařilá – plesy, hostiny. O vládu se příliš nezajímá, zajímá ji pouze loďstvo, bují korupce.</a:t>
            </a:r>
          </a:p>
          <a:p>
            <a:r>
              <a:rPr lang="cs-CZ" dirty="0" smtClean="0"/>
              <a:t>Umírá na zánět plic. </a:t>
            </a:r>
            <a:endParaRPr lang="cs-CZ" dirty="0"/>
          </a:p>
        </p:txBody>
      </p:sp>
    </p:spTree>
    <p:extLst>
      <p:ext uri="{BB962C8B-B14F-4D97-AF65-F5344CB8AC3E}">
        <p14:creationId xmlns:p14="http://schemas.microsoft.com/office/powerpoint/2010/main" val="3534657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při projížďce na koni</a:t>
            </a:r>
            <a:endParaRPr lang="cs-CZ" dirty="0"/>
          </a:p>
        </p:txBody>
      </p:sp>
      <p:pic>
        <p:nvPicPr>
          <p:cNvPr id="1026" name="Picture 2" descr="https://upload.wikimedia.org/wikipedia/commons/thumb/4/4c/Equestrian_portrait_of_Catherine_I.jpg/250px-Equestrian_portrait_of_Catherine_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03264" y="1690688"/>
            <a:ext cx="4690318"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978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Stříbrný rubl Kateřiny I.</a:t>
            </a:r>
            <a:endParaRPr lang="cs-CZ" dirty="0"/>
          </a:p>
        </p:txBody>
      </p:sp>
      <p:pic>
        <p:nvPicPr>
          <p:cNvPr id="3074" name="Picture 2" descr="https://upload.wikimedia.org/wikipedia/commons/3/31/Ekaterina_I_ru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7048" y="2058193"/>
            <a:ext cx="76200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275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II. (1715 – 1730)</a:t>
            </a:r>
            <a:endParaRPr lang="cs-CZ" b="1" dirty="0"/>
          </a:p>
        </p:txBody>
      </p:sp>
      <p:pic>
        <p:nvPicPr>
          <p:cNvPr id="5122" name="Picture 2" descr="https://upload.wikimedia.org/wikipedia/commons/2/26/Peter_II_miniature_Hermitag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8699" y="1729221"/>
            <a:ext cx="3719945" cy="43048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thumb/4/42/Peter_II_by_unknown.jpg/640px-Peter_II_by_unkn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871393"/>
            <a:ext cx="5457825" cy="598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74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 Petra II.(1727 – 1730)</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V prvním období byl pod silným vlivem knížete </a:t>
            </a:r>
            <a:r>
              <a:rPr lang="cs-CZ" dirty="0" err="1" smtClean="0"/>
              <a:t>Menšikova</a:t>
            </a:r>
            <a:r>
              <a:rPr lang="cs-CZ" dirty="0" smtClean="0"/>
              <a:t>, který vládl jeho jménem</a:t>
            </a:r>
          </a:p>
          <a:p>
            <a:r>
              <a:rPr lang="cs-CZ" dirty="0" smtClean="0"/>
              <a:t>Přesídlil z Petrohradu do Moskvy, kterou opět udělal hlavním městem</a:t>
            </a:r>
          </a:p>
          <a:p>
            <a:r>
              <a:rPr lang="cs-CZ" dirty="0" smtClean="0"/>
              <a:t>1728 korunován imperátorem v </a:t>
            </a:r>
            <a:r>
              <a:rPr lang="cs-CZ" dirty="0" err="1" smtClean="0"/>
              <a:t>Uspenském</a:t>
            </a:r>
            <a:r>
              <a:rPr lang="cs-CZ" dirty="0" smtClean="0"/>
              <a:t> chrámu</a:t>
            </a:r>
          </a:p>
          <a:p>
            <a:r>
              <a:rPr lang="cs-CZ" dirty="0" smtClean="0"/>
              <a:t>První nevěstou mu byla vybrána dcera </a:t>
            </a:r>
            <a:r>
              <a:rPr lang="cs-CZ" dirty="0" err="1" smtClean="0"/>
              <a:t>Menšikova</a:t>
            </a:r>
            <a:r>
              <a:rPr lang="cs-CZ" dirty="0" smtClean="0"/>
              <a:t> Marie → „porcelánová panenka“</a:t>
            </a:r>
          </a:p>
          <a:p>
            <a:r>
              <a:rPr lang="cs-CZ" dirty="0" smtClean="0"/>
              <a:t>V září 1727 byl </a:t>
            </a:r>
            <a:r>
              <a:rPr lang="cs-CZ" dirty="0" err="1" smtClean="0"/>
              <a:t>Menšikov</a:t>
            </a:r>
            <a:r>
              <a:rPr lang="cs-CZ" dirty="0" smtClean="0"/>
              <a:t> sesazen, zbaven všech funkcí a seslán do </a:t>
            </a:r>
            <a:r>
              <a:rPr lang="cs-CZ" dirty="0" err="1" smtClean="0"/>
              <a:t>Tobolské</a:t>
            </a:r>
            <a:r>
              <a:rPr lang="cs-CZ" dirty="0" smtClean="0"/>
              <a:t> gubernie</a:t>
            </a:r>
          </a:p>
          <a:p>
            <a:r>
              <a:rPr lang="cs-CZ" dirty="0" smtClean="0"/>
              <a:t>Vliv na Petra získala jeho mladá teta Alžběta (</a:t>
            </a:r>
            <a:r>
              <a:rPr lang="cs-CZ" dirty="0" err="1" smtClean="0"/>
              <a:t>Jelizavěta</a:t>
            </a:r>
            <a:r>
              <a:rPr lang="cs-CZ" dirty="0" smtClean="0"/>
              <a:t> </a:t>
            </a:r>
            <a:r>
              <a:rPr lang="cs-CZ" dirty="0" err="1" smtClean="0"/>
              <a:t>Petrovna</a:t>
            </a:r>
            <a:r>
              <a:rPr lang="cs-CZ" dirty="0" smtClean="0"/>
              <a:t>) a knížata </a:t>
            </a:r>
            <a:r>
              <a:rPr lang="cs-CZ" dirty="0" err="1" smtClean="0"/>
              <a:t>Dolgorucí</a:t>
            </a:r>
            <a:endParaRPr lang="cs-CZ" dirty="0"/>
          </a:p>
        </p:txBody>
      </p:sp>
    </p:spTree>
    <p:extLst>
      <p:ext uri="{BB962C8B-B14F-4D97-AF65-F5344CB8AC3E}">
        <p14:creationId xmlns:p14="http://schemas.microsoft.com/office/powerpoint/2010/main" val="456882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TotalTime>
  <Words>2295</Words>
  <Application>Microsoft Office PowerPoint</Application>
  <PresentationFormat>Širokoúhlá obrazovka</PresentationFormat>
  <Paragraphs>172</Paragraphs>
  <Slides>47</Slides>
  <Notes>0</Notes>
  <HiddenSlides>0</HiddenSlides>
  <MMClips>3</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47</vt:i4>
      </vt:variant>
    </vt:vector>
  </HeadingPairs>
  <TitlesOfParts>
    <vt:vector size="51" baseType="lpstr">
      <vt:lpstr>Arial</vt:lpstr>
      <vt:lpstr>Calibri</vt:lpstr>
      <vt:lpstr>Calibri Light</vt:lpstr>
      <vt:lpstr>Motiv Office</vt:lpstr>
      <vt:lpstr>Palácové převraty Vláda Kateřiny II. Veliké</vt:lpstr>
      <vt:lpstr>Palácové převraty</vt:lpstr>
      <vt:lpstr>Nástup Kateřiny I. </vt:lpstr>
      <vt:lpstr>Kateřina I. a kníže Menšikov</vt:lpstr>
      <vt:lpstr>Vláda Kateřiny I. (1725 -1727)</vt:lpstr>
      <vt:lpstr>Kateřina při projížďce na koni</vt:lpstr>
      <vt:lpstr>Stříbrný rubl Kateřiny I.</vt:lpstr>
      <vt:lpstr>Petr II. (1715 – 1730)</vt:lpstr>
      <vt:lpstr>Nástup Petra II.(1727 – 1730)</vt:lpstr>
      <vt:lpstr>Petr a Jelizavěta na lovu</vt:lpstr>
      <vt:lpstr>Prezentace aplikace PowerPoint</vt:lpstr>
      <vt:lpstr>Vláda Anny Ivanovny (1730 – 1740)</vt:lpstr>
      <vt:lpstr>Anna I. a Biron</vt:lpstr>
      <vt:lpstr>Ivan VI. (1740 – 1741) </vt:lpstr>
      <vt:lpstr>Prezentace aplikace PowerPoint</vt:lpstr>
      <vt:lpstr>Vláda Alžběty I. (1741 – 1761)</vt:lpstr>
      <vt:lpstr>Prezentace aplikace PowerPoint</vt:lpstr>
      <vt:lpstr>Vnější politika</vt:lpstr>
      <vt:lpstr>Alžběta I.</vt:lpstr>
      <vt:lpstr>Petr III. (prosinec 1761 – červen 1762)</vt:lpstr>
      <vt:lpstr>Prezentace aplikace PowerPoint</vt:lpstr>
      <vt:lpstr>Petr III.</vt:lpstr>
      <vt:lpstr>Kateřina II. (1762 – 1796)</vt:lpstr>
      <vt:lpstr>Mladá Kateřina</vt:lpstr>
      <vt:lpstr>Kateřina a Petr</vt:lpstr>
      <vt:lpstr>Vnější politika Kateřiny II.</vt:lpstr>
      <vt:lpstr>Války s Tureckem (1787 – 1791) </vt:lpstr>
      <vt:lpstr>Vnitřní politika Kateřiny II.</vt:lpstr>
      <vt:lpstr>          Pugačovovo povstání   V letech 1773–1775 propuklo ve východním a jihovýchodním Rusku rozsáhlé povstání kozáků pod vedením Jemeljana Pugačova, který se vydával za údajně zachráněného Petra III. Po velkých počátečních úspěších se podařilo schopnému generálu Alexandru Vasiljeviči Suvorovovi povstání potlačit. Pugačov byl popraven a Kateřinina vláda se tak znovu upevnila. </vt:lpstr>
      <vt:lpstr>Jemeljan Pugačov</vt:lpstr>
      <vt:lpstr>Reformy Kateřiny II.</vt:lpstr>
      <vt:lpstr>Favorité Kateřiny II. </vt:lpstr>
      <vt:lpstr>Na carském dvoře</vt:lpstr>
      <vt:lpstr>Prezentace aplikace PowerPoint</vt:lpstr>
      <vt:lpstr>Grigorij Orlov                    kníže Potjomkin</vt:lpstr>
      <vt:lpstr>Potjomkinovy vesnice </vt:lpstr>
      <vt:lpstr>Kulturní přínos Kateřiny II. </vt:lpstr>
      <vt:lpstr>Pavel I. (1796 – 1801)</vt:lpstr>
      <vt:lpstr>Pavel I.</vt:lpstr>
      <vt:lpstr>Kultura Ruska v 18. století </vt:lpstr>
      <vt:lpstr>Zimní palác</vt:lpstr>
      <vt:lpstr>Эрмитаж</vt:lpstr>
      <vt:lpstr>Kateřinský palác v Carském Selu</vt:lpstr>
      <vt:lpstr>Peterhof</vt:lpstr>
      <vt:lpstr>Peterhof</vt:lpstr>
      <vt:lpstr>Peterhof</vt:lpstr>
      <vt:lpstr>Zdroje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Palácové puče Vláda Kateřiny II. Veliké</dc:title>
  <dc:creator>Hobzova</dc:creator>
  <cp:lastModifiedBy>Bobrzykova</cp:lastModifiedBy>
  <cp:revision>66</cp:revision>
  <cp:lastPrinted>2015-03-29T10:57:17Z</cp:lastPrinted>
  <dcterms:created xsi:type="dcterms:W3CDTF">2015-03-29T09:02:29Z</dcterms:created>
  <dcterms:modified xsi:type="dcterms:W3CDTF">2017-05-18T13:31:20Z</dcterms:modified>
</cp:coreProperties>
</file>