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4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0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5/15/2017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5/15/2017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5/15/2017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5/15/2017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5/15/2017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5/15/2017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5/15/2017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V5w262XvCU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540768"/>
          </a:xfrm>
        </p:spPr>
        <p:txBody>
          <a:bodyPr/>
          <a:lstStyle/>
          <a:p>
            <a:r>
              <a:rPr lang="cs-CZ" dirty="0" smtClean="0"/>
              <a:t>Kyjevská Rus a Byzantská říše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400800" cy="2753320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pPr algn="l"/>
            <a:r>
              <a:rPr lang="fi-FI" dirty="0"/>
              <a:t>Seminář z dějin Ruska </a:t>
            </a:r>
            <a:r>
              <a:rPr lang="cs-CZ" dirty="0"/>
              <a:t>1 - </a:t>
            </a:r>
            <a:r>
              <a:rPr lang="cs-CZ" dirty="0" smtClean="0"/>
              <a:t>R2BK_DRS2</a:t>
            </a:r>
            <a:endParaRPr lang="cs-CZ" dirty="0"/>
          </a:p>
          <a:p>
            <a:pPr algn="r"/>
            <a:endParaRPr lang="cs-CZ" dirty="0" smtClean="0"/>
          </a:p>
          <a:p>
            <a:pPr algn="r"/>
            <a:endParaRPr lang="cs-CZ" dirty="0" smtClean="0">
              <a:solidFill>
                <a:schemeClr val="tx1"/>
              </a:solidFill>
            </a:endParaRPr>
          </a:p>
          <a:p>
            <a:pPr algn="r"/>
            <a:endParaRPr lang="cs-CZ" dirty="0" smtClean="0">
              <a:solidFill>
                <a:schemeClr val="tx1"/>
              </a:solidFill>
            </a:endParaRPr>
          </a:p>
          <a:p>
            <a:pPr algn="r"/>
            <a:r>
              <a:rPr lang="cs-CZ" dirty="0" smtClean="0">
                <a:solidFill>
                  <a:schemeClr val="tx1"/>
                </a:solidFill>
              </a:rPr>
              <a:t>Marian Rapant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009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065315"/>
          </a:xfrm>
        </p:spPr>
        <p:txBody>
          <a:bodyPr>
            <a:normAutofit/>
          </a:bodyPr>
          <a:lstStyle/>
          <a:p>
            <a:pPr marL="0" indent="0">
              <a:buClrTx/>
              <a:buNone/>
            </a:pPr>
            <a:r>
              <a:rPr lang="cs-CZ" b="1" dirty="0" smtClean="0">
                <a:solidFill>
                  <a:schemeClr val="tx1"/>
                </a:solidFill>
              </a:rPr>
              <a:t>Důsledky</a:t>
            </a:r>
          </a:p>
          <a:p>
            <a:pPr lvl="2">
              <a:buClrTx/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Mezník ve vztazích s Byzancí</a:t>
            </a:r>
          </a:p>
          <a:p>
            <a:pPr lvl="2">
              <a:buClrTx/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Příliv vzdělanosti, kulturní rozkvět</a:t>
            </a:r>
          </a:p>
          <a:p>
            <a:pPr lvl="2">
              <a:buClrTx/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Zakládání škol (biskupské katedry v Kyjevě, Novgorodě a dalších městech)</a:t>
            </a:r>
          </a:p>
          <a:p>
            <a:pPr lvl="2">
              <a:buClrTx/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Stavba chrámů (Desátkový chrám Bohorodičky)</a:t>
            </a:r>
          </a:p>
          <a:p>
            <a:pPr lvl="2">
              <a:buClrTx/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S</a:t>
            </a:r>
            <a:r>
              <a:rPr lang="cs-CZ" dirty="0" smtClean="0">
                <a:solidFill>
                  <a:schemeClr val="tx1"/>
                </a:solidFill>
              </a:rPr>
              <a:t>episování knih - písmo</a:t>
            </a:r>
          </a:p>
          <a:p>
            <a:pPr lvl="2">
              <a:buClrTx/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Jednotné náboženství slibovalo moc nad sjednocenou zemí a přiblížení Kyjevské Rusi k Evropě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Přijetí křesťanství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0988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1960775"/>
            <a:ext cx="7408333" cy="4165388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DOSTÁLOVÁ Růžena, HRADEČNÝ Pavel. </a:t>
            </a:r>
            <a:r>
              <a:rPr lang="cs-CZ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Dějiny Řecka</a:t>
            </a:r>
            <a:r>
              <a:rPr lang="cs-CZ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2. vydání, NLN s.r.o., Praha, 2009, ISBN: 978-80-7106-883-9</a:t>
            </a:r>
          </a:p>
          <a:p>
            <a:pPr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DVORNÍK František. </a:t>
            </a:r>
            <a:r>
              <a:rPr lang="cs-CZ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Byzantské misie u Slovanů</a:t>
            </a:r>
            <a:r>
              <a:rPr lang="cs-CZ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1. vydání, nakladatelství Vyšehrad, Praha, 1970.</a:t>
            </a:r>
          </a:p>
          <a:p>
            <a:pPr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GREKOV, Boris </a:t>
            </a:r>
            <a:r>
              <a:rPr lang="cs-CZ" sz="1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Dmitrijevič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1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Kyjevská </a:t>
            </a:r>
            <a:r>
              <a:rPr lang="cs-CZ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Rus.</a:t>
            </a:r>
            <a:r>
              <a:rPr lang="cs-CZ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1. vydání, nakladatelství Československé akademie věd, Praha, 1953.</a:t>
            </a:r>
          </a:p>
          <a:p>
            <a:pPr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LÁŠEK, Jan B. </a:t>
            </a:r>
            <a:r>
              <a:rPr lang="cs-CZ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Počátky křesťanství u východních Slovanů. </a:t>
            </a:r>
            <a:br>
              <a:rPr lang="cs-CZ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vydání, nakladatelství Síť, Praha, 1997, ISBN: 80-86040-05-4</a:t>
            </a:r>
          </a:p>
          <a:p>
            <a:pPr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MAREK, Luboš. </a:t>
            </a:r>
            <a:r>
              <a:rPr lang="cs-CZ" sz="18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Dějiny křesťanství na Rusi I. – Kyjevská Rus</a:t>
            </a:r>
            <a:r>
              <a:rPr lang="cs-CZ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3. vydání, knižní dílna Rubato, Hostinné, 1996, ISBN: 80-902256-0-8</a:t>
            </a:r>
            <a:endParaRPr lang="cs-CZ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5804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340768"/>
            <a:ext cx="7941168" cy="4530701"/>
          </a:xfr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9671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/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Jeden z prvních státních útvarů východních Slovanů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dirty="0" err="1" smtClean="0">
                <a:solidFill>
                  <a:schemeClr val="tx1"/>
                </a:solidFill>
              </a:rPr>
              <a:t>Rjurikovci</a:t>
            </a:r>
            <a:r>
              <a:rPr lang="cs-CZ" dirty="0" smtClean="0">
                <a:solidFill>
                  <a:schemeClr val="tx1"/>
                </a:solidFill>
              </a:rPr>
              <a:t>:</a:t>
            </a:r>
          </a:p>
          <a:p>
            <a:pPr lvl="3">
              <a:buClrTx/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Oleg </a:t>
            </a:r>
            <a:r>
              <a:rPr lang="cs-CZ" dirty="0">
                <a:solidFill>
                  <a:schemeClr val="tx1"/>
                </a:solidFill>
              </a:rPr>
              <a:t>(879 – 912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pPr lvl="3">
              <a:buClrTx/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Igor (912 – 945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pPr lvl="3">
              <a:buClrTx/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Olga (945 – 962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pPr lvl="3">
              <a:buClrTx/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Svjatoslav (962 – 972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pPr lvl="3">
              <a:buClrTx/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Vladimír I. (980 – 1015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  <a:endParaRPr lang="cs-CZ" dirty="0">
              <a:solidFill>
                <a:schemeClr val="tx1"/>
              </a:solidFill>
            </a:endParaRPr>
          </a:p>
          <a:p>
            <a:pPr lvl="3">
              <a:buClrTx/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Jaroslav Moudrý (1016 – 1054)</a:t>
            </a:r>
          </a:p>
          <a:p>
            <a:pPr lvl="3">
              <a:buClrTx/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Vladimír II. </a:t>
            </a:r>
            <a:r>
              <a:rPr lang="cs-CZ" dirty="0" err="1" smtClean="0">
                <a:solidFill>
                  <a:schemeClr val="tx1"/>
                </a:solidFill>
              </a:rPr>
              <a:t>Monomach</a:t>
            </a:r>
            <a:r>
              <a:rPr lang="cs-CZ" dirty="0" smtClean="0">
                <a:solidFill>
                  <a:schemeClr val="tx1"/>
                </a:solidFill>
              </a:rPr>
              <a:t> (</a:t>
            </a:r>
            <a:r>
              <a:rPr lang="cs-CZ" dirty="0">
                <a:solidFill>
                  <a:schemeClr val="tx1"/>
                </a:solidFill>
              </a:rPr>
              <a:t>1113 </a:t>
            </a:r>
            <a:r>
              <a:rPr lang="cs-CZ" dirty="0" smtClean="0">
                <a:solidFill>
                  <a:schemeClr val="tx1"/>
                </a:solidFill>
              </a:rPr>
              <a:t>– 1125)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1240 – Tataři dobyli Kyjev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Kyjevská Rus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219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Byzantská říše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76655" y="1988840"/>
            <a:ext cx="3822192" cy="4137640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chemeClr val="tx1"/>
                </a:solidFill>
              </a:rPr>
              <a:t>Počátky Byzance</a:t>
            </a:r>
          </a:p>
          <a:p>
            <a:pPr marL="867093" lvl="2" indent="-285750">
              <a:buClrTx/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Pokračovatel a dědic Římské říše a její kultury</a:t>
            </a:r>
          </a:p>
          <a:p>
            <a:pPr marL="867093" lvl="2" indent="-285750">
              <a:buClrTx/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395 – dochází k rozdělení říše na Západořímskou a Východořímskou (Byzanc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pPr marL="867093" lvl="2" indent="-285750">
              <a:buClrTx/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Stupňování výbojů nomádských kmenů – Langobardi, Slované, Gótové a další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2132856"/>
            <a:ext cx="3995936" cy="3804826"/>
          </a:xfrm>
        </p:spPr>
      </p:pic>
    </p:spTree>
    <p:extLst>
      <p:ext uri="{BB962C8B-B14F-4D97-AF65-F5344CB8AC3E}">
        <p14:creationId xmlns:p14="http://schemas.microsoft.com/office/powerpoint/2010/main" val="219012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Byzantská říše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852936"/>
            <a:ext cx="4434606" cy="2736304"/>
          </a:xfrm>
        </p:spPr>
      </p:pic>
      <p:sp>
        <p:nvSpPr>
          <p:cNvPr id="4" name="Zástupný symbol pro obsah 3"/>
          <p:cNvSpPr>
            <a:spLocks noGrp="1"/>
          </p:cNvSpPr>
          <p:nvPr>
            <p:ph sz="quarter" idx="14"/>
          </p:nvPr>
        </p:nvSpPr>
        <p:spPr>
          <a:xfrm>
            <a:off x="4645152" y="1988840"/>
            <a:ext cx="3822192" cy="4137640"/>
          </a:xfrm>
        </p:spPr>
        <p:txBody>
          <a:bodyPr/>
          <a:lstStyle/>
          <a:p>
            <a:pPr marL="0" indent="0">
              <a:buClrTx/>
              <a:buNone/>
            </a:pPr>
            <a:r>
              <a:rPr lang="cs-CZ" b="1" dirty="0" smtClean="0">
                <a:solidFill>
                  <a:schemeClr val="tx1"/>
                </a:solidFill>
              </a:rPr>
              <a:t>Od vrcholu až ke dnu</a:t>
            </a:r>
          </a:p>
          <a:p>
            <a:pPr lvl="2">
              <a:buClrTx/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Justinián I.  - snaha o obnovu Západořímské říše</a:t>
            </a:r>
          </a:p>
          <a:p>
            <a:pPr lvl="2">
              <a:buClrTx/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Po jeho smrti nastává období úpadku</a:t>
            </a:r>
          </a:p>
          <a:p>
            <a:pPr lvl="2">
              <a:buClrTx/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Války s Persií, nájezdy Avarů, Slovanů i Arabů – nepřátelé zvenku</a:t>
            </a:r>
          </a:p>
          <a:p>
            <a:pPr lvl="2">
              <a:buClrTx/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Kulturní a společenský úpadek - nepřátelé zevnitř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533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060848"/>
            <a:ext cx="7408333" cy="4065315"/>
          </a:xfrm>
        </p:spPr>
        <p:txBody>
          <a:bodyPr/>
          <a:lstStyle/>
          <a:p>
            <a:pPr marL="0" indent="0">
              <a:buClrTx/>
              <a:buNone/>
            </a:pPr>
            <a:r>
              <a:rPr lang="cs-CZ" b="1" dirty="0" smtClean="0">
                <a:solidFill>
                  <a:schemeClr val="tx1"/>
                </a:solidFill>
              </a:rPr>
              <a:t>Vztahy s Kyjevskou Rusí</a:t>
            </a:r>
          </a:p>
          <a:p>
            <a:pPr lvl="2">
              <a:buClrTx/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První styky = obchodování</a:t>
            </a:r>
          </a:p>
          <a:p>
            <a:pPr lvl="2">
              <a:buClrTx/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944 – útok knížete Igora</a:t>
            </a:r>
          </a:p>
          <a:p>
            <a:pPr lvl="2">
              <a:buClrTx/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+/- 970 – kníže Svjatoslav plení Bulharsko</a:t>
            </a:r>
          </a:p>
          <a:p>
            <a:pPr lvl="2">
              <a:buClrTx/>
              <a:buFont typeface="Arial" panose="020B0604020202020204" pitchFamily="34" charset="0"/>
              <a:buChar char="•"/>
            </a:pPr>
            <a:r>
              <a:rPr lang="cs-CZ" dirty="0" err="1" smtClean="0">
                <a:solidFill>
                  <a:schemeClr val="tx1"/>
                </a:solidFill>
              </a:rPr>
              <a:t>Basileios</a:t>
            </a:r>
            <a:r>
              <a:rPr lang="cs-CZ" dirty="0" smtClean="0">
                <a:solidFill>
                  <a:schemeClr val="tx1"/>
                </a:solidFill>
              </a:rPr>
              <a:t> II. (</a:t>
            </a:r>
            <a:r>
              <a:rPr lang="cs-CZ" dirty="0" err="1" smtClean="0">
                <a:solidFill>
                  <a:schemeClr val="tx1"/>
                </a:solidFill>
              </a:rPr>
              <a:t>Bulharobijec</a:t>
            </a:r>
            <a:r>
              <a:rPr lang="cs-CZ" dirty="0" smtClean="0">
                <a:solidFill>
                  <a:schemeClr val="tx1"/>
                </a:solidFill>
              </a:rPr>
              <a:t>) </a:t>
            </a:r>
            <a:r>
              <a:rPr lang="cs-CZ" dirty="0">
                <a:solidFill>
                  <a:schemeClr val="tx1"/>
                </a:solidFill>
              </a:rPr>
              <a:t>a</a:t>
            </a:r>
            <a:r>
              <a:rPr lang="cs-CZ" dirty="0" smtClean="0">
                <a:solidFill>
                  <a:schemeClr val="tx1"/>
                </a:solidFill>
              </a:rPr>
              <a:t> Vladimír I. </a:t>
            </a:r>
          </a:p>
          <a:p>
            <a:pPr lvl="5">
              <a:buClrTx/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chemeClr val="tx1"/>
                </a:solidFill>
              </a:rPr>
              <a:t>Pomoc Vladimíra I.</a:t>
            </a:r>
          </a:p>
          <a:p>
            <a:pPr lvl="5">
              <a:buClrTx/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chemeClr val="tx1"/>
                </a:solidFill>
              </a:rPr>
              <a:t>Provdání Anny </a:t>
            </a:r>
            <a:r>
              <a:rPr lang="cs-CZ" sz="1800" dirty="0" err="1" smtClean="0">
                <a:solidFill>
                  <a:schemeClr val="tx1"/>
                </a:solidFill>
              </a:rPr>
              <a:t>Porfyrogenety</a:t>
            </a:r>
            <a:r>
              <a:rPr lang="cs-CZ" sz="1800" dirty="0" smtClean="0">
                <a:solidFill>
                  <a:schemeClr val="tx1"/>
                </a:solidFill>
              </a:rPr>
              <a:t> do Kyjevské Rusi</a:t>
            </a:r>
          </a:p>
          <a:p>
            <a:pPr lvl="2">
              <a:buClrTx/>
              <a:buFont typeface="Arial" panose="020B0604020202020204" pitchFamily="34" charset="0"/>
              <a:buChar char="•"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Byzantská říše</a:t>
            </a:r>
          </a:p>
        </p:txBody>
      </p:sp>
    </p:spTree>
    <p:extLst>
      <p:ext uri="{BB962C8B-B14F-4D97-AF65-F5344CB8AC3E}">
        <p14:creationId xmlns:p14="http://schemas.microsoft.com/office/powerpoint/2010/main" val="2703118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/>
          <a:lstStyle/>
          <a:p>
            <a:pPr marL="0" indent="0">
              <a:buClrTx/>
              <a:buNone/>
            </a:pPr>
            <a:r>
              <a:rPr lang="cs-CZ" b="1" dirty="0" smtClean="0">
                <a:solidFill>
                  <a:schemeClr val="tx1"/>
                </a:solidFill>
              </a:rPr>
              <a:t>Počátky </a:t>
            </a:r>
            <a:r>
              <a:rPr lang="cs-CZ" b="1" dirty="0">
                <a:solidFill>
                  <a:schemeClr val="tx1"/>
                </a:solidFill>
              </a:rPr>
              <a:t>Křesťanství</a:t>
            </a:r>
            <a:endParaRPr lang="cs-CZ" b="1" dirty="0" smtClean="0">
              <a:solidFill>
                <a:schemeClr val="tx1"/>
              </a:solidFill>
            </a:endParaRPr>
          </a:p>
          <a:p>
            <a:pPr lvl="2">
              <a:buClrTx/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313 – Konstantin Veliký jako první císař se přiklonil ke křesťanství</a:t>
            </a:r>
          </a:p>
          <a:p>
            <a:pPr lvl="2">
              <a:buClrTx/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380 – křesťanství se stalo hlavním oficiálním náboženstvím v Římské říši za vlády </a:t>
            </a:r>
            <a:r>
              <a:rPr lang="cs-CZ" dirty="0" err="1" smtClean="0">
                <a:solidFill>
                  <a:schemeClr val="tx1"/>
                </a:solidFill>
              </a:rPr>
              <a:t>Theodosius</a:t>
            </a:r>
            <a:r>
              <a:rPr lang="cs-CZ" dirty="0" smtClean="0">
                <a:solidFill>
                  <a:schemeClr val="tx1"/>
                </a:solidFill>
              </a:rPr>
              <a:t> I.</a:t>
            </a:r>
          </a:p>
          <a:p>
            <a:pPr lvl="2">
              <a:buClrTx/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Heretické větve křesťanství</a:t>
            </a:r>
          </a:p>
          <a:p>
            <a:pPr lvl="4">
              <a:buClrTx/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chemeClr val="tx1"/>
                </a:solidFill>
              </a:rPr>
              <a:t>Ariánství (</a:t>
            </a:r>
            <a:r>
              <a:rPr lang="cs-CZ" sz="1800" dirty="0" err="1" smtClean="0">
                <a:solidFill>
                  <a:schemeClr val="tx1"/>
                </a:solidFill>
              </a:rPr>
              <a:t>Nikájský</a:t>
            </a:r>
            <a:r>
              <a:rPr lang="cs-CZ" sz="1800" dirty="0" smtClean="0">
                <a:solidFill>
                  <a:schemeClr val="tx1"/>
                </a:solidFill>
              </a:rPr>
              <a:t> koncil r. 325)</a:t>
            </a:r>
          </a:p>
          <a:p>
            <a:pPr lvl="4">
              <a:buClrTx/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chemeClr val="tx1"/>
                </a:solidFill>
              </a:rPr>
              <a:t>Nestoriánství (Efezský koncil r. 431)</a:t>
            </a:r>
          </a:p>
          <a:p>
            <a:pPr lvl="4">
              <a:buClrTx/>
              <a:buFont typeface="Arial" panose="020B0604020202020204" pitchFamily="34" charset="0"/>
              <a:buChar char="•"/>
            </a:pPr>
            <a:r>
              <a:rPr lang="cs-CZ" sz="1800" dirty="0" err="1" smtClean="0">
                <a:solidFill>
                  <a:schemeClr val="tx1"/>
                </a:solidFill>
              </a:rPr>
              <a:t>Monofyzitismus</a:t>
            </a:r>
            <a:r>
              <a:rPr lang="cs-CZ" sz="1800" dirty="0" smtClean="0">
                <a:solidFill>
                  <a:schemeClr val="tx1"/>
                </a:solidFill>
              </a:rPr>
              <a:t> (Chalkedonský koncil r. 451)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Křesťanství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2462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Křesťanství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539552" y="2060848"/>
            <a:ext cx="4176463" cy="4065632"/>
          </a:xfrm>
        </p:spPr>
        <p:txBody>
          <a:bodyPr/>
          <a:lstStyle/>
          <a:p>
            <a:pPr marL="0" indent="0">
              <a:buClrTx/>
              <a:buNone/>
            </a:pPr>
            <a:r>
              <a:rPr lang="cs-CZ" b="1" dirty="0" smtClean="0">
                <a:solidFill>
                  <a:schemeClr val="tx1"/>
                </a:solidFill>
              </a:rPr>
              <a:t>Křesťanství v Byzanci</a:t>
            </a:r>
          </a:p>
          <a:p>
            <a:pPr lvl="2">
              <a:buClrTx/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Ikonoklasmus x ikonodulie</a:t>
            </a:r>
          </a:p>
          <a:p>
            <a:pPr lvl="2">
              <a:buClrTx/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Konstantinopolský koncil (754)</a:t>
            </a:r>
          </a:p>
          <a:p>
            <a:pPr lvl="2">
              <a:buClrTx/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Druhý </a:t>
            </a:r>
            <a:r>
              <a:rPr lang="cs-CZ" dirty="0" err="1">
                <a:solidFill>
                  <a:schemeClr val="tx1"/>
                </a:solidFill>
              </a:rPr>
              <a:t>nikajský</a:t>
            </a:r>
            <a:r>
              <a:rPr lang="cs-CZ" dirty="0">
                <a:solidFill>
                  <a:schemeClr val="tx1"/>
                </a:solidFill>
              </a:rPr>
              <a:t> koncil </a:t>
            </a:r>
            <a:r>
              <a:rPr lang="cs-CZ" dirty="0" smtClean="0">
                <a:solidFill>
                  <a:schemeClr val="tx1"/>
                </a:solidFill>
              </a:rPr>
              <a:t>(787)</a:t>
            </a:r>
          </a:p>
          <a:p>
            <a:pPr lvl="2">
              <a:buClrTx/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Byzantské misie a šíření křesťanství</a:t>
            </a:r>
          </a:p>
          <a:p>
            <a:pPr lvl="2">
              <a:buClrTx/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1054 – Velké schizma</a:t>
            </a:r>
            <a:endParaRPr lang="cs-CZ" dirty="0">
              <a:solidFill>
                <a:schemeClr val="tx1"/>
              </a:solidFill>
            </a:endParaRP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819760"/>
            <a:ext cx="3384376" cy="4306403"/>
          </a:xfrm>
        </p:spPr>
      </p:pic>
    </p:spTree>
    <p:extLst>
      <p:ext uri="{BB962C8B-B14F-4D97-AF65-F5344CB8AC3E}">
        <p14:creationId xmlns:p14="http://schemas.microsoft.com/office/powerpoint/2010/main" val="3812929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>
            <a:norm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cs-CZ" dirty="0" err="1">
                <a:solidFill>
                  <a:schemeClr val="tx1"/>
                </a:solidFill>
              </a:rPr>
              <a:t>Svjatoslavův</a:t>
            </a:r>
            <a:r>
              <a:rPr lang="cs-CZ" dirty="0">
                <a:solidFill>
                  <a:schemeClr val="tx1"/>
                </a:solidFill>
              </a:rPr>
              <a:t> názor na křesťanství jako odkaz Vladimírovi - </a:t>
            </a:r>
            <a:r>
              <a:rPr lang="cs-CZ" dirty="0">
                <a:solidFill>
                  <a:schemeClr val="tx1"/>
                </a:solidFill>
                <a:hlinkClick r:id="rId2"/>
              </a:rPr>
              <a:t>https://www.youtube.com/watch?v=MV5w262XvCU</a:t>
            </a:r>
            <a:endParaRPr lang="cs-CZ" dirty="0">
              <a:solidFill>
                <a:schemeClr val="tx1"/>
              </a:solidFill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Z počátku po otci – holdoval pitkám a ženám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Zlom ve vztazích s Byzancí a přijetí křesťanství</a:t>
            </a:r>
          </a:p>
          <a:p>
            <a:pPr lvl="3">
              <a:buClrTx/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tx1"/>
                </a:solidFill>
              </a:rPr>
              <a:t>Dodržení závazku </a:t>
            </a:r>
            <a:r>
              <a:rPr lang="cs-CZ" sz="2000" dirty="0" smtClean="0">
                <a:solidFill>
                  <a:schemeClr val="tx1"/>
                </a:solidFill>
              </a:rPr>
              <a:t>Svjatoslava</a:t>
            </a:r>
            <a:endParaRPr lang="cs-CZ" sz="2200" dirty="0" smtClean="0">
              <a:solidFill>
                <a:schemeClr val="tx1"/>
              </a:solidFill>
            </a:endParaRPr>
          </a:p>
          <a:p>
            <a:pPr lvl="3">
              <a:buClrTx/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chemeClr val="tx1"/>
                </a:solidFill>
              </a:rPr>
              <a:t>Vidina centralizované moci</a:t>
            </a:r>
          </a:p>
          <a:p>
            <a:pPr lvl="3">
              <a:buClrTx/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chemeClr val="tx1"/>
                </a:solidFill>
              </a:rPr>
              <a:t>Sňatek s Annou </a:t>
            </a:r>
            <a:r>
              <a:rPr lang="cs-CZ" sz="2200" dirty="0" err="1" smtClean="0">
                <a:solidFill>
                  <a:schemeClr val="tx1"/>
                </a:solidFill>
              </a:rPr>
              <a:t>Porfyrogenetou</a:t>
            </a:r>
            <a:endParaRPr lang="cs-CZ" sz="2200" dirty="0" smtClean="0">
              <a:solidFill>
                <a:schemeClr val="tx1"/>
              </a:solidFill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</a:rPr>
              <a:t>„Nový“ Vladimír I.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endParaRPr lang="cs-CZ" sz="2200" dirty="0" smtClean="0">
              <a:solidFill>
                <a:schemeClr val="tx1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Vladimír I.</a:t>
            </a:r>
          </a:p>
        </p:txBody>
      </p:sp>
    </p:spTree>
    <p:extLst>
      <p:ext uri="{BB962C8B-B14F-4D97-AF65-F5344CB8AC3E}">
        <p14:creationId xmlns:p14="http://schemas.microsoft.com/office/powerpoint/2010/main" val="2845576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Přijetí křesťanství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988840"/>
            <a:ext cx="3465986" cy="4237148"/>
          </a:xfrm>
        </p:spPr>
      </p:pic>
      <p:sp>
        <p:nvSpPr>
          <p:cNvPr id="4" name="Zástupný symbol pro obsah 3"/>
          <p:cNvSpPr>
            <a:spLocks noGrp="1"/>
          </p:cNvSpPr>
          <p:nvPr>
            <p:ph sz="quarter" idx="14"/>
          </p:nvPr>
        </p:nvSpPr>
        <p:spPr>
          <a:xfrm>
            <a:off x="4645152" y="2060848"/>
            <a:ext cx="3822192" cy="4065632"/>
          </a:xfrm>
        </p:spPr>
        <p:txBody>
          <a:bodyPr>
            <a:norm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chemeClr val="tx1"/>
                </a:solidFill>
              </a:rPr>
              <a:t>Pronikání křesťanství do Rusi již dříve - kníže Igor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schemeClr val="tx1"/>
                </a:solidFill>
              </a:rPr>
              <a:t>973 – první jednání o christianizaci s </a:t>
            </a:r>
            <a:r>
              <a:rPr lang="cs-CZ" sz="2200" dirty="0" smtClean="0">
                <a:solidFill>
                  <a:schemeClr val="tx1"/>
                </a:solidFill>
              </a:rPr>
              <a:t>Německem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chemeClr val="tx1"/>
                </a:solidFill>
              </a:rPr>
              <a:t>Po třech měsících katechumenátu přišel křest na svátek Zjevení páně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cs-CZ" sz="2200" dirty="0" smtClean="0">
                <a:solidFill>
                  <a:schemeClr val="tx1"/>
                </a:solidFill>
              </a:rPr>
              <a:t>Pozvolné, někdy i násilné šíření</a:t>
            </a:r>
            <a:endParaRPr lang="cs-CZ" sz="2200" dirty="0">
              <a:solidFill>
                <a:schemeClr val="tx1"/>
              </a:solidFill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783250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288</TotalTime>
  <Words>490</Words>
  <Application>Microsoft Office PowerPoint</Application>
  <PresentationFormat>Předvádění na obrazovce (4:3)</PresentationFormat>
  <Paragraphs>80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Candara</vt:lpstr>
      <vt:lpstr>Symbol</vt:lpstr>
      <vt:lpstr>Vlnění</vt:lpstr>
      <vt:lpstr>Kyjevská Rus a Byzantská říše</vt:lpstr>
      <vt:lpstr>Kyjevská Rus</vt:lpstr>
      <vt:lpstr>Byzantská říše</vt:lpstr>
      <vt:lpstr>Byzantská říše</vt:lpstr>
      <vt:lpstr>Byzantská říše</vt:lpstr>
      <vt:lpstr>Křesťanství</vt:lpstr>
      <vt:lpstr>Křesťanství</vt:lpstr>
      <vt:lpstr>Vladimír I.</vt:lpstr>
      <vt:lpstr>Přijetí křesťanství</vt:lpstr>
      <vt:lpstr>Přijetí křesťanství</vt:lpstr>
      <vt:lpstr>Literatura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Kyjevská Rus a Byzantská říše</dc:title>
  <dc:creator>Rapant Marian</dc:creator>
  <cp:lastModifiedBy>Bobrzykova</cp:lastModifiedBy>
  <cp:revision>25</cp:revision>
  <dcterms:created xsi:type="dcterms:W3CDTF">2017-03-15T16:15:53Z</dcterms:created>
  <dcterms:modified xsi:type="dcterms:W3CDTF">2017-05-15T16:45:58Z</dcterms:modified>
  <cp:category>Veřejné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irbank-DocumentTagging.ClassificationMark.P00">
    <vt:lpwstr>&lt;ClassificationMark xmlns:xsi="http://www.w3.org/2001/XMLSchema-instance" xmlns:xsd="http://www.w3.org/2001/XMLSchema" margin="NaN" class="C0" owner="Rapant Marian" position="BottomLeft" marginX="0" marginY="0" classifiedOn="2017-03-15T19:00:35.75669</vt:lpwstr>
  </property>
  <property fmtid="{D5CDD505-2E9C-101B-9397-08002B2CF9AE}" pid="3" name="airbank-DocumentTagging.ClassificationMark.P01">
    <vt:lpwstr>+01:00" showPrintedBy="false" showPrintDate="false" language="cs" ApplicationVersion="Microsoft PowerPoint, 14.0" addinVersion="5.7.9.0" template="Air Bank"&gt;&lt;history bulk="false" class="Veřejné" code="C0" user="Rapant Marian" date="2017-03-15T19:00:3</vt:lpwstr>
  </property>
  <property fmtid="{D5CDD505-2E9C-101B-9397-08002B2CF9AE}" pid="4" name="airbank-DocumentTagging.ClassificationMark.P02">
    <vt:lpwstr>6.3327476+01:00" /&gt;&lt;recipients /&gt;&lt;documentOwners /&gt;&lt;/ClassificationMark&gt;</vt:lpwstr>
  </property>
  <property fmtid="{D5CDD505-2E9C-101B-9397-08002B2CF9AE}" pid="5" name="airbank-DocumentTagging.ClassificationMark">
    <vt:lpwstr>￼PARTS:3</vt:lpwstr>
  </property>
  <property fmtid="{D5CDD505-2E9C-101B-9397-08002B2CF9AE}" pid="6" name="airbank-DocumentClasification">
    <vt:lpwstr>Veřejné</vt:lpwstr>
  </property>
  <property fmtid="{D5CDD505-2E9C-101B-9397-08002B2CF9AE}" pid="7" name="airbank-DLP">
    <vt:lpwstr>airbank-DLP:DLP_VEREJNE</vt:lpwstr>
  </property>
</Properties>
</file>