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74" r:id="rId11"/>
    <p:sldId id="265" r:id="rId12"/>
    <p:sldId id="269" r:id="rId13"/>
    <p:sldId id="270" r:id="rId14"/>
    <p:sldId id="266" r:id="rId15"/>
    <p:sldId id="267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3__JqgEwF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IzC2acv35H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EmI-0EXmfw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HKIfx0eSk0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0Aj56ru8z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Постмодернизм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Новая волна в русской литературе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7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1009260"/>
            <a:ext cx="9613861" cy="1080938"/>
          </a:xfrm>
        </p:spPr>
        <p:txBody>
          <a:bodyPr/>
          <a:lstStyle/>
          <a:p>
            <a:r>
              <a:rPr lang="ru-RU" dirty="0"/>
              <a:t>НАПРАВЛЕНИЯ В ПОСТМОДЕРНИЗМЕ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975104"/>
            <a:ext cx="10731391" cy="47792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i="1" u="sng" dirty="0" smtClean="0"/>
              <a:t>Концептуализм</a:t>
            </a:r>
            <a:r>
              <a:rPr lang="ru-RU" dirty="0" smtClean="0"/>
              <a:t>- </a:t>
            </a:r>
            <a:r>
              <a:rPr lang="ru-RU" dirty="0"/>
              <a:t>система языковых жестов, </a:t>
            </a:r>
            <a:r>
              <a:rPr lang="ru-RU" dirty="0" smtClean="0"/>
              <a:t>относится </a:t>
            </a:r>
            <a:r>
              <a:rPr lang="ru-RU" dirty="0"/>
              <a:t>к материалу советской идеологии, массового сознания социалистического общества. Т</a:t>
            </a:r>
            <a:r>
              <a:rPr lang="ru-RU" dirty="0" smtClean="0"/>
              <a:t>акже </a:t>
            </a:r>
            <a:r>
              <a:rPr lang="ru-RU" dirty="0"/>
              <a:t>связан с </a:t>
            </a:r>
            <a:r>
              <a:rPr lang="ru-RU" dirty="0" err="1" smtClean="0"/>
              <a:t>соц</a:t>
            </a:r>
            <a:r>
              <a:rPr lang="ru-RU" dirty="0"/>
              <a:t>-</a:t>
            </a:r>
            <a:r>
              <a:rPr lang="ru-RU" dirty="0" smtClean="0"/>
              <a:t>артом </a:t>
            </a:r>
            <a:r>
              <a:rPr lang="ru-RU" dirty="0"/>
              <a:t>и тяготеет к поэтике </a:t>
            </a:r>
            <a:r>
              <a:rPr lang="ru-RU" i="1" dirty="0" err="1"/>
              <a:t>обериутов</a:t>
            </a:r>
            <a:r>
              <a:rPr lang="ru-RU" dirty="0"/>
              <a:t> (особенно </a:t>
            </a:r>
            <a:r>
              <a:rPr lang="ru-RU" dirty="0" smtClean="0"/>
              <a:t>Даниила </a:t>
            </a:r>
            <a:r>
              <a:rPr lang="ru-RU" dirty="0"/>
              <a:t>Хармса).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ru-RU" i="1" u="sng" dirty="0" err="1"/>
              <a:t>Необарокко</a:t>
            </a:r>
            <a:r>
              <a:rPr lang="ru-RU" dirty="0"/>
              <a:t> – метафорический стиль, шоковая поэтика натурализма, поэтика </a:t>
            </a:r>
            <a:r>
              <a:rPr lang="ru-RU" dirty="0" err="1"/>
              <a:t>повторениий</a:t>
            </a:r>
            <a:r>
              <a:rPr lang="ru-RU" dirty="0"/>
              <a:t>, перечней, создание мира хаоса, соединение разнородных кусков в один текст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i="1" u="sng" dirty="0"/>
              <a:t>Компьютерные </a:t>
            </a:r>
            <a:r>
              <a:rPr lang="ru-RU" i="1" u="sng" dirty="0" smtClean="0"/>
              <a:t>технологии </a:t>
            </a:r>
            <a:r>
              <a:rPr lang="ru-RU" i="1" u="sng" dirty="0"/>
              <a:t>(игры, Интернет, массовая и сетевая культура</a:t>
            </a:r>
            <a:r>
              <a:rPr lang="ru-RU" dirty="0"/>
              <a:t>- последнее направление, которое имеет влияние на </a:t>
            </a:r>
            <a:r>
              <a:rPr lang="ru-RU" dirty="0" smtClean="0"/>
              <a:t>создание постмодернистского творчества.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6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ПРОЗА, </a:t>
            </a:r>
            <a:r>
              <a:rPr lang="cs-CZ" dirty="0" smtClean="0"/>
              <a:t>„</a:t>
            </a:r>
            <a:r>
              <a:rPr lang="ru-RU" dirty="0" smtClean="0"/>
              <a:t>Новая волна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033" y="2036064"/>
            <a:ext cx="11814048" cy="4821935"/>
          </a:xfrm>
        </p:spPr>
        <p:txBody>
          <a:bodyPr>
            <a:noAutofit/>
          </a:bodyPr>
          <a:lstStyle/>
          <a:p>
            <a:pPr algn="just"/>
            <a:r>
              <a:rPr lang="ru-RU" sz="2200" dirty="0"/>
              <a:t>К новой волне относится ряд авторов, произведения которых разнообразны по стилю и по темам. Их </a:t>
            </a:r>
            <a:r>
              <a:rPr lang="ru-RU" sz="2200" dirty="0" smtClean="0"/>
              <a:t>объединяет </a:t>
            </a:r>
            <a:r>
              <a:rPr lang="ru-RU" sz="2200" dirty="0"/>
              <a:t>отрицание литературных стереотипов, нарушение традиционных правил. Авторы стараются открыть </a:t>
            </a:r>
            <a:r>
              <a:rPr lang="ru-RU" sz="2200" dirty="0" smtClean="0"/>
              <a:t>фантастику в </a:t>
            </a:r>
            <a:r>
              <a:rPr lang="ru-RU" sz="2200" dirty="0"/>
              <a:t>повседневности и показать явления с новой точки зрения. </a:t>
            </a:r>
            <a:endParaRPr lang="cs-CZ" sz="2200" dirty="0"/>
          </a:p>
          <a:p>
            <a:pPr algn="just"/>
            <a:r>
              <a:rPr lang="ru-RU" sz="2200" dirty="0"/>
              <a:t>Важной чертой их произведений ирония, пародия, комизм, абсурд. Тексты строятся на игре </a:t>
            </a:r>
            <a:r>
              <a:rPr lang="ru-RU" sz="2200" dirty="0" smtClean="0"/>
              <a:t>со </a:t>
            </a:r>
            <a:r>
              <a:rPr lang="ru-RU" sz="2200" dirty="0"/>
              <a:t>словами, </a:t>
            </a:r>
            <a:r>
              <a:rPr lang="ru-RU" sz="2200" dirty="0" err="1"/>
              <a:t>повестование</a:t>
            </a:r>
            <a:r>
              <a:rPr lang="ru-RU" sz="2200" dirty="0"/>
              <a:t> вызывает впечатление </a:t>
            </a:r>
            <a:r>
              <a:rPr lang="ru-RU" sz="2200" dirty="0" err="1"/>
              <a:t>нелитературности</a:t>
            </a:r>
            <a:r>
              <a:rPr lang="ru-RU" sz="2200" dirty="0"/>
              <a:t>. </a:t>
            </a:r>
            <a:endParaRPr lang="cs-CZ" sz="2200" dirty="0"/>
          </a:p>
          <a:p>
            <a:pPr algn="just"/>
            <a:r>
              <a:rPr lang="ru-RU" sz="2200" dirty="0"/>
              <a:t>Авторы новой волны аполитичны, но в них </a:t>
            </a:r>
            <a:r>
              <a:rPr lang="ru-RU" sz="2200" dirty="0" smtClean="0"/>
              <a:t>отражаетс</a:t>
            </a:r>
            <a:r>
              <a:rPr lang="ru-RU" sz="2200" dirty="0"/>
              <a:t>я</a:t>
            </a:r>
            <a:r>
              <a:rPr lang="ru-RU" sz="2200" dirty="0" smtClean="0"/>
              <a:t> </a:t>
            </a:r>
            <a:r>
              <a:rPr lang="ru-RU" sz="2200" dirty="0"/>
              <a:t>советская жизнь застоя. Издательства </a:t>
            </a:r>
            <a:r>
              <a:rPr lang="ru-RU" sz="2200" dirty="0" smtClean="0"/>
              <a:t>отказывались </a:t>
            </a:r>
            <a:r>
              <a:rPr lang="ru-RU" sz="2200" dirty="0"/>
              <a:t>от их </a:t>
            </a:r>
            <a:r>
              <a:rPr lang="ru-RU" sz="2200" dirty="0" smtClean="0"/>
              <a:t>публикации (распространялись путем самиздата). Возникают, </a:t>
            </a:r>
            <a:r>
              <a:rPr lang="ru-RU" sz="2200" dirty="0"/>
              <a:t>прежде </a:t>
            </a:r>
            <a:r>
              <a:rPr lang="ru-RU" sz="2200" dirty="0" smtClean="0"/>
              <a:t>всего, </a:t>
            </a:r>
            <a:r>
              <a:rPr lang="ru-RU" sz="2200" dirty="0"/>
              <a:t>рассказы, героями </a:t>
            </a:r>
            <a:r>
              <a:rPr lang="ru-RU" sz="2200" dirty="0" smtClean="0"/>
              <a:t>которых являются представители </a:t>
            </a:r>
            <a:r>
              <a:rPr lang="ru-RU" sz="2200" dirty="0"/>
              <a:t>социальных низов (наркоманы, проститутки, алкоголики). </a:t>
            </a:r>
            <a:endParaRPr lang="cs-CZ" sz="2200" dirty="0"/>
          </a:p>
          <a:p>
            <a:pPr algn="just"/>
            <a:r>
              <a:rPr lang="cs-CZ" sz="2200" dirty="0" err="1" smtClean="0"/>
              <a:t>Среди</a:t>
            </a:r>
            <a:r>
              <a:rPr lang="cs-CZ" sz="2200" dirty="0" smtClean="0"/>
              <a:t> </a:t>
            </a:r>
            <a:r>
              <a:rPr lang="cs-CZ" sz="2200" dirty="0" err="1"/>
              <a:t>произведений</a:t>
            </a:r>
            <a:r>
              <a:rPr lang="cs-CZ" sz="2200" dirty="0"/>
              <a:t> «</a:t>
            </a:r>
            <a:r>
              <a:rPr lang="cs-CZ" sz="2200" dirty="0" err="1"/>
              <a:t>Новой</a:t>
            </a:r>
            <a:r>
              <a:rPr lang="cs-CZ" sz="2200" dirty="0"/>
              <a:t> </a:t>
            </a:r>
            <a:r>
              <a:rPr lang="cs-CZ" sz="2200" dirty="0" err="1"/>
              <a:t>волны</a:t>
            </a:r>
            <a:r>
              <a:rPr lang="cs-CZ" sz="2200" dirty="0"/>
              <a:t>» </a:t>
            </a:r>
            <a:r>
              <a:rPr lang="cs-CZ" sz="2200" dirty="0" err="1"/>
              <a:t>появились</a:t>
            </a:r>
            <a:r>
              <a:rPr lang="cs-CZ" sz="2200" dirty="0"/>
              <a:t> </a:t>
            </a:r>
            <a:r>
              <a:rPr lang="cs-CZ" sz="2200" dirty="0" err="1"/>
              <a:t>книги</a:t>
            </a:r>
            <a:r>
              <a:rPr lang="cs-CZ" sz="2200" dirty="0"/>
              <a:t>, </a:t>
            </a:r>
            <a:r>
              <a:rPr lang="cs-CZ" sz="2200" dirty="0" err="1"/>
              <a:t>которые</a:t>
            </a:r>
            <a:r>
              <a:rPr lang="cs-CZ" sz="2200" dirty="0"/>
              <a:t> </a:t>
            </a:r>
            <a:r>
              <a:rPr lang="cs-CZ" sz="2200" dirty="0" err="1"/>
              <a:t>стали</a:t>
            </a:r>
            <a:r>
              <a:rPr lang="cs-CZ" sz="2200" dirty="0"/>
              <a:t> </a:t>
            </a:r>
            <a:r>
              <a:rPr lang="cs-CZ" sz="2200" dirty="0" err="1"/>
              <a:t>называть</a:t>
            </a:r>
            <a:r>
              <a:rPr lang="cs-CZ" sz="2200" dirty="0"/>
              <a:t> «</a:t>
            </a:r>
            <a:r>
              <a:rPr lang="cs-CZ" sz="2200" dirty="0" err="1"/>
              <a:t>женская</a:t>
            </a:r>
            <a:r>
              <a:rPr lang="cs-CZ" sz="2200" dirty="0"/>
              <a:t> </a:t>
            </a:r>
            <a:r>
              <a:rPr lang="cs-CZ" sz="2200" dirty="0" err="1"/>
              <a:t>проза</a:t>
            </a:r>
            <a:r>
              <a:rPr lang="cs-CZ" sz="2200" dirty="0"/>
              <a:t>». К «</a:t>
            </a:r>
            <a:r>
              <a:rPr lang="cs-CZ" sz="2200" dirty="0" err="1"/>
              <a:t>женской</a:t>
            </a:r>
            <a:r>
              <a:rPr lang="cs-CZ" sz="2200" dirty="0"/>
              <a:t> </a:t>
            </a:r>
            <a:r>
              <a:rPr lang="cs-CZ" sz="2200" dirty="0" err="1"/>
              <a:t>прозе</a:t>
            </a:r>
            <a:r>
              <a:rPr lang="cs-CZ" sz="2200" dirty="0"/>
              <a:t>» </a:t>
            </a:r>
            <a:r>
              <a:rPr lang="cs-CZ" sz="2200" dirty="0" err="1"/>
              <a:t>стали</a:t>
            </a:r>
            <a:r>
              <a:rPr lang="cs-CZ" sz="2200" dirty="0"/>
              <a:t> </a:t>
            </a:r>
            <a:r>
              <a:rPr lang="cs-CZ" sz="2200" dirty="0" err="1"/>
              <a:t>относить</a:t>
            </a:r>
            <a:r>
              <a:rPr lang="cs-CZ" sz="2200" dirty="0"/>
              <a:t> </a:t>
            </a:r>
            <a:r>
              <a:rPr lang="cs-CZ" sz="2200" dirty="0" err="1"/>
              <a:t>произведения</a:t>
            </a:r>
            <a:r>
              <a:rPr lang="cs-CZ" sz="2200" dirty="0"/>
              <a:t> </a:t>
            </a:r>
            <a:r>
              <a:rPr lang="cs-CZ" sz="2200" dirty="0" err="1"/>
              <a:t>В.Токаревой</a:t>
            </a:r>
            <a:r>
              <a:rPr lang="cs-CZ" sz="2200" dirty="0"/>
              <a:t>, </a:t>
            </a:r>
            <a:r>
              <a:rPr lang="cs-CZ" sz="2200" dirty="0" err="1"/>
              <a:t>Л.Петрушевской</a:t>
            </a:r>
            <a:r>
              <a:rPr lang="cs-CZ" sz="2200" dirty="0"/>
              <a:t>, </a:t>
            </a:r>
            <a:r>
              <a:rPr lang="cs-CZ" sz="2200" dirty="0" err="1"/>
              <a:t>Г.Щербаковой</a:t>
            </a:r>
            <a:r>
              <a:rPr lang="cs-CZ" sz="2200" dirty="0"/>
              <a:t>, </a:t>
            </a:r>
            <a:r>
              <a:rPr lang="cs-CZ" sz="2200" dirty="0" err="1"/>
              <a:t>Т.Толстой</a:t>
            </a:r>
            <a:r>
              <a:rPr lang="ru-RU" sz="2200" dirty="0"/>
              <a:t>.</a:t>
            </a:r>
            <a:endParaRPr lang="cs-CZ" sz="2200" dirty="0"/>
          </a:p>
          <a:p>
            <a:pPr marL="0" indent="0" algn="just">
              <a:buNone/>
            </a:pPr>
            <a:endParaRPr lang="cs-CZ" sz="2200" dirty="0"/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735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Венедикт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Ерофеев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«Москва-Петушки»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москва петуш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134" y="1997679"/>
            <a:ext cx="2928958" cy="4586735"/>
          </a:xfrm>
          <a:prstGeom prst="rect">
            <a:avLst/>
          </a:prstGeom>
          <a:noFill/>
        </p:spPr>
      </p:pic>
      <p:pic>
        <p:nvPicPr>
          <p:cNvPr id="17412" name="Picture 4" descr="Картинки по запросу венедикт ерофее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9269" y="2129149"/>
            <a:ext cx="4572000" cy="37909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24034" y="6215082"/>
            <a:ext cx="5929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https://www.youtube.com/watch?v=a3__JqgEwFk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51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Виктор Пелевин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«Поколение «П»»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8414" y="6215082"/>
            <a:ext cx="650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https://www.youtube.com/watch?v=IzC2acv35HE</a:t>
            </a:r>
            <a:r>
              <a:rPr lang="ru-RU" dirty="0"/>
              <a:t> </a:t>
            </a:r>
          </a:p>
        </p:txBody>
      </p:sp>
      <p:pic>
        <p:nvPicPr>
          <p:cNvPr id="16386" name="Picture 2" descr="Картинки по запросу пелевин поколение 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4486" y="2395291"/>
            <a:ext cx="2286016" cy="3559327"/>
          </a:xfrm>
          <a:prstGeom prst="rect">
            <a:avLst/>
          </a:prstGeom>
          <a:noFill/>
        </p:spPr>
      </p:pic>
      <p:pic>
        <p:nvPicPr>
          <p:cNvPr id="16388" name="Picture 4" descr="Картинки по запросу пелеви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22414" y="2395291"/>
            <a:ext cx="2571768" cy="34375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83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ПОЭЗИЯ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Подведение итогов XX столетия и всего тысячелетия;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современности;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Утверждение жизнеспособных ценностей.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9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ДРАМАТУРГИЯ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02209" y="2291418"/>
            <a:ext cx="11472672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Е. Гришковец (смешение кодов сентиментализма, модернизма, постмодернизма, реализма)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Л. Петрушевская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посмодернистские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драмы и модернистские).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Поколение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двадцатилетных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». Разочарование в ценностях современной цивилизации.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Ремейки.</a:t>
            </a:r>
          </a:p>
        </p:txBody>
      </p:sp>
    </p:spTree>
    <p:extLst>
      <p:ext uri="{BB962C8B-B14F-4D97-AF65-F5344CB8AC3E}">
        <p14:creationId xmlns:p14="http://schemas.microsoft.com/office/powerpoint/2010/main" val="3636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Гришковец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2190" y="2226583"/>
            <a:ext cx="4604275" cy="345320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09786" y="607220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https://www.youtube.com/watch?v=0EmI-0EXmfw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69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Людмила Петрушевская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0321" y="2209800"/>
            <a:ext cx="3614734" cy="487375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«Три девушки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голубом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«Уроки музыки»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«Мужская зона»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«Опять двадцать пять»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«Лестничная клетка»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52596" y="5572140"/>
            <a:ext cx="7715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https://www.youtube.com/watch?v=HKIfx0eSk0w</a:t>
            </a:r>
            <a:r>
              <a:rPr lang="ru-RU" dirty="0"/>
              <a:t> </a:t>
            </a:r>
          </a:p>
        </p:txBody>
      </p:sp>
      <p:pic>
        <p:nvPicPr>
          <p:cNvPr id="5122" name="Picture 2" descr="Картинки по запросу петрушевск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3273" y="2060079"/>
            <a:ext cx="4790547" cy="27146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52596" y="500063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https://www.youtube.com/watch?v=U0Aj56ru8zE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279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Ремейки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48161" y="2036064"/>
            <a:ext cx="9963295" cy="491947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Версия» Бориса Акунина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Нулевое действие» Людмилы Петрушевской,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«Гамлет» Клима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«Драй,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ас, или Пиковая дама» Николая Коляды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Башмачкин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Олега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Богаева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«Парадоксы преступления» Клима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«Анна Каренина – 2» Олега Шишкина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«Чайка. Версия» Бориса Акунина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/>
              <a:t>Постмодернизм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(</a:t>
            </a:r>
            <a:r>
              <a:rPr lang="cs-CZ" sz="3600" dirty="0" err="1"/>
              <a:t>постмодерн</a:t>
            </a:r>
            <a:r>
              <a:rPr lang="cs-CZ" sz="3600" dirty="0"/>
              <a:t>; </a:t>
            </a:r>
            <a:r>
              <a:rPr lang="cs-CZ" sz="3600" dirty="0" err="1"/>
              <a:t>от</a:t>
            </a:r>
            <a:r>
              <a:rPr lang="cs-CZ" sz="3600" dirty="0"/>
              <a:t> </a:t>
            </a:r>
            <a:r>
              <a:rPr lang="cs-CZ" sz="3600" dirty="0" err="1"/>
              <a:t>лат</a:t>
            </a:r>
            <a:r>
              <a:rPr lang="cs-CZ" sz="3600" dirty="0"/>
              <a:t>. post — «</a:t>
            </a:r>
            <a:r>
              <a:rPr lang="cs-CZ" sz="3600" dirty="0" err="1"/>
              <a:t>после</a:t>
            </a:r>
            <a:r>
              <a:rPr lang="cs-CZ" sz="3600" dirty="0"/>
              <a:t>» и </a:t>
            </a:r>
            <a:r>
              <a:rPr lang="cs-CZ" sz="3600" dirty="0" err="1"/>
              <a:t>фр</a:t>
            </a:r>
            <a:r>
              <a:rPr lang="cs-CZ" sz="3600" dirty="0"/>
              <a:t>. </a:t>
            </a:r>
            <a:r>
              <a:rPr lang="cs-CZ" sz="3600" dirty="0" err="1"/>
              <a:t>moderne</a:t>
            </a:r>
            <a:r>
              <a:rPr lang="cs-CZ" sz="3600" dirty="0"/>
              <a:t> — «</a:t>
            </a:r>
            <a:r>
              <a:rPr lang="cs-CZ" sz="3600" dirty="0" err="1"/>
              <a:t>новейший</a:t>
            </a:r>
            <a:r>
              <a:rPr lang="cs-CZ" sz="3600" dirty="0"/>
              <a:t>», «</a:t>
            </a:r>
            <a:r>
              <a:rPr lang="cs-CZ" sz="3600" dirty="0" err="1"/>
              <a:t>современный</a:t>
            </a:r>
            <a:r>
              <a:rPr lang="cs-CZ" sz="3600" dirty="0"/>
              <a:t>») — </a:t>
            </a:r>
            <a:r>
              <a:rPr lang="cs-CZ" sz="3600" dirty="0" err="1"/>
              <a:t>термин</a:t>
            </a:r>
            <a:r>
              <a:rPr lang="cs-CZ" sz="3600" dirty="0"/>
              <a:t>, </a:t>
            </a:r>
            <a:r>
              <a:rPr lang="cs-CZ" sz="3600" dirty="0" err="1"/>
              <a:t>обозначающий</a:t>
            </a:r>
            <a:r>
              <a:rPr lang="cs-CZ" sz="3600" dirty="0"/>
              <a:t> </a:t>
            </a:r>
            <a:r>
              <a:rPr lang="cs-CZ" sz="3600" dirty="0" err="1"/>
              <a:t>структурно</a:t>
            </a:r>
            <a:r>
              <a:rPr lang="cs-CZ" sz="3600" dirty="0"/>
              <a:t> </a:t>
            </a:r>
            <a:r>
              <a:rPr lang="cs-CZ" sz="3600" dirty="0" err="1"/>
              <a:t>сходные</a:t>
            </a:r>
            <a:r>
              <a:rPr lang="cs-CZ" sz="3600" dirty="0"/>
              <a:t> </a:t>
            </a:r>
            <a:r>
              <a:rPr lang="cs-CZ" sz="3600" dirty="0" err="1"/>
              <a:t>явления</a:t>
            </a:r>
            <a:r>
              <a:rPr lang="cs-CZ" sz="3600" dirty="0"/>
              <a:t> в </a:t>
            </a:r>
            <a:r>
              <a:rPr lang="cs-CZ" sz="3600" dirty="0" err="1"/>
              <a:t>мировой</a:t>
            </a:r>
            <a:r>
              <a:rPr lang="cs-CZ" sz="3600" dirty="0"/>
              <a:t> </a:t>
            </a:r>
            <a:r>
              <a:rPr lang="cs-CZ" sz="3600" dirty="0" err="1"/>
              <a:t>общественной</a:t>
            </a:r>
            <a:r>
              <a:rPr lang="cs-CZ" sz="3600" dirty="0"/>
              <a:t> </a:t>
            </a:r>
            <a:r>
              <a:rPr lang="cs-CZ" sz="3600" dirty="0" err="1"/>
              <a:t>жизни</a:t>
            </a:r>
            <a:r>
              <a:rPr lang="cs-CZ" sz="3600" dirty="0"/>
              <a:t> и </a:t>
            </a:r>
            <a:r>
              <a:rPr lang="cs-CZ" sz="3600" dirty="0" err="1"/>
              <a:t>культуре</a:t>
            </a:r>
            <a:r>
              <a:rPr lang="cs-CZ" sz="3600" dirty="0"/>
              <a:t> </a:t>
            </a:r>
            <a:r>
              <a:rPr lang="cs-CZ" sz="3600" dirty="0" err="1"/>
              <a:t>второй</a:t>
            </a:r>
            <a:r>
              <a:rPr lang="cs-CZ" sz="3600" dirty="0"/>
              <a:t> </a:t>
            </a:r>
            <a:r>
              <a:rPr lang="cs-CZ" sz="3600" dirty="0" err="1"/>
              <a:t>половины</a:t>
            </a:r>
            <a:r>
              <a:rPr lang="cs-CZ" sz="3600" dirty="0"/>
              <a:t> 20 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9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129" y="619116"/>
            <a:ext cx="9613861" cy="1080938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Философия постмодернизма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225" y="1995496"/>
            <a:ext cx="11265408" cy="486250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3600" dirty="0" err="1"/>
              <a:t>Это</a:t>
            </a:r>
            <a:r>
              <a:rPr lang="cs-CZ" sz="3600" dirty="0"/>
              <a:t> </a:t>
            </a:r>
            <a:r>
              <a:rPr lang="cs-CZ" sz="3600" dirty="0" err="1"/>
              <a:t>направление</a:t>
            </a:r>
            <a:r>
              <a:rPr lang="cs-CZ" sz="3600" dirty="0"/>
              <a:t> </a:t>
            </a:r>
            <a:r>
              <a:rPr lang="cs-CZ" sz="3600" dirty="0" err="1"/>
              <a:t>возникло</a:t>
            </a:r>
            <a:r>
              <a:rPr lang="cs-CZ" sz="3600" dirty="0"/>
              <a:t> </a:t>
            </a:r>
            <a:r>
              <a:rPr lang="cs-CZ" sz="3600" dirty="0" err="1"/>
              <a:t>как</a:t>
            </a:r>
            <a:r>
              <a:rPr lang="cs-CZ" sz="3600" dirty="0"/>
              <a:t> </a:t>
            </a:r>
            <a:r>
              <a:rPr lang="cs-CZ" sz="3600" dirty="0" err="1"/>
              <a:t>антитеза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FF00"/>
                </a:solidFill>
              </a:rPr>
              <a:t>модернизму</a:t>
            </a:r>
            <a:r>
              <a:rPr lang="cs-CZ" sz="3600" dirty="0"/>
              <a:t> </a:t>
            </a:r>
            <a:r>
              <a:rPr lang="cs-CZ" sz="3600" i="1" dirty="0"/>
              <a:t>(</a:t>
            </a:r>
            <a:r>
              <a:rPr lang="cs-CZ" sz="3600" i="1" dirty="0" err="1"/>
              <a:t>открытому</a:t>
            </a:r>
            <a:r>
              <a:rPr lang="cs-CZ" sz="3600" i="1" dirty="0"/>
              <a:t> </a:t>
            </a:r>
            <a:r>
              <a:rPr lang="cs-CZ" sz="3600" i="1" dirty="0" err="1"/>
              <a:t>для</a:t>
            </a:r>
            <a:r>
              <a:rPr lang="cs-CZ" sz="3600" i="1" dirty="0"/>
              <a:t> </a:t>
            </a:r>
            <a:r>
              <a:rPr lang="cs-CZ" sz="3600" i="1" dirty="0" err="1"/>
              <a:t>понимания</a:t>
            </a:r>
            <a:r>
              <a:rPr lang="cs-CZ" sz="3600" i="1" dirty="0"/>
              <a:t> </a:t>
            </a:r>
            <a:r>
              <a:rPr lang="cs-CZ" sz="3600" i="1" dirty="0" err="1"/>
              <a:t>лишь</a:t>
            </a:r>
            <a:r>
              <a:rPr lang="cs-CZ" sz="3600" i="1" dirty="0"/>
              <a:t> </a:t>
            </a:r>
            <a:r>
              <a:rPr lang="cs-CZ" sz="3600" i="1" dirty="0" err="1"/>
              <a:t>немногим</a:t>
            </a:r>
            <a:r>
              <a:rPr lang="cs-CZ" sz="3600" i="1" dirty="0"/>
              <a:t>, </a:t>
            </a:r>
            <a:r>
              <a:rPr lang="cs-CZ" sz="3600" i="1" dirty="0" err="1"/>
              <a:t>интеллектуальной</a:t>
            </a:r>
            <a:r>
              <a:rPr lang="cs-CZ" sz="3600" i="1" dirty="0"/>
              <a:t> </a:t>
            </a:r>
            <a:r>
              <a:rPr lang="cs-CZ" sz="3600" i="1" dirty="0" err="1"/>
              <a:t>элите</a:t>
            </a:r>
            <a:r>
              <a:rPr lang="cs-CZ" sz="3600" i="1" dirty="0"/>
              <a:t> и </a:t>
            </a:r>
            <a:r>
              <a:rPr lang="cs-CZ" sz="3600" i="1" dirty="0" err="1"/>
              <a:t>неинтересному</a:t>
            </a:r>
            <a:r>
              <a:rPr lang="cs-CZ" sz="3600" i="1" dirty="0"/>
              <a:t> </a:t>
            </a:r>
            <a:r>
              <a:rPr lang="cs-CZ" sz="3600" i="1" dirty="0" err="1"/>
              <a:t>народу</a:t>
            </a:r>
            <a:r>
              <a:rPr lang="cs-CZ" sz="3600" i="1" dirty="0"/>
              <a:t> </a:t>
            </a:r>
            <a:r>
              <a:rPr lang="cs-CZ" sz="3600" i="1" dirty="0" err="1"/>
              <a:t>из-за</a:t>
            </a:r>
            <a:r>
              <a:rPr lang="cs-CZ" sz="3600" i="1" dirty="0"/>
              <a:t> </a:t>
            </a:r>
            <a:r>
              <a:rPr lang="cs-CZ" sz="3600" i="1" dirty="0" err="1"/>
              <a:t>сложности</a:t>
            </a:r>
            <a:r>
              <a:rPr lang="cs-CZ" sz="3600" i="1" dirty="0"/>
              <a:t> и </a:t>
            </a:r>
            <a:r>
              <a:rPr lang="cs-CZ" sz="3600" i="1" dirty="0" err="1"/>
              <a:t>недоступности</a:t>
            </a:r>
            <a:r>
              <a:rPr lang="cs-CZ" sz="3600" i="1" dirty="0"/>
              <a:t>) </a:t>
            </a:r>
            <a:r>
              <a:rPr lang="cs-CZ" sz="3600" dirty="0"/>
              <a:t>и </a:t>
            </a:r>
            <a:r>
              <a:rPr lang="cs-CZ" sz="3600" b="1" dirty="0" err="1">
                <a:solidFill>
                  <a:srgbClr val="FFFF00"/>
                </a:solidFill>
              </a:rPr>
              <a:t>примитивизму</a:t>
            </a: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 err="1">
                <a:solidFill>
                  <a:srgbClr val="FFFF00"/>
                </a:solidFill>
              </a:rPr>
              <a:t>массовой</a:t>
            </a: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 err="1">
                <a:solidFill>
                  <a:srgbClr val="FFFF00"/>
                </a:solidFill>
              </a:rPr>
              <a:t>беллетристики</a:t>
            </a:r>
            <a:r>
              <a:rPr lang="cs-CZ" sz="3600" dirty="0"/>
              <a:t> </a:t>
            </a:r>
            <a:r>
              <a:rPr lang="cs-CZ" sz="3600" i="1" dirty="0"/>
              <a:t>(</a:t>
            </a:r>
            <a:r>
              <a:rPr lang="cs-CZ" sz="3600" i="1" dirty="0" err="1"/>
              <a:t>презираемой</a:t>
            </a:r>
            <a:r>
              <a:rPr lang="cs-CZ" sz="3600" i="1" dirty="0"/>
              <a:t> </a:t>
            </a:r>
            <a:r>
              <a:rPr lang="cs-CZ" sz="3600" i="1" dirty="0" err="1"/>
              <a:t>эстетами</a:t>
            </a:r>
            <a:r>
              <a:rPr lang="cs-CZ" sz="3600" i="1" dirty="0"/>
              <a:t>, </a:t>
            </a:r>
            <a:r>
              <a:rPr lang="cs-CZ" sz="3600" i="1" dirty="0" err="1"/>
              <a:t>но</a:t>
            </a:r>
            <a:r>
              <a:rPr lang="cs-CZ" sz="3600" i="1" dirty="0"/>
              <a:t> </a:t>
            </a:r>
            <a:r>
              <a:rPr lang="cs-CZ" sz="3600" i="1" dirty="0" err="1"/>
              <a:t>составляющей</a:t>
            </a:r>
            <a:r>
              <a:rPr lang="cs-CZ" sz="3600" i="1" dirty="0"/>
              <a:t> </a:t>
            </a:r>
            <a:r>
              <a:rPr lang="cs-CZ" sz="3600" i="1" dirty="0" err="1"/>
              <a:t>основной</a:t>
            </a:r>
            <a:r>
              <a:rPr lang="cs-CZ" sz="3600" i="1" dirty="0"/>
              <a:t> </a:t>
            </a:r>
            <a:r>
              <a:rPr lang="cs-CZ" sz="3600" i="1" dirty="0" err="1"/>
              <a:t>продукт</a:t>
            </a:r>
            <a:r>
              <a:rPr lang="cs-CZ" sz="3600" i="1" dirty="0"/>
              <a:t> </a:t>
            </a:r>
            <a:r>
              <a:rPr lang="cs-CZ" sz="3600" i="1" dirty="0" err="1"/>
              <a:t>потребления</a:t>
            </a:r>
            <a:r>
              <a:rPr lang="cs-CZ" sz="3600" i="1" dirty="0"/>
              <a:t> </a:t>
            </a:r>
            <a:r>
              <a:rPr lang="cs-CZ" sz="3600" i="1" dirty="0" err="1"/>
              <a:t>широкого</a:t>
            </a:r>
            <a:r>
              <a:rPr lang="cs-CZ" sz="3600" i="1" dirty="0"/>
              <a:t> </a:t>
            </a:r>
            <a:r>
              <a:rPr lang="cs-CZ" sz="3600" i="1" dirty="0" err="1"/>
              <a:t>круга</a:t>
            </a:r>
            <a:r>
              <a:rPr lang="cs-CZ" sz="3600" i="1" dirty="0"/>
              <a:t> </a:t>
            </a:r>
            <a:r>
              <a:rPr lang="cs-CZ" sz="3600" i="1" dirty="0" err="1"/>
              <a:t>читателя</a:t>
            </a:r>
            <a:r>
              <a:rPr lang="cs-CZ" sz="3600" i="1" dirty="0"/>
              <a:t>); </a:t>
            </a:r>
            <a:endParaRPr lang="ru-RU" sz="3600" i="1" dirty="0" smtClean="0"/>
          </a:p>
          <a:p>
            <a:pPr algn="just">
              <a:lnSpc>
                <a:spcPct val="150000"/>
              </a:lnSpc>
            </a:pPr>
            <a:r>
              <a:rPr lang="ru-RU" sz="3600" b="1" dirty="0" smtClean="0">
                <a:solidFill>
                  <a:srgbClr val="FFFF00"/>
                </a:solidFill>
              </a:rPr>
              <a:t>П</a:t>
            </a:r>
            <a:r>
              <a:rPr lang="cs-CZ" sz="3600" b="1" dirty="0" err="1" smtClean="0">
                <a:solidFill>
                  <a:srgbClr val="FFFF00"/>
                </a:solidFill>
              </a:rPr>
              <a:t>остмодернизм</a:t>
            </a:r>
            <a:r>
              <a:rPr lang="ru-RU" sz="3600" dirty="0" smtClean="0"/>
              <a:t>, </a:t>
            </a:r>
            <a:r>
              <a:rPr lang="cs-CZ" sz="3600" dirty="0" err="1" smtClean="0"/>
              <a:t>облекая</a:t>
            </a:r>
            <a:r>
              <a:rPr lang="cs-CZ" sz="3600" dirty="0" smtClean="0"/>
              <a:t> </a:t>
            </a:r>
            <a:r>
              <a:rPr lang="cs-CZ" sz="3600" dirty="0" err="1"/>
              <a:t>все</a:t>
            </a:r>
            <a:r>
              <a:rPr lang="cs-CZ" sz="3600" dirty="0"/>
              <a:t> в </a:t>
            </a:r>
            <a:r>
              <a:rPr lang="cs-CZ" sz="3600" dirty="0" err="1"/>
              <a:t>игровую</a:t>
            </a:r>
            <a:r>
              <a:rPr lang="cs-CZ" sz="3600" dirty="0"/>
              <a:t> </a:t>
            </a:r>
            <a:r>
              <a:rPr lang="cs-CZ" sz="3600" dirty="0" err="1"/>
              <a:t>форму</a:t>
            </a:r>
            <a:r>
              <a:rPr lang="cs-CZ" sz="3600" dirty="0"/>
              <a:t>, </a:t>
            </a:r>
            <a:r>
              <a:rPr lang="ru-RU" sz="3600" dirty="0" smtClean="0"/>
              <a:t>стирает</a:t>
            </a:r>
            <a:r>
              <a:rPr lang="cs-CZ" sz="3600" dirty="0" smtClean="0"/>
              <a:t> </a:t>
            </a:r>
            <a:r>
              <a:rPr lang="cs-CZ" sz="3600" dirty="0" err="1"/>
              <a:t>расстояние</a:t>
            </a:r>
            <a:r>
              <a:rPr lang="cs-CZ" sz="3600" dirty="0"/>
              <a:t> </a:t>
            </a:r>
            <a:r>
              <a:rPr lang="cs-CZ" sz="3600" dirty="0" err="1"/>
              <a:t>между</a:t>
            </a:r>
            <a:r>
              <a:rPr lang="cs-CZ" sz="3600" dirty="0"/>
              <a:t> </a:t>
            </a:r>
            <a:r>
              <a:rPr lang="cs-CZ" sz="3600" dirty="0" err="1"/>
              <a:t>массовым</a:t>
            </a:r>
            <a:r>
              <a:rPr lang="cs-CZ" sz="3600" dirty="0"/>
              <a:t> и </a:t>
            </a:r>
            <a:r>
              <a:rPr lang="cs-CZ" sz="3600" dirty="0" err="1"/>
              <a:t>элитарным</a:t>
            </a:r>
            <a:r>
              <a:rPr lang="cs-CZ" sz="3600" dirty="0"/>
              <a:t> </a:t>
            </a:r>
            <a:r>
              <a:rPr lang="cs-CZ" sz="3600" dirty="0" err="1"/>
              <a:t>потребителем</a:t>
            </a:r>
            <a:r>
              <a:rPr lang="cs-CZ" sz="3600" dirty="0"/>
              <a:t>, </a:t>
            </a:r>
            <a:r>
              <a:rPr lang="cs-CZ" sz="3600" dirty="0" err="1"/>
              <a:t>низводя</a:t>
            </a:r>
            <a:r>
              <a:rPr lang="cs-CZ" sz="3600" dirty="0"/>
              <a:t> </a:t>
            </a:r>
            <a:r>
              <a:rPr lang="cs-CZ" sz="3600" dirty="0" err="1"/>
              <a:t>элиту</a:t>
            </a:r>
            <a:r>
              <a:rPr lang="cs-CZ" sz="3600" dirty="0"/>
              <a:t> в </a:t>
            </a:r>
            <a:r>
              <a:rPr lang="cs-CZ" sz="3600" dirty="0" err="1"/>
              <a:t>массы</a:t>
            </a:r>
            <a:r>
              <a:rPr lang="cs-CZ" sz="3600" dirty="0"/>
              <a:t>.</a:t>
            </a:r>
          </a:p>
          <a:p>
            <a:pPr algn="just"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70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681" y="765420"/>
            <a:ext cx="11145919" cy="1080938"/>
          </a:xfrm>
        </p:spPr>
        <p:txBody>
          <a:bodyPr/>
          <a:lstStyle/>
          <a:p>
            <a:r>
              <a:rPr lang="cs-CZ" dirty="0" err="1" smtClean="0"/>
              <a:t>Самы</a:t>
            </a:r>
            <a:r>
              <a:rPr lang="ru-RU" dirty="0" smtClean="0"/>
              <a:t>е</a:t>
            </a:r>
            <a:r>
              <a:rPr lang="cs-CZ" dirty="0" smtClean="0"/>
              <a:t> </a:t>
            </a:r>
            <a:r>
              <a:rPr lang="cs-CZ" dirty="0" err="1" smtClean="0"/>
              <a:t>влиятельны</a:t>
            </a:r>
            <a:r>
              <a:rPr lang="ru-RU" dirty="0" smtClean="0"/>
              <a:t>е</a:t>
            </a:r>
            <a:r>
              <a:rPr lang="cs-CZ" dirty="0" smtClean="0"/>
              <a:t> </a:t>
            </a:r>
            <a:r>
              <a:rPr lang="cs-CZ" dirty="0" err="1" smtClean="0"/>
              <a:t>писатели-постмодернист</a:t>
            </a:r>
            <a:r>
              <a:rPr lang="ru-RU" dirty="0" smtClean="0"/>
              <a:t>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0743583" cy="505147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 err="1"/>
              <a:t>Умберто</a:t>
            </a:r>
            <a:r>
              <a:rPr lang="cs-CZ" sz="2800" dirty="0"/>
              <a:t> </a:t>
            </a:r>
            <a:r>
              <a:rPr lang="cs-CZ" sz="2800" dirty="0" err="1"/>
              <a:t>Эко</a:t>
            </a:r>
            <a:r>
              <a:rPr lang="cs-CZ" sz="2800" dirty="0"/>
              <a:t>, </a:t>
            </a:r>
            <a:r>
              <a:rPr lang="cs-CZ" sz="2800" dirty="0" err="1" smtClean="0"/>
              <a:t>Дон</a:t>
            </a:r>
            <a:r>
              <a:rPr lang="cs-CZ" sz="2800" dirty="0" smtClean="0"/>
              <a:t> </a:t>
            </a:r>
            <a:r>
              <a:rPr lang="cs-CZ" sz="2800" dirty="0" err="1"/>
              <a:t>Делилло</a:t>
            </a:r>
            <a:r>
              <a:rPr lang="cs-CZ" sz="2800" dirty="0"/>
              <a:t>, </a:t>
            </a:r>
            <a:r>
              <a:rPr lang="cs-CZ" sz="2800" dirty="0" err="1" smtClean="0"/>
              <a:t>Джулиан</a:t>
            </a:r>
            <a:r>
              <a:rPr lang="cs-CZ" sz="2800" dirty="0" smtClean="0"/>
              <a:t> </a:t>
            </a:r>
            <a:r>
              <a:rPr lang="cs-CZ" sz="2800" dirty="0" err="1" smtClean="0"/>
              <a:t>Барнс</a:t>
            </a:r>
            <a:r>
              <a:rPr lang="cs-CZ" sz="2800" dirty="0" smtClean="0"/>
              <a:t>, </a:t>
            </a:r>
            <a:r>
              <a:rPr lang="cs-CZ" sz="2800" dirty="0" err="1" smtClean="0"/>
              <a:t>Уильям</a:t>
            </a:r>
            <a:r>
              <a:rPr lang="cs-CZ" sz="2800" dirty="0" smtClean="0"/>
              <a:t> </a:t>
            </a:r>
            <a:r>
              <a:rPr lang="cs-CZ" sz="2800" dirty="0" err="1" smtClean="0"/>
              <a:t>Гибсон</a:t>
            </a:r>
            <a:r>
              <a:rPr lang="cs-CZ" sz="2800" dirty="0" smtClean="0"/>
              <a:t>, </a:t>
            </a:r>
            <a:r>
              <a:rPr lang="cs-CZ" sz="2800" dirty="0" err="1" smtClean="0"/>
              <a:t>Вл.Набоков</a:t>
            </a:r>
            <a:r>
              <a:rPr lang="cs-CZ" sz="2800" dirty="0" smtClean="0"/>
              <a:t>, </a:t>
            </a:r>
            <a:r>
              <a:rPr lang="cs-CZ" sz="2800" dirty="0" err="1" smtClean="0"/>
              <a:t>Джон</a:t>
            </a:r>
            <a:r>
              <a:rPr lang="cs-CZ" sz="2800" dirty="0" smtClean="0"/>
              <a:t> </a:t>
            </a:r>
            <a:r>
              <a:rPr lang="cs-CZ" sz="2800" dirty="0" err="1" smtClean="0"/>
              <a:t>Фаулз</a:t>
            </a:r>
            <a:r>
              <a:rPr lang="cs-CZ" sz="2800" dirty="0" smtClean="0"/>
              <a:t>, </a:t>
            </a:r>
            <a:r>
              <a:rPr lang="cs-CZ" sz="2800" dirty="0" err="1" smtClean="0"/>
              <a:t>Милорад</a:t>
            </a:r>
            <a:r>
              <a:rPr lang="cs-CZ" sz="2800" dirty="0" smtClean="0"/>
              <a:t> </a:t>
            </a:r>
            <a:r>
              <a:rPr lang="cs-CZ" sz="2800" dirty="0" err="1" smtClean="0"/>
              <a:t>Павич</a:t>
            </a:r>
            <a:r>
              <a:rPr lang="cs-CZ" sz="2800" dirty="0" smtClean="0"/>
              <a:t>, </a:t>
            </a:r>
            <a:r>
              <a:rPr lang="cs-CZ" sz="2800" dirty="0" err="1" smtClean="0"/>
              <a:t>Том</a:t>
            </a:r>
            <a:r>
              <a:rPr lang="cs-CZ" sz="2800" dirty="0" smtClean="0"/>
              <a:t> </a:t>
            </a:r>
            <a:r>
              <a:rPr lang="cs-CZ" sz="2800" dirty="0" err="1" smtClean="0"/>
              <a:t>Стоппард</a:t>
            </a:r>
            <a:endParaRPr lang="ru-RU" sz="28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800" dirty="0" smtClean="0"/>
          </a:p>
          <a:p>
            <a:pPr algn="just">
              <a:lnSpc>
                <a:spcPct val="150000"/>
              </a:lnSpc>
            </a:pPr>
            <a:r>
              <a:rPr lang="cs-CZ" sz="2800" dirty="0" err="1" smtClean="0"/>
              <a:t>Борис</a:t>
            </a:r>
            <a:r>
              <a:rPr lang="cs-CZ" sz="2800" dirty="0" smtClean="0"/>
              <a:t> </a:t>
            </a:r>
            <a:r>
              <a:rPr lang="cs-CZ" sz="2800" dirty="0" err="1"/>
              <a:t>Акунин</a:t>
            </a:r>
            <a:r>
              <a:rPr lang="cs-CZ" sz="2800" dirty="0"/>
              <a:t>, </a:t>
            </a:r>
            <a:r>
              <a:rPr lang="cs-CZ" sz="2800" dirty="0" err="1"/>
              <a:t>Иосиф</a:t>
            </a:r>
            <a:r>
              <a:rPr lang="cs-CZ" sz="2800" dirty="0"/>
              <a:t> </a:t>
            </a:r>
            <a:r>
              <a:rPr lang="cs-CZ" sz="2800" dirty="0" err="1"/>
              <a:t>Бродский</a:t>
            </a:r>
            <a:r>
              <a:rPr lang="cs-CZ" sz="2800" dirty="0"/>
              <a:t>, </a:t>
            </a:r>
            <a:r>
              <a:rPr lang="cs-CZ" sz="2800" dirty="0" err="1"/>
              <a:t>Венедикт</a:t>
            </a:r>
            <a:r>
              <a:rPr lang="cs-CZ" sz="2800" dirty="0"/>
              <a:t> </a:t>
            </a:r>
            <a:r>
              <a:rPr lang="cs-CZ" sz="2800" dirty="0" err="1"/>
              <a:t>Ерофеев</a:t>
            </a:r>
            <a:r>
              <a:rPr lang="cs-CZ" sz="2800" dirty="0"/>
              <a:t>, </a:t>
            </a:r>
            <a:r>
              <a:rPr lang="cs-CZ" sz="2800" dirty="0" err="1"/>
              <a:t>Дмитрий</a:t>
            </a:r>
            <a:r>
              <a:rPr lang="cs-CZ" sz="2800" dirty="0"/>
              <a:t> </a:t>
            </a:r>
            <a:r>
              <a:rPr lang="cs-CZ" sz="2800" dirty="0" err="1"/>
              <a:t>Пригов</a:t>
            </a:r>
            <a:r>
              <a:rPr lang="cs-CZ" sz="2800" dirty="0"/>
              <a:t>, </a:t>
            </a:r>
            <a:r>
              <a:rPr lang="cs-CZ" sz="2800" dirty="0" err="1"/>
              <a:t>Григорий</a:t>
            </a:r>
            <a:r>
              <a:rPr lang="cs-CZ" sz="2800" dirty="0"/>
              <a:t> </a:t>
            </a:r>
            <a:r>
              <a:rPr lang="cs-CZ" sz="2800" dirty="0" err="1"/>
              <a:t>Остер</a:t>
            </a:r>
            <a:r>
              <a:rPr lang="cs-CZ" sz="2800" dirty="0"/>
              <a:t>, </a:t>
            </a:r>
            <a:r>
              <a:rPr lang="cs-CZ" sz="2800" dirty="0" err="1"/>
              <a:t>Виктор</a:t>
            </a:r>
            <a:r>
              <a:rPr lang="cs-CZ" sz="2800" dirty="0"/>
              <a:t> </a:t>
            </a:r>
            <a:r>
              <a:rPr lang="cs-CZ" sz="2800" dirty="0" err="1"/>
              <a:t>Пелевин</a:t>
            </a:r>
            <a:r>
              <a:rPr lang="cs-CZ" sz="2800" dirty="0"/>
              <a:t>, </a:t>
            </a:r>
            <a:r>
              <a:rPr lang="cs-CZ" sz="2800" dirty="0" err="1"/>
              <a:t>Саша</a:t>
            </a:r>
            <a:r>
              <a:rPr lang="cs-CZ" sz="2800" dirty="0"/>
              <a:t> </a:t>
            </a:r>
            <a:r>
              <a:rPr lang="cs-CZ" sz="2800" dirty="0" err="1"/>
              <a:t>Соколов</a:t>
            </a:r>
            <a:r>
              <a:rPr lang="cs-CZ" sz="2800" dirty="0"/>
              <a:t>, </a:t>
            </a:r>
            <a:r>
              <a:rPr lang="cs-CZ" sz="2800" dirty="0" err="1"/>
              <a:t>Владимир</a:t>
            </a:r>
            <a:r>
              <a:rPr lang="cs-CZ" sz="2800" dirty="0"/>
              <a:t> </a:t>
            </a:r>
            <a:r>
              <a:rPr lang="cs-CZ" sz="2800" dirty="0" err="1"/>
              <a:t>Сорокин</a:t>
            </a:r>
            <a:r>
              <a:rPr lang="cs-CZ" sz="2800" dirty="0"/>
              <a:t>, </a:t>
            </a:r>
            <a:r>
              <a:rPr lang="cs-CZ" sz="2800" dirty="0" err="1"/>
              <a:t>Татьяна</a:t>
            </a:r>
            <a:r>
              <a:rPr lang="cs-CZ" sz="2800" dirty="0"/>
              <a:t> </a:t>
            </a:r>
            <a:r>
              <a:rPr lang="cs-CZ" sz="2800" dirty="0" err="1"/>
              <a:t>Толстая</a:t>
            </a:r>
            <a:r>
              <a:rPr lang="cs-CZ" sz="2800" dirty="0"/>
              <a:t>.</a:t>
            </a:r>
          </a:p>
          <a:p>
            <a:pPr algn="just">
              <a:lnSpc>
                <a:spcPct val="15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317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3024" y="209134"/>
            <a:ext cx="10789920" cy="633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стороны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прогресс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кризисное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разочарование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идеалах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ценностях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Возрождения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прогресс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торжество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разума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безграничность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человеческих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возможностей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царила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эпоха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усталой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философия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отчаяния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пессимизма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одновременно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преодоления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ценностей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Значительные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расхождения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обнаружились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ценностными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ориентирами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моральными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стороны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окружающей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действительностью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с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возникли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серьезные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происходящего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поскольку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использовавшиеся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оказались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размытыми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51104" y="408475"/>
            <a:ext cx="11533632" cy="5777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постмодернизма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лежат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гуманизма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которую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называют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постмодерном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констатирует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самим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своего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существования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переход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классического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антропологического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гуманизма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универсальному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гуманизму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включающему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орбиту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человечество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живое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природу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целом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космос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Вселенную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Истинный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идеал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постмодернистов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хаос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космос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означает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конец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эпохи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гомоцентризма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«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децентрацию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субъекта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Наступило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новых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реальностей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нового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сознания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новой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философии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которая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утверждает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множественность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истин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пересматривает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взгляд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историю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отвергая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ее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линейность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детерминизм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завершенности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41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99872" y="155684"/>
            <a:ext cx="10997184" cy="648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Философия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эпохи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осмысляющая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эту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эпоху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принципиально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антитоталитарна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реакцией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длительное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господство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тоталитарной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ценностей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складывалась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сомнения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всех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позитивных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истинах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разрушение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позитивистских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человеческих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размывание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границ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различными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областями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Постмодерн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провозглашает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множественности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интерпретаций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полагая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бесконечность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имеет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следствие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бесконечное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толкований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9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243711" cy="1080938"/>
          </a:xfrm>
        </p:spPr>
        <p:txBody>
          <a:bodyPr>
            <a:noAutofit/>
          </a:bodyPr>
          <a:lstStyle/>
          <a:p>
            <a:r>
              <a:rPr lang="cs-CZ" sz="4400" dirty="0" err="1"/>
              <a:t>Характерные</a:t>
            </a:r>
            <a:r>
              <a:rPr lang="cs-CZ" sz="4400" dirty="0"/>
              <a:t> </a:t>
            </a:r>
            <a:r>
              <a:rPr lang="cs-CZ" sz="4400" dirty="0" err="1"/>
              <a:t>черты</a:t>
            </a:r>
            <a:r>
              <a:rPr lang="cs-CZ" sz="4400" dirty="0"/>
              <a:t> </a:t>
            </a:r>
            <a:r>
              <a:rPr lang="cs-CZ" sz="4400" dirty="0" err="1" smtClean="0"/>
              <a:t>постмодернизма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073" y="1999488"/>
            <a:ext cx="11801856" cy="47426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интертекстуальность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пародирование</a:t>
            </a:r>
            <a:r>
              <a:rPr lang="cs-CZ" dirty="0"/>
              <a:t> (</a:t>
            </a:r>
            <a:r>
              <a:rPr lang="cs-CZ" dirty="0" err="1"/>
              <a:t>само</a:t>
            </a:r>
            <a:r>
              <a:rPr lang="cs-CZ" dirty="0"/>
              <a:t>-), </a:t>
            </a:r>
            <a:r>
              <a:rPr lang="cs-CZ" dirty="0" err="1"/>
              <a:t>иронизирование</a:t>
            </a:r>
            <a:r>
              <a:rPr lang="cs-CZ" dirty="0"/>
              <a:t>, </a:t>
            </a:r>
            <a:r>
              <a:rPr lang="cs-CZ" dirty="0" err="1"/>
              <a:t>переосмысление</a:t>
            </a:r>
            <a:r>
              <a:rPr lang="cs-CZ" dirty="0"/>
              <a:t> </a:t>
            </a:r>
            <a:r>
              <a:rPr lang="cs-CZ" dirty="0" err="1"/>
              <a:t>элементов</a:t>
            </a:r>
            <a:r>
              <a:rPr lang="cs-CZ" dirty="0"/>
              <a:t> </a:t>
            </a:r>
            <a:r>
              <a:rPr lang="cs-CZ" dirty="0" err="1"/>
              <a:t>культуры</a:t>
            </a:r>
            <a:r>
              <a:rPr lang="cs-CZ" dirty="0"/>
              <a:t> </a:t>
            </a:r>
            <a:r>
              <a:rPr lang="cs-CZ" dirty="0" err="1" smtClean="0"/>
              <a:t>прошлого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многоуровневая</a:t>
            </a:r>
            <a:r>
              <a:rPr lang="cs-CZ" dirty="0" smtClean="0"/>
              <a:t> </a:t>
            </a:r>
            <a:r>
              <a:rPr lang="cs-CZ" dirty="0" err="1"/>
              <a:t>организация</a:t>
            </a:r>
            <a:r>
              <a:rPr lang="cs-CZ" dirty="0"/>
              <a:t> </a:t>
            </a:r>
            <a:r>
              <a:rPr lang="cs-CZ" dirty="0" err="1" smtClean="0"/>
              <a:t>текста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прием</a:t>
            </a:r>
            <a:r>
              <a:rPr lang="cs-CZ" dirty="0" smtClean="0"/>
              <a:t> </a:t>
            </a:r>
            <a:r>
              <a:rPr lang="cs-CZ" dirty="0" err="1"/>
              <a:t>игры</a:t>
            </a:r>
            <a:r>
              <a:rPr lang="cs-CZ" dirty="0"/>
              <a:t>, </a:t>
            </a:r>
            <a:r>
              <a:rPr lang="cs-CZ" dirty="0" err="1"/>
              <a:t>принцип</a:t>
            </a:r>
            <a:r>
              <a:rPr lang="cs-CZ" dirty="0"/>
              <a:t> </a:t>
            </a:r>
            <a:r>
              <a:rPr lang="cs-CZ" dirty="0" err="1"/>
              <a:t>читательского</a:t>
            </a:r>
            <a:r>
              <a:rPr lang="cs-CZ" dirty="0"/>
              <a:t> </a:t>
            </a:r>
            <a:r>
              <a:rPr lang="cs-CZ" dirty="0" err="1" smtClean="0"/>
              <a:t>сотворчества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неопределенность</a:t>
            </a:r>
            <a:r>
              <a:rPr lang="cs-CZ" dirty="0"/>
              <a:t>, </a:t>
            </a:r>
            <a:r>
              <a:rPr lang="cs-CZ" dirty="0" err="1"/>
              <a:t>культ</a:t>
            </a:r>
            <a:r>
              <a:rPr lang="cs-CZ" dirty="0"/>
              <a:t> </a:t>
            </a:r>
            <a:r>
              <a:rPr lang="cs-CZ" dirty="0" err="1"/>
              <a:t>неясностей</a:t>
            </a:r>
            <a:r>
              <a:rPr lang="cs-CZ" dirty="0"/>
              <a:t>, </a:t>
            </a:r>
            <a:r>
              <a:rPr lang="cs-CZ" dirty="0" err="1"/>
              <a:t>ошибок</a:t>
            </a:r>
            <a:r>
              <a:rPr lang="cs-CZ" dirty="0"/>
              <a:t>, </a:t>
            </a:r>
            <a:r>
              <a:rPr lang="cs-CZ" dirty="0" err="1"/>
              <a:t>пропусков</a:t>
            </a:r>
            <a:r>
              <a:rPr lang="cs-CZ" dirty="0"/>
              <a:t>, </a:t>
            </a:r>
            <a:r>
              <a:rPr lang="cs-CZ" dirty="0" err="1"/>
              <a:t>фрагментарность</a:t>
            </a:r>
            <a:r>
              <a:rPr lang="cs-CZ" dirty="0"/>
              <a:t> и </a:t>
            </a:r>
            <a:r>
              <a:rPr lang="cs-CZ" dirty="0" err="1"/>
              <a:t>принцип</a:t>
            </a:r>
            <a:r>
              <a:rPr lang="cs-CZ" dirty="0"/>
              <a:t> </a:t>
            </a:r>
            <a:r>
              <a:rPr lang="cs-CZ" dirty="0" err="1"/>
              <a:t>монтажа</a:t>
            </a:r>
            <a:r>
              <a:rPr lang="cs-CZ" dirty="0"/>
              <a:t> (</a:t>
            </a:r>
            <a:r>
              <a:rPr lang="cs-CZ" dirty="0" err="1"/>
              <a:t>принцип</a:t>
            </a:r>
            <a:r>
              <a:rPr lang="cs-CZ" dirty="0"/>
              <a:t> </a:t>
            </a:r>
            <a:r>
              <a:rPr lang="cs-CZ" dirty="0" err="1"/>
              <a:t>ризомы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жанровый</a:t>
            </a:r>
            <a:r>
              <a:rPr lang="cs-CZ" dirty="0"/>
              <a:t> и </a:t>
            </a:r>
            <a:r>
              <a:rPr lang="cs-CZ" dirty="0" err="1"/>
              <a:t>стилевой</a:t>
            </a:r>
            <a:r>
              <a:rPr lang="cs-CZ" dirty="0"/>
              <a:t> </a:t>
            </a:r>
            <a:r>
              <a:rPr lang="cs-CZ" dirty="0" err="1"/>
              <a:t>синкретизм</a:t>
            </a:r>
            <a:r>
              <a:rPr lang="cs-CZ" dirty="0"/>
              <a:t> (</a:t>
            </a:r>
            <a:r>
              <a:rPr lang="cs-CZ" dirty="0" err="1"/>
              <a:t>соединение</a:t>
            </a:r>
            <a:r>
              <a:rPr lang="cs-CZ" dirty="0"/>
              <a:t>, </a:t>
            </a:r>
            <a:r>
              <a:rPr lang="cs-CZ" dirty="0" err="1"/>
              <a:t>нерасчлененность</a:t>
            </a:r>
            <a:r>
              <a:rPr lang="cs-CZ" dirty="0"/>
              <a:t> </a:t>
            </a:r>
            <a:r>
              <a:rPr lang="cs-CZ" dirty="0" err="1"/>
              <a:t>различных</a:t>
            </a:r>
            <a:r>
              <a:rPr lang="cs-CZ" dirty="0"/>
              <a:t> </a:t>
            </a:r>
            <a:r>
              <a:rPr lang="cs-CZ" dirty="0" err="1"/>
              <a:t>видов</a:t>
            </a:r>
            <a:r>
              <a:rPr lang="cs-CZ" dirty="0"/>
              <a:t> </a:t>
            </a:r>
            <a:r>
              <a:rPr lang="cs-CZ" dirty="0" err="1"/>
              <a:t>культурного</a:t>
            </a:r>
            <a:r>
              <a:rPr lang="cs-CZ" dirty="0"/>
              <a:t> </a:t>
            </a:r>
            <a:r>
              <a:rPr lang="cs-CZ" dirty="0" err="1"/>
              <a:t>творчества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театральность</a:t>
            </a:r>
            <a:r>
              <a:rPr lang="cs-CZ" dirty="0"/>
              <a:t>, </a:t>
            </a:r>
            <a:r>
              <a:rPr lang="cs-CZ" dirty="0" err="1"/>
              <a:t>работа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публику</a:t>
            </a:r>
            <a:r>
              <a:rPr lang="cs-CZ" dirty="0"/>
              <a:t>, </a:t>
            </a:r>
            <a:r>
              <a:rPr lang="cs-CZ" dirty="0" err="1"/>
              <a:t>использование</a:t>
            </a:r>
            <a:r>
              <a:rPr lang="cs-CZ" dirty="0"/>
              <a:t> </a:t>
            </a:r>
            <a:r>
              <a:rPr lang="cs-CZ" dirty="0" err="1"/>
              <a:t>приема</a:t>
            </a:r>
            <a:r>
              <a:rPr lang="cs-CZ" dirty="0"/>
              <a:t> «</a:t>
            </a:r>
            <a:r>
              <a:rPr lang="cs-CZ" dirty="0" err="1"/>
              <a:t>двойного</a:t>
            </a:r>
            <a:r>
              <a:rPr lang="cs-CZ" dirty="0"/>
              <a:t> </a:t>
            </a:r>
            <a:r>
              <a:rPr lang="cs-CZ" dirty="0" err="1"/>
              <a:t>кодирования</a:t>
            </a:r>
            <a:r>
              <a:rPr lang="cs-CZ" dirty="0"/>
              <a:t>» </a:t>
            </a:r>
            <a:r>
              <a:rPr lang="cs-CZ" dirty="0" err="1"/>
              <a:t>явление</a:t>
            </a:r>
            <a:r>
              <a:rPr lang="cs-CZ" dirty="0"/>
              <a:t> «</a:t>
            </a:r>
            <a:r>
              <a:rPr lang="cs-CZ" dirty="0" err="1"/>
              <a:t>авторской</a:t>
            </a:r>
            <a:r>
              <a:rPr lang="cs-CZ" dirty="0"/>
              <a:t> </a:t>
            </a:r>
            <a:r>
              <a:rPr lang="cs-CZ" dirty="0" err="1"/>
              <a:t>маски</a:t>
            </a:r>
            <a:r>
              <a:rPr lang="cs-CZ" dirty="0"/>
              <a:t>», «</a:t>
            </a:r>
            <a:r>
              <a:rPr lang="cs-CZ" dirty="0" err="1"/>
              <a:t>смерть</a:t>
            </a:r>
            <a:r>
              <a:rPr lang="cs-CZ" dirty="0"/>
              <a:t> </a:t>
            </a:r>
            <a:r>
              <a:rPr lang="cs-CZ" dirty="0" err="1"/>
              <a:t>автора</a:t>
            </a:r>
            <a:r>
              <a:rPr lang="cs-CZ" dirty="0"/>
              <a:t>».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9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Постмодернизм в России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Реакция на кризис коммунистической идеологии</a:t>
            </a:r>
          </a:p>
          <a:p>
            <a:pPr marL="0" indent="0">
              <a:buNone/>
            </a:pPr>
            <a:endParaRPr lang="ru-RU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Активно разрабатываются два направления:</a:t>
            </a:r>
          </a:p>
          <a:p>
            <a:pPr>
              <a:buFontTx/>
              <a:buChar char="-"/>
            </a:pPr>
            <a:r>
              <a:rPr lang="ru-RU" sz="2800" i="1" dirty="0"/>
              <a:t>и</a:t>
            </a:r>
            <a:r>
              <a:rPr lang="ru-RU" sz="2800" i="1" dirty="0" smtClean="0"/>
              <a:t>сторические фантазии (в основе – вымысел)</a:t>
            </a:r>
          </a:p>
          <a:p>
            <a:pPr>
              <a:buFontTx/>
              <a:buChar char="-"/>
            </a:pPr>
            <a:r>
              <a:rPr lang="ru-RU" sz="2800" i="1" dirty="0"/>
              <a:t>н</a:t>
            </a:r>
            <a:r>
              <a:rPr lang="ru-RU" sz="2800" i="1" dirty="0" smtClean="0"/>
              <a:t>овый </a:t>
            </a:r>
            <a:r>
              <a:rPr lang="ru-RU" sz="2800" i="1" dirty="0" err="1" smtClean="0"/>
              <a:t>автобиографизм</a:t>
            </a:r>
            <a:r>
              <a:rPr lang="ru-RU" sz="2800" i="1" dirty="0" smtClean="0"/>
              <a:t> (в основе – личный опыт автора)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8300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131</TotalTime>
  <Words>886</Words>
  <Application>Microsoft Office PowerPoint</Application>
  <PresentationFormat>Širokoúhlá obrazovka</PresentationFormat>
  <Paragraphs>73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Berlín</vt:lpstr>
      <vt:lpstr>Постмодернизм</vt:lpstr>
      <vt:lpstr>Постмодернизм</vt:lpstr>
      <vt:lpstr>Философия постмодернизма</vt:lpstr>
      <vt:lpstr>Самые влиятельные писатели-постмодернисты</vt:lpstr>
      <vt:lpstr>Prezentace aplikace PowerPoint</vt:lpstr>
      <vt:lpstr>Prezentace aplikace PowerPoint</vt:lpstr>
      <vt:lpstr>Prezentace aplikace PowerPoint</vt:lpstr>
      <vt:lpstr>Характерные черты постмодернизма</vt:lpstr>
      <vt:lpstr>Постмодернизм в России</vt:lpstr>
      <vt:lpstr>НАПРАВЛЕНИЯ В ПОСТМОДЕРНИЗМЕ </vt:lpstr>
      <vt:lpstr>ПРОЗА, „Новая волна“</vt:lpstr>
      <vt:lpstr>Венедикт Ерофеев  «Москва-Петушки»</vt:lpstr>
      <vt:lpstr>Виктор Пелевин «Поколение «П»»</vt:lpstr>
      <vt:lpstr>ПОЭЗИЯ</vt:lpstr>
      <vt:lpstr>ДРАМАТУРГИЯ</vt:lpstr>
      <vt:lpstr>Евгений Гришковец</vt:lpstr>
      <vt:lpstr>Людмила Петрушевская</vt:lpstr>
      <vt:lpstr>Ремейки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Постмодернизм</dc:title>
  <dc:creator>JANA</dc:creator>
  <cp:lastModifiedBy>JANA</cp:lastModifiedBy>
  <cp:revision>11</cp:revision>
  <dcterms:created xsi:type="dcterms:W3CDTF">2017-03-16T10:16:40Z</dcterms:created>
  <dcterms:modified xsi:type="dcterms:W3CDTF">2017-03-17T06:40:37Z</dcterms:modified>
</cp:coreProperties>
</file>