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4" r:id="rId8"/>
    <p:sldId id="263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3/15/2017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7200" dirty="0" smtClean="0"/>
              <a:t>Публицистический стиль</a:t>
            </a:r>
            <a:endParaRPr lang="cs-CZ" sz="7200" dirty="0"/>
          </a:p>
        </p:txBody>
      </p:sp>
    </p:spTree>
    <p:extLst>
      <p:ext uri="{BB962C8B-B14F-4D97-AF65-F5344CB8AC3E}">
        <p14:creationId xmlns:p14="http://schemas.microsoft.com/office/powerpoint/2010/main" val="28712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600" dirty="0" smtClean="0"/>
              <a:t>Синтаксические особенности</a:t>
            </a:r>
            <a:endParaRPr lang="cs-CZ" sz="4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о</a:t>
            </a:r>
            <a:r>
              <a:rPr lang="ru-RU" sz="2400" dirty="0" smtClean="0"/>
              <a:t>днородные члены предложения;</a:t>
            </a:r>
          </a:p>
          <a:p>
            <a:r>
              <a:rPr lang="ru-RU" sz="2400" dirty="0"/>
              <a:t>с</a:t>
            </a:r>
            <a:r>
              <a:rPr lang="ru-RU" sz="2400" dirty="0" smtClean="0"/>
              <a:t>ложные предложения;</a:t>
            </a:r>
          </a:p>
          <a:p>
            <a:r>
              <a:rPr lang="ru-RU" sz="2400" dirty="0"/>
              <a:t>о</a:t>
            </a:r>
            <a:r>
              <a:rPr lang="ru-RU" sz="2400" dirty="0" smtClean="0"/>
              <a:t>бобщенно-личные предложения;</a:t>
            </a:r>
          </a:p>
          <a:p>
            <a:r>
              <a:rPr lang="ru-RU" sz="2400" dirty="0"/>
              <a:t>л</a:t>
            </a:r>
            <a:r>
              <a:rPr lang="ru-RU" sz="2400" dirty="0" smtClean="0"/>
              <a:t>ичные предложения </a:t>
            </a:r>
            <a:r>
              <a:rPr lang="ru-RU" sz="2400" i="1" dirty="0" smtClean="0"/>
              <a:t>(в авторских текстах, цитатах, интервью);</a:t>
            </a:r>
          </a:p>
          <a:p>
            <a:r>
              <a:rPr lang="ru-RU" sz="2400" dirty="0"/>
              <a:t>б</a:t>
            </a:r>
            <a:r>
              <a:rPr lang="ru-RU" sz="2400" dirty="0" smtClean="0"/>
              <a:t>езличные предложения;</a:t>
            </a:r>
          </a:p>
          <a:p>
            <a:r>
              <a:rPr lang="ru-RU" sz="2400" dirty="0" smtClean="0"/>
              <a:t>обратный порядок слов </a:t>
            </a:r>
            <a:r>
              <a:rPr lang="ru-RU" sz="2400" i="1" dirty="0" smtClean="0"/>
              <a:t>(для привлечения внимания)</a:t>
            </a:r>
            <a:r>
              <a:rPr lang="cs-CZ" sz="2400" i="1" dirty="0" smtClean="0"/>
              <a:t>;</a:t>
            </a:r>
          </a:p>
          <a:p>
            <a:r>
              <a:rPr lang="ru-RU" sz="2400" dirty="0"/>
              <a:t>п</a:t>
            </a:r>
            <a:r>
              <a:rPr lang="ru-RU" sz="2400" dirty="0" smtClean="0"/>
              <a:t>рямая речь</a:t>
            </a:r>
            <a:r>
              <a:rPr lang="ru-RU" sz="2400" smtClean="0"/>
              <a:t>, диалог.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3308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600" dirty="0" smtClean="0"/>
              <a:t>Фонетические особенности</a:t>
            </a:r>
            <a:endParaRPr lang="cs-CZ" sz="4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х</a:t>
            </a:r>
            <a:r>
              <a:rPr lang="ru-RU" sz="2400" dirty="0" smtClean="0"/>
              <a:t>арактерны для устных текстов</a:t>
            </a:r>
          </a:p>
          <a:p>
            <a:r>
              <a:rPr lang="ru-RU" sz="2400" dirty="0"/>
              <a:t>и</a:t>
            </a:r>
            <a:r>
              <a:rPr lang="ru-RU" sz="2400" dirty="0" smtClean="0"/>
              <a:t>нтонационные конструкции 1 и 4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6773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Публицистический стиль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2121408"/>
            <a:ext cx="10707624" cy="4050792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cs-CZ" sz="3200" dirty="0" smtClean="0"/>
              <a:t> </a:t>
            </a:r>
            <a:r>
              <a:rPr lang="cs-CZ" sz="3200" dirty="0" err="1"/>
              <a:t>один</a:t>
            </a:r>
            <a:r>
              <a:rPr lang="cs-CZ" sz="3200" dirty="0"/>
              <a:t> </a:t>
            </a:r>
            <a:r>
              <a:rPr lang="cs-CZ" sz="3200" dirty="0" err="1"/>
              <a:t>из</a:t>
            </a:r>
            <a:r>
              <a:rPr lang="cs-CZ" sz="3200" dirty="0"/>
              <a:t> </a:t>
            </a:r>
            <a:r>
              <a:rPr lang="cs-CZ" sz="3200" dirty="0" err="1"/>
              <a:t>функциональных</a:t>
            </a:r>
            <a:r>
              <a:rPr lang="cs-CZ" sz="3200" dirty="0"/>
              <a:t> </a:t>
            </a:r>
            <a:r>
              <a:rPr lang="cs-CZ" sz="3200" dirty="0" err="1"/>
              <a:t>стилей</a:t>
            </a:r>
            <a:r>
              <a:rPr lang="cs-CZ" sz="3200" dirty="0"/>
              <a:t>, </a:t>
            </a:r>
            <a:r>
              <a:rPr lang="cs-CZ" sz="3200" dirty="0" err="1"/>
              <a:t>который</a:t>
            </a:r>
            <a:r>
              <a:rPr lang="cs-CZ" sz="3200" dirty="0"/>
              <a:t> </a:t>
            </a:r>
            <a:r>
              <a:rPr lang="cs-CZ" sz="3200" dirty="0" err="1"/>
              <a:t>обслуживает</a:t>
            </a:r>
            <a:r>
              <a:rPr lang="cs-CZ" sz="3200" dirty="0"/>
              <a:t> </a:t>
            </a:r>
            <a:r>
              <a:rPr lang="cs-CZ" sz="3200" dirty="0" err="1"/>
              <a:t>сферу</a:t>
            </a:r>
            <a:r>
              <a:rPr lang="cs-CZ" sz="3200" dirty="0"/>
              <a:t> </a:t>
            </a:r>
            <a:r>
              <a:rPr lang="cs-CZ" sz="3200" dirty="0" err="1"/>
              <a:t>политики</a:t>
            </a:r>
            <a:r>
              <a:rPr lang="cs-CZ" sz="3200" dirty="0"/>
              <a:t> и </a:t>
            </a:r>
            <a:r>
              <a:rPr lang="cs-CZ" sz="3200" dirty="0" err="1"/>
              <a:t>некоторые</a:t>
            </a:r>
            <a:r>
              <a:rPr lang="cs-CZ" sz="3200" dirty="0"/>
              <a:t>  </a:t>
            </a:r>
            <a:r>
              <a:rPr lang="cs-CZ" sz="3200" dirty="0" err="1"/>
              <a:t>другие</a:t>
            </a:r>
            <a:r>
              <a:rPr lang="cs-CZ" sz="3200" dirty="0"/>
              <a:t> </a:t>
            </a:r>
            <a:r>
              <a:rPr lang="cs-CZ" sz="3200" dirty="0" err="1"/>
              <a:t>сферы</a:t>
            </a:r>
            <a:r>
              <a:rPr lang="cs-CZ" sz="3200" dirty="0"/>
              <a:t> </a:t>
            </a:r>
            <a:r>
              <a:rPr lang="cs-CZ" sz="3200" dirty="0" err="1"/>
              <a:t>общественной</a:t>
            </a:r>
            <a:r>
              <a:rPr lang="cs-CZ" sz="3200" dirty="0"/>
              <a:t> </a:t>
            </a:r>
            <a:r>
              <a:rPr lang="cs-CZ" sz="3200" dirty="0" err="1"/>
              <a:t>жизни</a:t>
            </a:r>
            <a:r>
              <a:rPr lang="cs-CZ" sz="3200" dirty="0"/>
              <a:t>, </a:t>
            </a:r>
            <a:r>
              <a:rPr lang="cs-CZ" sz="3200" dirty="0" err="1"/>
              <a:t>выполняет</a:t>
            </a:r>
            <a:r>
              <a:rPr lang="cs-CZ" sz="3200" dirty="0"/>
              <a:t> </a:t>
            </a:r>
            <a:r>
              <a:rPr lang="cs-CZ" sz="3200" dirty="0" err="1"/>
              <a:t>две</a:t>
            </a:r>
            <a:r>
              <a:rPr lang="cs-CZ" sz="3200" dirty="0"/>
              <a:t> </a:t>
            </a:r>
            <a:r>
              <a:rPr lang="cs-CZ" sz="3200" dirty="0" err="1"/>
              <a:t>основные</a:t>
            </a:r>
            <a:r>
              <a:rPr lang="cs-CZ" sz="3200" dirty="0"/>
              <a:t> </a:t>
            </a:r>
            <a:r>
              <a:rPr lang="cs-CZ" sz="3200" dirty="0" err="1"/>
              <a:t>функции</a:t>
            </a:r>
            <a:r>
              <a:rPr lang="cs-CZ" sz="3200" dirty="0"/>
              <a:t> - </a:t>
            </a:r>
            <a:r>
              <a:rPr lang="cs-CZ" sz="3200" dirty="0" err="1"/>
              <a:t>информативную</a:t>
            </a:r>
            <a:r>
              <a:rPr lang="cs-CZ" sz="3200" dirty="0"/>
              <a:t> и </a:t>
            </a:r>
            <a:r>
              <a:rPr lang="cs-CZ" sz="3200" dirty="0" err="1" smtClean="0"/>
              <a:t>воздействующую</a:t>
            </a:r>
            <a:r>
              <a:rPr lang="ru-RU" sz="3200" dirty="0"/>
              <a:t>,</a:t>
            </a:r>
            <a:endParaRPr lang="ru-RU" sz="3200" dirty="0" smtClean="0"/>
          </a:p>
          <a:p>
            <a:pPr algn="just">
              <a:lnSpc>
                <a:spcPct val="100000"/>
              </a:lnSpc>
            </a:pPr>
            <a:r>
              <a:rPr lang="ru-RU" sz="3200" dirty="0" smtClean="0"/>
              <a:t> </a:t>
            </a:r>
            <a:r>
              <a:rPr lang="cs-CZ" sz="3200" dirty="0" err="1" smtClean="0"/>
              <a:t>реализуется</a:t>
            </a:r>
            <a:r>
              <a:rPr lang="cs-CZ" sz="3200" dirty="0" smtClean="0"/>
              <a:t> </a:t>
            </a:r>
            <a:r>
              <a:rPr lang="cs-CZ" sz="3200" dirty="0"/>
              <a:t>в </a:t>
            </a:r>
            <a:r>
              <a:rPr lang="cs-CZ" sz="3200" dirty="0" err="1"/>
              <a:t>средствах</a:t>
            </a:r>
            <a:r>
              <a:rPr lang="cs-CZ" sz="3200" dirty="0"/>
              <a:t> </a:t>
            </a:r>
            <a:r>
              <a:rPr lang="cs-CZ" sz="3200" dirty="0" err="1"/>
              <a:t>массовой</a:t>
            </a:r>
            <a:r>
              <a:rPr lang="cs-CZ" sz="3200" dirty="0"/>
              <a:t> </a:t>
            </a:r>
            <a:r>
              <a:rPr lang="cs-CZ" sz="3200" dirty="0" err="1"/>
              <a:t>информации</a:t>
            </a:r>
            <a:r>
              <a:rPr lang="cs-CZ" sz="3200" dirty="0"/>
              <a:t> (СМИ), в </a:t>
            </a:r>
            <a:r>
              <a:rPr lang="cs-CZ" sz="3200" dirty="0" err="1"/>
              <a:t>публичной</a:t>
            </a:r>
            <a:r>
              <a:rPr lang="cs-CZ" sz="3200" dirty="0"/>
              <a:t> </a:t>
            </a:r>
            <a:r>
              <a:rPr lang="cs-CZ" sz="3200" dirty="0" err="1"/>
              <a:t>устной</a:t>
            </a:r>
            <a:r>
              <a:rPr lang="cs-CZ" sz="3200" dirty="0"/>
              <a:t> </a:t>
            </a:r>
            <a:r>
              <a:rPr lang="cs-CZ" sz="3200" dirty="0" err="1"/>
              <a:t>речи</a:t>
            </a:r>
            <a:r>
              <a:rPr lang="cs-CZ" sz="3200" dirty="0"/>
              <a:t> (</a:t>
            </a:r>
            <a:r>
              <a:rPr lang="cs-CZ" sz="3200" dirty="0" err="1"/>
              <a:t>парламентской</a:t>
            </a:r>
            <a:r>
              <a:rPr lang="cs-CZ" sz="3200" dirty="0"/>
              <a:t>, </a:t>
            </a:r>
            <a:r>
              <a:rPr lang="cs-CZ" sz="3200" dirty="0" err="1"/>
              <a:t>митинговой</a:t>
            </a:r>
            <a:r>
              <a:rPr lang="cs-CZ" sz="3200" dirty="0"/>
              <a:t>, </a:t>
            </a:r>
            <a:r>
              <a:rPr lang="cs-CZ" sz="3200" dirty="0" err="1"/>
              <a:t>дипломатической</a:t>
            </a:r>
            <a:r>
              <a:rPr lang="cs-CZ" sz="3200" dirty="0"/>
              <a:t>), в </a:t>
            </a:r>
            <a:r>
              <a:rPr lang="cs-CZ" sz="3200" dirty="0" err="1"/>
              <a:t>рекламе</a:t>
            </a:r>
            <a:r>
              <a:rPr lang="cs-CZ" sz="3200" dirty="0"/>
              <a:t>.</a:t>
            </a:r>
          </a:p>
          <a:p>
            <a:pPr algn="just"/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76653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 публицистического стиля: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7384" y="2511552"/>
            <a:ext cx="10058400" cy="4050792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ru-RU" sz="3600" b="1" dirty="0" smtClean="0"/>
              <a:t>Информативная (функция сообщения)</a:t>
            </a:r>
          </a:p>
          <a:p>
            <a:pPr>
              <a:lnSpc>
                <a:spcPct val="200000"/>
              </a:lnSpc>
            </a:pPr>
            <a:r>
              <a:rPr lang="ru-RU" sz="3600" b="1" dirty="0" smtClean="0"/>
              <a:t>Экспрессивная (функция </a:t>
            </a:r>
            <a:r>
              <a:rPr lang="ru-RU" sz="3600" b="1" dirty="0"/>
              <a:t>в</a:t>
            </a:r>
            <a:r>
              <a:rPr lang="ru-RU" sz="3600" b="1" dirty="0" smtClean="0"/>
              <a:t>оздействия)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3223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Подстили</a:t>
            </a:r>
            <a:r>
              <a:rPr lang="ru-RU" dirty="0" smtClean="0"/>
              <a:t> публицистического стиля: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2807208"/>
            <a:ext cx="10058400" cy="4050792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ru-RU" sz="3600" b="1" dirty="0" err="1"/>
              <a:t>газетно</a:t>
            </a:r>
            <a:r>
              <a:rPr lang="ru-RU" sz="3600" b="1" dirty="0"/>
              <a:t> - публицистический, </a:t>
            </a:r>
            <a:endParaRPr lang="cs-CZ" sz="3600" b="1" dirty="0"/>
          </a:p>
          <a:p>
            <a:pPr lvl="0">
              <a:lnSpc>
                <a:spcPct val="150000"/>
              </a:lnSpc>
            </a:pPr>
            <a:r>
              <a:rPr lang="ru-RU" sz="3600" b="1" dirty="0" err="1"/>
              <a:t>радиотележурналистский</a:t>
            </a:r>
            <a:r>
              <a:rPr lang="ru-RU" sz="3600" b="1" dirty="0"/>
              <a:t>, </a:t>
            </a:r>
            <a:endParaRPr lang="cs-CZ" sz="3600" b="1" dirty="0"/>
          </a:p>
          <a:p>
            <a:pPr lvl="0">
              <a:lnSpc>
                <a:spcPct val="150000"/>
              </a:lnSpc>
            </a:pPr>
            <a:r>
              <a:rPr lang="ru-RU" sz="3600" b="1" dirty="0"/>
              <a:t>ораторский. </a:t>
            </a:r>
            <a:endParaRPr lang="cs-CZ" sz="36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530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80288" y="573024"/>
            <a:ext cx="10229088" cy="5196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dirty="0">
                <a:ea typeface="Times New Roman" panose="02020603050405020304" pitchFamily="18" charset="0"/>
                <a:cs typeface="Calibri" panose="020F0502020204030204" pitchFamily="34" charset="0"/>
              </a:rPr>
              <a:t>Зарождение публицистического стиля относится к 16 веку. </a:t>
            </a:r>
            <a:endParaRPr lang="ru-RU" sz="2800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В </a:t>
            </a:r>
            <a:r>
              <a:rPr lang="ru-RU" sz="2800" dirty="0">
                <a:ea typeface="Times New Roman" panose="02020603050405020304" pitchFamily="18" charset="0"/>
                <a:cs typeface="Calibri" panose="020F0502020204030204" pitchFamily="34" charset="0"/>
              </a:rPr>
              <a:t>России оно связано с памфлетами Ивана </a:t>
            </a:r>
            <a:r>
              <a:rPr lang="ru-RU" sz="2800" dirty="0" err="1">
                <a:ea typeface="Times New Roman" panose="02020603050405020304" pitchFamily="18" charset="0"/>
                <a:cs typeface="Calibri" panose="020F0502020204030204" pitchFamily="34" charset="0"/>
              </a:rPr>
              <a:t>Пересветова</a:t>
            </a:r>
            <a:r>
              <a:rPr lang="ru-RU" sz="2800" dirty="0">
                <a:ea typeface="Times New Roman" panose="02020603050405020304" pitchFamily="18" charset="0"/>
                <a:cs typeface="Calibri" panose="020F0502020204030204" pitchFamily="34" charset="0"/>
              </a:rPr>
              <a:t>, перепиской Ивана IV с князем Курбским. Дальнейшее развитие он получил в 18 веке в творчестве И.А. Крылова, Н.И. Новикова, А.Н. Сумарокова, Д.И. Фонвизина и других. </a:t>
            </a:r>
            <a:endParaRPr lang="ru-RU" sz="2800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Окончательно </a:t>
            </a:r>
            <a:r>
              <a:rPr lang="ru-RU" sz="2800" dirty="0">
                <a:ea typeface="Times New Roman" panose="02020603050405020304" pitchFamily="18" charset="0"/>
                <a:cs typeface="Calibri" panose="020F0502020204030204" pitchFamily="34" charset="0"/>
              </a:rPr>
              <a:t>сформировался этот стиль в России в 19 веке и немалую роль в этом сыграли В.Г. Белинский, А.И. Герцен, Н.Г. Чернышевский, Н.А. Добролюбов. </a:t>
            </a:r>
            <a:endParaRPr lang="cs-CZ" sz="2800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55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/>
              <a:t>Основные стилевые </a:t>
            </a:r>
            <a:r>
              <a:rPr lang="ru-RU" i="1" dirty="0" smtClean="0"/>
              <a:t>черты:</a:t>
            </a:r>
            <a:r>
              <a:rPr lang="ru-RU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1104" y="2121408"/>
            <a:ext cx="11277600" cy="4050792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</a:pPr>
            <a:r>
              <a:rPr lang="ru-RU" sz="2800" b="1" dirty="0"/>
              <a:t>лаконичность изложения при информативной насыщенности; </a:t>
            </a:r>
            <a:endParaRPr lang="cs-CZ" sz="2800" b="1" dirty="0"/>
          </a:p>
          <a:p>
            <a:pPr lvl="0" algn="just">
              <a:lnSpc>
                <a:spcPct val="150000"/>
              </a:lnSpc>
            </a:pPr>
            <a:r>
              <a:rPr lang="ru-RU" sz="2800" b="1" dirty="0"/>
              <a:t>доходчивость изложения (газета _ наиболее распространенный вид </a:t>
            </a:r>
            <a:r>
              <a:rPr lang="ru-RU" sz="2800" b="1" dirty="0" smtClean="0"/>
              <a:t>средств массовой </a:t>
            </a:r>
            <a:r>
              <a:rPr lang="ru-RU" sz="2800" b="1" dirty="0"/>
              <a:t>информации); </a:t>
            </a:r>
            <a:endParaRPr lang="cs-CZ" sz="2800" b="1" dirty="0"/>
          </a:p>
          <a:p>
            <a:pPr lvl="0" algn="just">
              <a:lnSpc>
                <a:spcPct val="150000"/>
              </a:lnSpc>
            </a:pPr>
            <a:r>
              <a:rPr lang="ru-RU" sz="2800" b="1" dirty="0"/>
              <a:t>эмоциональность, обобщенность, часто непринужденность высказывания. </a:t>
            </a:r>
            <a:endParaRPr lang="cs-CZ" sz="2800" b="1" dirty="0"/>
          </a:p>
          <a:p>
            <a:pPr algn="just">
              <a:lnSpc>
                <a:spcPct val="150000"/>
              </a:lnSpc>
            </a:pP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9114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Характерные особенности: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2121408"/>
            <a:ext cx="10488168" cy="4050792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ru-RU" sz="2800" b="1" dirty="0"/>
              <a:t>совмещение черт публицистического стиля с чертами других </a:t>
            </a:r>
            <a:r>
              <a:rPr lang="ru-RU" sz="2800" b="1" dirty="0" smtClean="0"/>
              <a:t>стилей;</a:t>
            </a:r>
          </a:p>
          <a:p>
            <a:pPr algn="just">
              <a:lnSpc>
                <a:spcPct val="150000"/>
              </a:lnSpc>
            </a:pPr>
            <a:r>
              <a:rPr lang="ru-RU" sz="2800" b="1" dirty="0"/>
              <a:t>о</a:t>
            </a:r>
            <a:r>
              <a:rPr lang="ru-RU" sz="2800" b="1" dirty="0" smtClean="0"/>
              <a:t>сновная форма – письменная, хотя существует и устная;</a:t>
            </a:r>
          </a:p>
          <a:p>
            <a:pPr algn="just">
              <a:lnSpc>
                <a:spcPct val="150000"/>
              </a:lnSpc>
            </a:pPr>
            <a:r>
              <a:rPr lang="ru-RU" sz="2800" b="1" dirty="0"/>
              <a:t>а</a:t>
            </a:r>
            <a:r>
              <a:rPr lang="ru-RU" sz="2800" b="1" dirty="0" smtClean="0"/>
              <a:t>вторский стиль;</a:t>
            </a:r>
          </a:p>
          <a:p>
            <a:pPr algn="just">
              <a:lnSpc>
                <a:spcPct val="150000"/>
              </a:lnSpc>
            </a:pPr>
            <a:r>
              <a:rPr lang="ru-RU" sz="2800" b="1" dirty="0"/>
              <a:t>п</a:t>
            </a:r>
            <a:r>
              <a:rPr lang="ru-RU" sz="2800" b="1" dirty="0" smtClean="0"/>
              <a:t>одача информации в форме </a:t>
            </a:r>
            <a:r>
              <a:rPr lang="ru-RU" sz="2800" b="1" dirty="0" err="1" smtClean="0"/>
              <a:t>мегатекста</a:t>
            </a:r>
            <a:r>
              <a:rPr lang="ru-RU" sz="2800" b="1" dirty="0"/>
              <a:t>;</a:t>
            </a:r>
            <a:endParaRPr lang="ru-RU" sz="2800" b="1" dirty="0" smtClean="0"/>
          </a:p>
          <a:p>
            <a:pPr algn="just">
              <a:lnSpc>
                <a:spcPct val="150000"/>
              </a:lnSpc>
            </a:pPr>
            <a:r>
              <a:rPr lang="ru-RU" sz="2800" b="1" dirty="0" smtClean="0"/>
              <a:t>иллюстрации: графики, карикатуры, фотографии.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1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265176"/>
            <a:ext cx="10058400" cy="1609344"/>
          </a:xfrm>
        </p:spPr>
        <p:txBody>
          <a:bodyPr>
            <a:normAutofit/>
          </a:bodyPr>
          <a:lstStyle/>
          <a:p>
            <a:r>
              <a:rPr lang="ru-RU" sz="4600" dirty="0" smtClean="0"/>
              <a:t>Лексические особенности:</a:t>
            </a:r>
            <a:endParaRPr lang="cs-CZ" sz="4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487424"/>
            <a:ext cx="10512552" cy="4050792"/>
          </a:xfrm>
        </p:spPr>
        <p:txBody>
          <a:bodyPr>
            <a:noAutofit/>
          </a:bodyPr>
          <a:lstStyle/>
          <a:p>
            <a:r>
              <a:rPr lang="ru-RU" sz="2400" dirty="0"/>
              <a:t>э</a:t>
            </a:r>
            <a:r>
              <a:rPr lang="ru-RU" sz="2400" dirty="0" smtClean="0"/>
              <a:t>моционально-экспрессивная лексика</a:t>
            </a:r>
            <a:r>
              <a:rPr lang="cs-CZ" sz="2400" dirty="0" smtClean="0"/>
              <a:t>;</a:t>
            </a:r>
            <a:endParaRPr lang="ru-RU" sz="2400" dirty="0" smtClean="0"/>
          </a:p>
          <a:p>
            <a:r>
              <a:rPr lang="ru-RU" sz="2400" dirty="0"/>
              <a:t>общественно - публицистическая лексика и </a:t>
            </a:r>
            <a:r>
              <a:rPr lang="ru-RU" sz="2400" dirty="0" smtClean="0"/>
              <a:t>фразеология </a:t>
            </a:r>
            <a:r>
              <a:rPr lang="ru-RU" sz="2400" i="1" dirty="0" smtClean="0"/>
              <a:t>(мирное </a:t>
            </a:r>
            <a:r>
              <a:rPr lang="ru-RU" sz="2400" i="1" dirty="0"/>
              <a:t>наступление, сокращение вооружений, </a:t>
            </a:r>
            <a:r>
              <a:rPr lang="ru-RU" sz="2400" i="1" dirty="0" smtClean="0"/>
              <a:t>президентская </a:t>
            </a:r>
            <a:r>
              <a:rPr lang="ru-RU" sz="2400" i="1" dirty="0"/>
              <a:t>кампания, механизмы торможения, позитивные перемены, межгосударственное соглашение, пакет </a:t>
            </a:r>
            <a:r>
              <a:rPr lang="ru-RU" sz="2400" i="1" dirty="0" smtClean="0"/>
              <a:t>предложений)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термины </a:t>
            </a:r>
            <a:r>
              <a:rPr lang="ru-RU" sz="2400" dirty="0"/>
              <a:t>из </a:t>
            </a:r>
            <a:r>
              <a:rPr lang="ru-RU" sz="2400" dirty="0" smtClean="0"/>
              <a:t>других областей (</a:t>
            </a:r>
            <a:r>
              <a:rPr lang="ru-RU" sz="2400" i="1" dirty="0"/>
              <a:t>атмосфера </a:t>
            </a:r>
            <a:r>
              <a:rPr lang="ru-RU" sz="2400" i="1" dirty="0" smtClean="0"/>
              <a:t>доверия, </a:t>
            </a:r>
            <a:r>
              <a:rPr lang="ru-RU" sz="2400" i="1" dirty="0"/>
              <a:t>политический </a:t>
            </a:r>
            <a:r>
              <a:rPr lang="ru-RU" sz="2400" i="1" dirty="0" smtClean="0"/>
              <a:t>спектакль, </a:t>
            </a:r>
            <a:r>
              <a:rPr lang="ru-RU" sz="2400" i="1" dirty="0"/>
              <a:t>фронт </a:t>
            </a:r>
            <a:r>
              <a:rPr lang="ru-RU" sz="2400" i="1" dirty="0" smtClean="0"/>
              <a:t>борьбы)</a:t>
            </a:r>
            <a:r>
              <a:rPr lang="cs-CZ" sz="2400" i="1" dirty="0" smtClean="0"/>
              <a:t>;</a:t>
            </a:r>
          </a:p>
          <a:p>
            <a:r>
              <a:rPr lang="ru-RU" sz="2400" dirty="0"/>
              <a:t>а</a:t>
            </a:r>
            <a:r>
              <a:rPr lang="ru-RU" sz="2400" dirty="0" smtClean="0"/>
              <a:t>ббревиатуры (РФ, США)</a:t>
            </a:r>
            <a:r>
              <a:rPr lang="cs-CZ" sz="2400" dirty="0"/>
              <a:t>;</a:t>
            </a:r>
            <a:endParaRPr lang="ru-RU" sz="2400" dirty="0" smtClean="0"/>
          </a:p>
          <a:p>
            <a:r>
              <a:rPr lang="ru-RU" sz="2400" dirty="0"/>
              <a:t>в</a:t>
            </a:r>
            <a:r>
              <a:rPr lang="ru-RU" sz="2400" dirty="0" smtClean="0"/>
              <a:t>арваризмы и экзотизмы</a:t>
            </a:r>
            <a:r>
              <a:rPr lang="cs-CZ" sz="2400" i="1" dirty="0" smtClean="0"/>
              <a:t>;</a:t>
            </a:r>
            <a:endParaRPr lang="ru-RU" sz="2400" i="1" dirty="0" smtClean="0"/>
          </a:p>
          <a:p>
            <a:r>
              <a:rPr lang="ru-RU" sz="2400" dirty="0"/>
              <a:t>использование речевых </a:t>
            </a:r>
            <a:r>
              <a:rPr lang="ru-RU" sz="2400" b="1" dirty="0"/>
              <a:t>штампов</a:t>
            </a:r>
            <a:r>
              <a:rPr lang="ru-RU" sz="2400" dirty="0"/>
              <a:t>, клише; их легкая </a:t>
            </a:r>
            <a:r>
              <a:rPr lang="ru-RU" sz="2400" dirty="0" err="1"/>
              <a:t>воспроизводимость</a:t>
            </a:r>
            <a:r>
              <a:rPr lang="ru-RU" sz="2400" dirty="0"/>
              <a:t>; </a:t>
            </a:r>
            <a:endParaRPr lang="cs-CZ" sz="2400" dirty="0"/>
          </a:p>
          <a:p>
            <a:r>
              <a:rPr lang="ru-RU" sz="2400" dirty="0"/>
              <a:t>риторические вопросы, </a:t>
            </a:r>
            <a:r>
              <a:rPr lang="ru-RU" sz="2400" dirty="0" smtClean="0"/>
              <a:t>повторы</a:t>
            </a:r>
            <a:r>
              <a:rPr lang="cs-CZ" sz="2400" dirty="0" smtClean="0"/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4705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2208" y="192024"/>
            <a:ext cx="10372344" cy="1609344"/>
          </a:xfrm>
        </p:spPr>
        <p:txBody>
          <a:bodyPr>
            <a:normAutofit/>
          </a:bodyPr>
          <a:lstStyle/>
          <a:p>
            <a:r>
              <a:rPr lang="ru-RU" sz="4600" dirty="0" smtClean="0"/>
              <a:t>Морфологические особенности:</a:t>
            </a:r>
            <a:endParaRPr lang="cs-CZ" sz="4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2208" y="1950720"/>
            <a:ext cx="10226040" cy="4050792"/>
          </a:xfrm>
        </p:spPr>
        <p:txBody>
          <a:bodyPr>
            <a:normAutofit/>
          </a:bodyPr>
          <a:lstStyle/>
          <a:p>
            <a:r>
              <a:rPr lang="ru-RU" sz="2400" dirty="0"/>
              <a:t>г</a:t>
            </a:r>
            <a:r>
              <a:rPr lang="ru-RU" sz="2400" dirty="0" smtClean="0"/>
              <a:t>лаголы в повелительном наклонении (</a:t>
            </a:r>
            <a:r>
              <a:rPr lang="ru-RU" sz="2400" i="1" dirty="0"/>
              <a:t>посмотрите, давайте </a:t>
            </a:r>
            <a:r>
              <a:rPr lang="ru-RU" sz="2400" i="1" dirty="0" smtClean="0"/>
              <a:t>подумаем);</a:t>
            </a:r>
          </a:p>
          <a:p>
            <a:r>
              <a:rPr lang="ru-RU" sz="2400" dirty="0"/>
              <a:t>отрицательные частицы </a:t>
            </a:r>
            <a:r>
              <a:rPr lang="ru-RU" sz="2400" i="1" dirty="0"/>
              <a:t>не</a:t>
            </a:r>
            <a:r>
              <a:rPr lang="ru-RU" sz="2400" dirty="0"/>
              <a:t> и </a:t>
            </a:r>
            <a:r>
              <a:rPr lang="ru-RU" sz="2400" i="1" dirty="0"/>
              <a:t>ни</a:t>
            </a:r>
            <a:r>
              <a:rPr lang="ru-RU" sz="2400" dirty="0"/>
              <a:t>, частица </a:t>
            </a:r>
            <a:r>
              <a:rPr lang="ru-RU" sz="2400" i="1" dirty="0"/>
              <a:t>же</a:t>
            </a:r>
            <a:r>
              <a:rPr lang="ru-RU" sz="2400" dirty="0"/>
              <a:t> в усилительной функции, разговорные частицы </a:t>
            </a:r>
            <a:r>
              <a:rPr lang="ru-RU" sz="2400" i="1" dirty="0"/>
              <a:t>ведь, вот, даже, лишь </a:t>
            </a:r>
            <a:r>
              <a:rPr lang="ru-RU" sz="2400" dirty="0"/>
              <a:t>и др</a:t>
            </a:r>
            <a:r>
              <a:rPr lang="ru-RU" sz="2400" dirty="0" smtClean="0"/>
              <a:t>.;</a:t>
            </a:r>
          </a:p>
          <a:p>
            <a:r>
              <a:rPr lang="ru-RU" sz="2400" dirty="0"/>
              <a:t>с</a:t>
            </a:r>
            <a:r>
              <a:rPr lang="ru-RU" sz="2400" dirty="0" smtClean="0"/>
              <a:t>очетания </a:t>
            </a:r>
            <a:r>
              <a:rPr lang="ru-RU" sz="2400" i="1" dirty="0" err="1" smtClean="0"/>
              <a:t>существительное+глагол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числительные </a:t>
            </a:r>
            <a:r>
              <a:rPr lang="ru-RU" sz="2400" i="1" dirty="0" smtClean="0"/>
              <a:t>(даты);</a:t>
            </a:r>
          </a:p>
          <a:p>
            <a:r>
              <a:rPr lang="ru-RU" sz="2400" dirty="0"/>
              <a:t>п</a:t>
            </a:r>
            <a:r>
              <a:rPr lang="ru-RU" sz="2400" dirty="0" smtClean="0"/>
              <a:t>рилагательные;</a:t>
            </a:r>
          </a:p>
          <a:p>
            <a:r>
              <a:rPr lang="ru-RU" sz="2400" dirty="0"/>
              <a:t>н</a:t>
            </a:r>
            <a:r>
              <a:rPr lang="ru-RU" sz="2400" dirty="0" smtClean="0"/>
              <a:t>аречия;</a:t>
            </a:r>
          </a:p>
          <a:p>
            <a:r>
              <a:rPr lang="ru-RU" sz="2400" dirty="0"/>
              <a:t>п</a:t>
            </a:r>
            <a:r>
              <a:rPr lang="ru-RU" sz="2400" dirty="0" smtClean="0"/>
              <a:t>ричастия, деепричастия, их обороты.</a:t>
            </a:r>
          </a:p>
        </p:txBody>
      </p:sp>
    </p:spTree>
    <p:extLst>
      <p:ext uri="{BB962C8B-B14F-4D97-AF65-F5344CB8AC3E}">
        <p14:creationId xmlns:p14="http://schemas.microsoft.com/office/powerpoint/2010/main" val="294571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44</TotalTime>
  <Words>411</Words>
  <Application>Microsoft Office PowerPoint</Application>
  <PresentationFormat>Širokoúhlá obrazovka</PresentationFormat>
  <Paragraphs>51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9" baseType="lpstr">
      <vt:lpstr>Arial</vt:lpstr>
      <vt:lpstr>Calibri</vt:lpstr>
      <vt:lpstr>Cambria</vt:lpstr>
      <vt:lpstr>Rockwell</vt:lpstr>
      <vt:lpstr>Rockwell Condensed</vt:lpstr>
      <vt:lpstr>Times New Roman</vt:lpstr>
      <vt:lpstr>Wingdings</vt:lpstr>
      <vt:lpstr>Dřevo</vt:lpstr>
      <vt:lpstr>Публицистический стиль</vt:lpstr>
      <vt:lpstr>Публицистический стиль</vt:lpstr>
      <vt:lpstr>Функции публицистического стиля:</vt:lpstr>
      <vt:lpstr>Подстили публицистического стиля:</vt:lpstr>
      <vt:lpstr>Prezentace aplikace PowerPoint</vt:lpstr>
      <vt:lpstr>Основные стилевые черты: </vt:lpstr>
      <vt:lpstr>Характерные особенности:</vt:lpstr>
      <vt:lpstr>Лексические особенности:</vt:lpstr>
      <vt:lpstr>Морфологические особенности:</vt:lpstr>
      <vt:lpstr>Синтаксические особенности</vt:lpstr>
      <vt:lpstr>Фонетические особенности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Публицистический стиль</dc:title>
  <dc:creator>JANA</dc:creator>
  <cp:lastModifiedBy>JANA</cp:lastModifiedBy>
  <cp:revision>8</cp:revision>
  <dcterms:created xsi:type="dcterms:W3CDTF">2017-03-14T14:56:06Z</dcterms:created>
  <dcterms:modified xsi:type="dcterms:W3CDTF">2017-03-15T05:58:18Z</dcterms:modified>
</cp:coreProperties>
</file>