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9888" y="2335102"/>
            <a:ext cx="9398902" cy="2590800"/>
          </a:xfrm>
        </p:spPr>
        <p:txBody>
          <a:bodyPr/>
          <a:lstStyle/>
          <a:p>
            <a:r>
              <a:rPr lang="ru-RU" dirty="0" smtClean="0"/>
              <a:t>Художественный стиль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78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Художественный стиль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это </a:t>
            </a:r>
            <a:r>
              <a:rPr lang="ru-RU" sz="3600" dirty="0"/>
              <a:t>стиль художественной литературы, который определяется ее содержанием и основными целями - передать свое отношение к окружающему, к изображаемому; нарисовать словами картину, описать событие и т.п. 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9827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i="1" dirty="0"/>
              <a:t>Основные стилевые черты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2240" y="2014194"/>
            <a:ext cx="8839200" cy="393192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4800" dirty="0" smtClean="0"/>
              <a:t> образность</a:t>
            </a:r>
            <a:endParaRPr lang="cs-CZ" sz="4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4800" dirty="0"/>
              <a:t> эмоциональность</a:t>
            </a:r>
            <a:endParaRPr lang="cs-CZ" sz="4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4800" dirty="0" smtClean="0"/>
              <a:t> единство </a:t>
            </a:r>
            <a:r>
              <a:rPr lang="ru-RU" sz="4800" dirty="0"/>
              <a:t>коммуникативной </a:t>
            </a:r>
            <a:endParaRPr lang="ru-RU" sz="4800" dirty="0" smtClean="0"/>
          </a:p>
          <a:p>
            <a:pPr marL="0" lv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и </a:t>
            </a:r>
            <a:r>
              <a:rPr lang="ru-RU" sz="4800" dirty="0"/>
              <a:t>эстетической функций</a:t>
            </a:r>
            <a:endParaRPr lang="cs-CZ" sz="4800" dirty="0"/>
          </a:p>
          <a:p>
            <a:pPr>
              <a:buFont typeface="Arial" panose="020B0604020202020204" pitchFamily="34" charset="0"/>
              <a:buChar char="•"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55337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121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/>
              <a:t>Характерные особенности</a:t>
            </a:r>
            <a:r>
              <a:rPr lang="ru-RU" sz="6600" dirty="0"/>
              <a:t>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72818"/>
            <a:ext cx="10198608" cy="449633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проявление творческой индивидуальности автора (авторский стиль</a:t>
            </a:r>
            <a:r>
              <a:rPr lang="ru-RU" sz="2400" dirty="0" smtClean="0"/>
              <a:t>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м</a:t>
            </a:r>
            <a:r>
              <a:rPr lang="ru-RU" sz="2400" dirty="0" smtClean="0"/>
              <a:t>ногоплановость структуры </a:t>
            </a:r>
            <a:r>
              <a:rPr lang="ru-RU" sz="2400" dirty="0"/>
              <a:t>художественного </a:t>
            </a:r>
            <a:r>
              <a:rPr lang="ru-RU" sz="2400" dirty="0" smtClean="0"/>
              <a:t>произведения;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широкое использование лексики и фразеологии других стилей; 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использование изобразительно - выразительных </a:t>
            </a:r>
            <a:r>
              <a:rPr lang="ru-RU" sz="2400" dirty="0" smtClean="0"/>
              <a:t>средств.</a:t>
            </a:r>
          </a:p>
          <a:p>
            <a:pPr marL="0" lvl="0" indent="0">
              <a:buNone/>
            </a:pPr>
            <a:endParaRPr lang="ru-RU" sz="2400" dirty="0"/>
          </a:p>
          <a:p>
            <a:pPr marL="0" lvl="0" indent="0">
              <a:buNone/>
            </a:pPr>
            <a:r>
              <a:rPr lang="ru-RU" sz="2400" dirty="0" smtClean="0"/>
              <a:t>Художественный </a:t>
            </a:r>
            <a:r>
              <a:rPr lang="ru-RU" sz="2400" dirty="0"/>
              <a:t>стиль характеризуется следующими </a:t>
            </a:r>
            <a:r>
              <a:rPr lang="ru-RU" sz="2400" i="1" dirty="0"/>
              <a:t>выразительными средствами</a:t>
            </a:r>
            <a:r>
              <a:rPr lang="ru-RU" sz="2400" dirty="0"/>
              <a:t>: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/>
              <a:t>тропы</a:t>
            </a:r>
            <a:r>
              <a:rPr lang="ru-RU" sz="2400" dirty="0"/>
              <a:t> – обороты, в которых слово или выражение употреблено в переносном значении: метафора, метонимия, олицетворение, сравнение, эпитет и др.;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/>
              <a:t>фигуры речи</a:t>
            </a:r>
            <a:r>
              <a:rPr lang="ru-RU" sz="2400" dirty="0"/>
              <a:t>:  антитеза, риторический вопрос;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i="1" dirty="0"/>
              <a:t>ритм, рифма</a:t>
            </a:r>
            <a:r>
              <a:rPr lang="ru-RU" sz="2400" dirty="0"/>
              <a:t>, преимущественно в поэтическом </a:t>
            </a:r>
            <a:r>
              <a:rPr lang="ru-RU" sz="2400" dirty="0" smtClean="0"/>
              <a:t>произведении.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6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12064" y="343630"/>
            <a:ext cx="11106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a typeface="Times New Roman" panose="02020603050405020304" pitchFamily="18" charset="0"/>
              </a:rPr>
              <a:t>В структуре художественного произведения обычно выделяется авторская речь, прямая, </a:t>
            </a:r>
            <a:r>
              <a:rPr lang="ru-RU" sz="2400" dirty="0" err="1">
                <a:ea typeface="Times New Roman" panose="02020603050405020304" pitchFamily="18" charset="0"/>
              </a:rPr>
              <a:t>несобственно</a:t>
            </a:r>
            <a:r>
              <a:rPr lang="ru-RU" sz="2400" dirty="0">
                <a:ea typeface="Times New Roman" panose="02020603050405020304" pitchFamily="18" charset="0"/>
              </a:rPr>
              <a:t>-авторская и </a:t>
            </a:r>
            <a:r>
              <a:rPr lang="ru-RU" sz="2400" dirty="0" err="1">
                <a:ea typeface="Times New Roman" panose="02020603050405020304" pitchFamily="18" charset="0"/>
              </a:rPr>
              <a:t>несобственно</a:t>
            </a:r>
            <a:r>
              <a:rPr lang="ru-RU" sz="2400" dirty="0">
                <a:ea typeface="Times New Roman" panose="02020603050405020304" pitchFamily="18" charset="0"/>
              </a:rPr>
              <a:t>-прямая. В прямой речи наиболее активно проявляется разговорный стиль. Авторская речь, отражающая внешнюю по отношению к автору действительность, строится с преобладанием </a:t>
            </a:r>
            <a:r>
              <a:rPr lang="ru-RU" sz="2400" dirty="0" err="1">
                <a:ea typeface="Times New Roman" panose="02020603050405020304" pitchFamily="18" charset="0"/>
              </a:rPr>
              <a:t>книжно</a:t>
            </a:r>
            <a:r>
              <a:rPr lang="ru-RU" sz="2400" dirty="0">
                <a:ea typeface="Times New Roman" panose="02020603050405020304" pitchFamily="18" charset="0"/>
              </a:rPr>
              <a:t>-письменных элементов</a:t>
            </a:r>
            <a:r>
              <a:rPr lang="ru-RU" sz="2400" dirty="0" smtClean="0"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/>
              <a:t>Автор использует не только лексику кодифицированного литературного языка, но и разнообразные изобразительные средства из разговорной речи и просторечья. В художественном тексте мы видим не только мир писателя, но и писателя в этом мире: его предпочтения, осуждения, восхищение, неприятие и тому подобное. С этим связана эмоциональность и экспрессивность, метафоричность, содержательная многоплановость художественного стиля речи. </a:t>
            </a:r>
            <a:endParaRPr lang="cs-CZ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67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15</TotalTime>
  <Words>233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Garamond</vt:lpstr>
      <vt:lpstr>Symbol</vt:lpstr>
      <vt:lpstr>Times New Roman</vt:lpstr>
      <vt:lpstr>Wingdings</vt:lpstr>
      <vt:lpstr>Mýdlo</vt:lpstr>
      <vt:lpstr>Художественный стиль</vt:lpstr>
      <vt:lpstr>Художественный стиль</vt:lpstr>
      <vt:lpstr>Основные стилевые черты </vt:lpstr>
      <vt:lpstr>Характерные особенности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стиль</dc:title>
  <dc:creator>JANA</dc:creator>
  <cp:lastModifiedBy>JANA</cp:lastModifiedBy>
  <cp:revision>2</cp:revision>
  <dcterms:created xsi:type="dcterms:W3CDTF">2017-03-15T05:59:55Z</dcterms:created>
  <dcterms:modified xsi:type="dcterms:W3CDTF">2017-03-15T06:15:47Z</dcterms:modified>
</cp:coreProperties>
</file>