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3" autoAdjust="0"/>
    <p:restoredTop sz="94660"/>
  </p:normalViewPr>
  <p:slideViewPr>
    <p:cSldViewPr snapToGrid="0">
      <p:cViewPr varScale="1">
        <p:scale>
          <a:sx n="79" d="100"/>
          <a:sy n="79" d="100"/>
        </p:scale>
        <p:origin x="16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" y="0"/>
            <a:ext cx="12192000" cy="6858000"/>
          </a:xfrm>
          <a:prstGeom prst="rect">
            <a:avLst/>
          </a:prstGeom>
          <a:blipFill dpi="0" rotWithShape="1">
            <a:blip r:embed="rId2">
              <a:alphaModFix amt="40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330200" sx="85000" sy="85000" flip="xy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2">
                    <a:lumMod val="7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A76EB9D5-7E1A-4433-8B21-2237CC26FA2C}" type="datetimeFigureOut">
              <a:rPr lang="en-US" dirty="0"/>
              <a:t>3/15/2017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98A19-B9D6-4696-A74D-9FEF900C8B6A}" type="datetimeFigureOut">
              <a:rPr lang="en-US" dirty="0"/>
              <a:t>3/15/2017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05100-39B0-4914-BBD6-34F267582565}" type="datetimeFigureOut">
              <a:rPr lang="en-US" dirty="0"/>
              <a:t>3/15/2017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EF837-FEDB-44F2-8FB5-4F56FC548A33}" type="datetimeFigureOut">
              <a:rPr lang="en-US" dirty="0"/>
              <a:t>3/15/2017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1784" y="0"/>
            <a:ext cx="12192000" cy="6858000"/>
          </a:xfrm>
          <a:prstGeom prst="rect">
            <a:avLst/>
          </a:prstGeom>
          <a:blipFill dpi="0" rotWithShape="1">
            <a:blip r:embed="rId2">
              <a:alphaModFix amt="40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133350" ty="330200" sx="85000" sy="85000" flip="xy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2">
                  <a:lumMod val="5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2">
                  <a:lumMod val="5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2">
                  <a:lumMod val="5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600">
                <a:solidFill>
                  <a:schemeClr val="tx2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4EC2AB55-62C0-407E-B706-C907B44B0BFC}" type="datetimeFigureOut">
              <a:rPr lang="en-US" dirty="0"/>
              <a:t>3/15/2017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2080"/>
            <a:ext cx="2112264" cy="228600"/>
          </a:xfrm>
        </p:spPr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BB33F-FEF5-4E73-A5F9-307689FE77C6}" type="datetimeFigureOut">
              <a:rPr lang="en-US" dirty="0"/>
              <a:t>3/15/2017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B5FA4-F0B8-4D71-BC92-932E3A1502F8}" type="datetimeFigureOut">
              <a:rPr lang="en-US" dirty="0"/>
              <a:t>3/15/2017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89F80-C2CE-4D6A-80E4-D3515AD92BC6}" type="datetimeFigureOut">
              <a:rPr lang="en-US" dirty="0"/>
              <a:t>3/15/2017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4220E-EF40-477E-B84C-637FC7CE78DB}" type="datetimeFigureOut">
              <a:rPr lang="en-US" dirty="0"/>
              <a:t>3/15/2017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B8D63-E026-4E54-B301-C824E1BD14F3}" type="datetimeFigureOut">
              <a:rPr lang="en-US" dirty="0"/>
              <a:t>3/15/2017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56032"/>
          </a:xfrm>
        </p:spPr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6C423185-9573-406A-8068-0AB4F2335019}" type="datetimeFigureOut">
              <a:rPr lang="en-US" dirty="0"/>
              <a:t>3/15/2017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56032"/>
          </a:xfrm>
        </p:spPr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9464" y="6214535"/>
            <a:ext cx="274320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6C5516DA-9D86-4E1E-A623-C11F9F74EB59}" type="datetimeFigureOut">
              <a:rPr lang="en-US" dirty="0"/>
              <a:t>3/15/2017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214535"/>
            <a:ext cx="521208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48535" y="6214535"/>
            <a:ext cx="146304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389888" y="2335102"/>
            <a:ext cx="9398902" cy="2590800"/>
          </a:xfrm>
        </p:spPr>
        <p:txBody>
          <a:bodyPr/>
          <a:lstStyle/>
          <a:p>
            <a:r>
              <a:rPr lang="ru-RU" dirty="0" smtClean="0"/>
              <a:t>Художественный стиль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487880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6000" dirty="0" smtClean="0"/>
              <a:t>Художественный стиль</a:t>
            </a:r>
            <a:endParaRPr lang="cs-CZ" sz="6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3600" dirty="0" smtClean="0"/>
              <a:t>это </a:t>
            </a:r>
            <a:r>
              <a:rPr lang="ru-RU" sz="3600" dirty="0"/>
              <a:t>стиль художественной литературы, который определяется ее содержанием и основными целями - передать свое отношение к окружающему, к изображаемому; нарисовать словами картину, описать событие и т.п. </a:t>
            </a:r>
            <a:endParaRPr lang="cs-CZ" sz="3600" dirty="0"/>
          </a:p>
          <a:p>
            <a:pPr algn="just"/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10982737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6600" i="1" dirty="0"/>
              <a:t>Основные стилевые черты </a:t>
            </a:r>
            <a:endParaRPr lang="cs-CZ" sz="6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682240" y="2014194"/>
            <a:ext cx="8839200" cy="3931920"/>
          </a:xfrm>
        </p:spPr>
        <p:txBody>
          <a:bodyPr>
            <a:normAutofit/>
          </a:bodyPr>
          <a:lstStyle/>
          <a:p>
            <a:pPr lvl="0">
              <a:buFont typeface="Arial" panose="020B0604020202020204" pitchFamily="34" charset="0"/>
              <a:buChar char="•"/>
            </a:pPr>
            <a:r>
              <a:rPr lang="ru-RU" sz="4800" dirty="0" smtClean="0"/>
              <a:t> образность</a:t>
            </a:r>
            <a:endParaRPr lang="cs-CZ" sz="4800" dirty="0"/>
          </a:p>
          <a:p>
            <a:pPr lvl="0">
              <a:buFont typeface="Arial" panose="020B0604020202020204" pitchFamily="34" charset="0"/>
              <a:buChar char="•"/>
            </a:pPr>
            <a:r>
              <a:rPr lang="ru-RU" sz="4800" dirty="0"/>
              <a:t> эмоциональность</a:t>
            </a:r>
            <a:endParaRPr lang="cs-CZ" sz="4800" dirty="0"/>
          </a:p>
          <a:p>
            <a:pPr lvl="0">
              <a:buFont typeface="Arial" panose="020B0604020202020204" pitchFamily="34" charset="0"/>
              <a:buChar char="•"/>
            </a:pPr>
            <a:r>
              <a:rPr lang="ru-RU" sz="4800" dirty="0" smtClean="0"/>
              <a:t> единство </a:t>
            </a:r>
            <a:r>
              <a:rPr lang="ru-RU" sz="4800" dirty="0"/>
              <a:t>коммуникативной </a:t>
            </a:r>
            <a:endParaRPr lang="ru-RU" sz="4800" dirty="0" smtClean="0"/>
          </a:p>
          <a:p>
            <a:pPr marL="0" lvl="0" indent="0">
              <a:buNone/>
            </a:pPr>
            <a:r>
              <a:rPr lang="ru-RU" sz="4800" dirty="0"/>
              <a:t> </a:t>
            </a:r>
            <a:r>
              <a:rPr lang="ru-RU" sz="4800" dirty="0" smtClean="0"/>
              <a:t> и </a:t>
            </a:r>
            <a:r>
              <a:rPr lang="ru-RU" sz="4800" dirty="0"/>
              <a:t>эстетической функций</a:t>
            </a:r>
            <a:endParaRPr lang="cs-CZ" sz="4800" dirty="0"/>
          </a:p>
          <a:p>
            <a:pPr>
              <a:buFont typeface="Arial" panose="020B0604020202020204" pitchFamily="34" charset="0"/>
              <a:buChar char="•"/>
            </a:pPr>
            <a:endParaRPr lang="cs-CZ" sz="4800" dirty="0"/>
          </a:p>
        </p:txBody>
      </p:sp>
    </p:spTree>
    <p:extLst>
      <p:ext uri="{BB962C8B-B14F-4D97-AF65-F5344CB8AC3E}">
        <p14:creationId xmlns:p14="http://schemas.microsoft.com/office/powerpoint/2010/main" val="35533710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6800" y="301218"/>
            <a:ext cx="10058400" cy="1371600"/>
          </a:xfrm>
        </p:spPr>
        <p:txBody>
          <a:bodyPr>
            <a:normAutofit/>
          </a:bodyPr>
          <a:lstStyle/>
          <a:p>
            <a:pPr algn="ctr"/>
            <a:r>
              <a:rPr lang="ru-RU" sz="6600" i="1" dirty="0"/>
              <a:t>Характерные особенности</a:t>
            </a:r>
            <a:r>
              <a:rPr lang="ru-RU" sz="6600" dirty="0"/>
              <a:t> </a:t>
            </a:r>
            <a:endParaRPr lang="cs-CZ" sz="6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66800" y="1672818"/>
            <a:ext cx="10198608" cy="4496334"/>
          </a:xfrm>
        </p:spPr>
        <p:txBody>
          <a:bodyPr>
            <a:normAutofit fontScale="925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ru-RU" sz="2400" dirty="0"/>
              <a:t>проявление творческой индивидуальности автора (авторский стиль</a:t>
            </a:r>
            <a:r>
              <a:rPr lang="ru-RU" sz="2400" dirty="0" smtClean="0"/>
              <a:t>);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sz="2400" dirty="0"/>
              <a:t>м</a:t>
            </a:r>
            <a:r>
              <a:rPr lang="ru-RU" sz="2400" dirty="0" smtClean="0"/>
              <a:t>ногоплановость структуры </a:t>
            </a:r>
            <a:r>
              <a:rPr lang="ru-RU" sz="2400" dirty="0"/>
              <a:t>художественного </a:t>
            </a:r>
            <a:r>
              <a:rPr lang="ru-RU" sz="2400" dirty="0" smtClean="0"/>
              <a:t>произведения;</a:t>
            </a:r>
          </a:p>
          <a:p>
            <a:pPr lvl="0">
              <a:buFont typeface="Wingdings" panose="05000000000000000000" pitchFamily="2" charset="2"/>
              <a:buChar char="v"/>
            </a:pPr>
            <a:r>
              <a:rPr lang="ru-RU" sz="2400" dirty="0"/>
              <a:t>широкое использование лексики и фразеологии других стилей; </a:t>
            </a:r>
            <a:endParaRPr lang="cs-CZ" sz="2400" dirty="0"/>
          </a:p>
          <a:p>
            <a:pPr lvl="0">
              <a:buFont typeface="Wingdings" panose="05000000000000000000" pitchFamily="2" charset="2"/>
              <a:buChar char="v"/>
            </a:pPr>
            <a:r>
              <a:rPr lang="ru-RU" sz="2400" dirty="0"/>
              <a:t>использование изобразительно - выразительных </a:t>
            </a:r>
            <a:r>
              <a:rPr lang="ru-RU" sz="2400" dirty="0" smtClean="0"/>
              <a:t>средств.</a:t>
            </a:r>
          </a:p>
          <a:p>
            <a:pPr marL="0" lvl="0" indent="0">
              <a:buNone/>
            </a:pPr>
            <a:endParaRPr lang="ru-RU" sz="2400" dirty="0"/>
          </a:p>
          <a:p>
            <a:pPr marL="0" lvl="0" indent="0">
              <a:buNone/>
            </a:pPr>
            <a:r>
              <a:rPr lang="ru-RU" sz="2400" dirty="0" smtClean="0"/>
              <a:t>Художественный </a:t>
            </a:r>
            <a:r>
              <a:rPr lang="ru-RU" sz="2400" dirty="0"/>
              <a:t>стиль характеризуется следующими </a:t>
            </a:r>
            <a:r>
              <a:rPr lang="ru-RU" sz="2400" i="1" dirty="0"/>
              <a:t>выразительными средствами</a:t>
            </a:r>
            <a:r>
              <a:rPr lang="ru-RU" sz="2400" dirty="0"/>
              <a:t>:</a:t>
            </a:r>
            <a:endParaRPr lang="cs-CZ" sz="2400" dirty="0"/>
          </a:p>
          <a:p>
            <a:pPr lvl="0">
              <a:buFont typeface="Wingdings" panose="05000000000000000000" pitchFamily="2" charset="2"/>
              <a:buChar char="Ø"/>
            </a:pPr>
            <a:r>
              <a:rPr lang="ru-RU" sz="2400" i="1" dirty="0"/>
              <a:t>тропы</a:t>
            </a:r>
            <a:r>
              <a:rPr lang="ru-RU" sz="2400" dirty="0"/>
              <a:t> – обороты, в которых слово или выражение употреблено в переносном значении: метафора, метонимия, олицетворение, сравнение, эпитет и др.;</a:t>
            </a:r>
            <a:endParaRPr lang="cs-CZ" sz="2400" dirty="0"/>
          </a:p>
          <a:p>
            <a:pPr lvl="0">
              <a:buFont typeface="Wingdings" panose="05000000000000000000" pitchFamily="2" charset="2"/>
              <a:buChar char="Ø"/>
            </a:pPr>
            <a:r>
              <a:rPr lang="ru-RU" sz="2400" i="1" dirty="0"/>
              <a:t>фигуры речи</a:t>
            </a:r>
            <a:r>
              <a:rPr lang="ru-RU" sz="2400" dirty="0"/>
              <a:t>:  антитеза, риторический вопрос;</a:t>
            </a:r>
            <a:endParaRPr lang="cs-CZ" sz="2400" dirty="0"/>
          </a:p>
          <a:p>
            <a:pPr lvl="0">
              <a:buFont typeface="Wingdings" panose="05000000000000000000" pitchFamily="2" charset="2"/>
              <a:buChar char="Ø"/>
            </a:pPr>
            <a:r>
              <a:rPr lang="ru-RU" sz="2400" i="1" dirty="0"/>
              <a:t>ритм, рифма</a:t>
            </a:r>
            <a:r>
              <a:rPr lang="ru-RU" sz="2400" dirty="0"/>
              <a:t>, преимущественно в поэтическом </a:t>
            </a:r>
            <a:r>
              <a:rPr lang="ru-RU" sz="2400" dirty="0" smtClean="0"/>
              <a:t>произведении.</a:t>
            </a:r>
            <a:endParaRPr lang="cs-CZ" sz="2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071607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512064" y="343630"/>
            <a:ext cx="11106912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400" dirty="0">
                <a:ea typeface="Times New Roman" panose="02020603050405020304" pitchFamily="18" charset="0"/>
              </a:rPr>
              <a:t>В структуре художественного произведения обычно выделяется авторская речь, прямая, </a:t>
            </a:r>
            <a:r>
              <a:rPr lang="ru-RU" sz="2400" dirty="0" err="1">
                <a:ea typeface="Times New Roman" panose="02020603050405020304" pitchFamily="18" charset="0"/>
              </a:rPr>
              <a:t>несобственно</a:t>
            </a:r>
            <a:r>
              <a:rPr lang="ru-RU" sz="2400" dirty="0">
                <a:ea typeface="Times New Roman" panose="02020603050405020304" pitchFamily="18" charset="0"/>
              </a:rPr>
              <a:t>-авторская и </a:t>
            </a:r>
            <a:r>
              <a:rPr lang="ru-RU" sz="2400" dirty="0" err="1">
                <a:ea typeface="Times New Roman" panose="02020603050405020304" pitchFamily="18" charset="0"/>
              </a:rPr>
              <a:t>несобственно</a:t>
            </a:r>
            <a:r>
              <a:rPr lang="ru-RU" sz="2400" dirty="0">
                <a:ea typeface="Times New Roman" panose="02020603050405020304" pitchFamily="18" charset="0"/>
              </a:rPr>
              <a:t>-прямая. В прямой речи наиболее активно проявляется разговорный стиль. Авторская речь, отражающая внешнюю по отношению к автору действительность, строится с преобладанием </a:t>
            </a:r>
            <a:r>
              <a:rPr lang="ru-RU" sz="2400" dirty="0" err="1">
                <a:ea typeface="Times New Roman" panose="02020603050405020304" pitchFamily="18" charset="0"/>
              </a:rPr>
              <a:t>книжно</a:t>
            </a:r>
            <a:r>
              <a:rPr lang="ru-RU" sz="2400" dirty="0">
                <a:ea typeface="Times New Roman" panose="02020603050405020304" pitchFamily="18" charset="0"/>
              </a:rPr>
              <a:t>-письменных элементов</a:t>
            </a:r>
            <a:r>
              <a:rPr lang="ru-RU" sz="2400" dirty="0" smtClean="0">
                <a:ea typeface="Times New Roman" panose="02020603050405020304" pitchFamily="18" charset="0"/>
              </a:rPr>
              <a:t>.</a:t>
            </a:r>
          </a:p>
          <a:p>
            <a:pPr marL="342900" indent="-342900" algn="just">
              <a:lnSpc>
                <a:spcPct val="150000"/>
              </a:lnSpc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400" dirty="0"/>
              <a:t>Автор использует не только лексику кодифицированного литературного языка, но и разнообразные изобразительные средства из разговорной речи и просторечья. В художественном тексте мы видим не только мир писателя, но и писателя в этом мире: его предпочтения, осуждения, восхищение, неприятие и тому подобное. С этим связана эмоциональность и экспрессивность, метафоричность, содержательная многоплановость художественного стиля речи. </a:t>
            </a:r>
            <a:endParaRPr lang="cs-CZ" sz="2400" dirty="0"/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cs-CZ" sz="2400" dirty="0">
              <a:effectLst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146716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ýdlo">
  <a:themeElements>
    <a:clrScheme name="Savon">
      <a:dk1>
        <a:sysClr val="windowText" lastClr="000000"/>
      </a:dk1>
      <a:lt1>
        <a:sysClr val="window" lastClr="FFFFFF"/>
      </a:lt1>
      <a:dk2>
        <a:srgbClr val="736059"/>
      </a:dk2>
      <a:lt2>
        <a:srgbClr val="E7E0C7"/>
      </a:lt2>
      <a:accent1>
        <a:srgbClr val="92B0C8"/>
      </a:accent1>
      <a:accent2>
        <a:srgbClr val="E37C3D"/>
      </a:accent2>
      <a:accent3>
        <a:srgbClr val="A5AB81"/>
      </a:accent3>
      <a:accent4>
        <a:srgbClr val="E9B635"/>
      </a:accent4>
      <a:accent5>
        <a:srgbClr val="7BA79D"/>
      </a:accent5>
      <a:accent6>
        <a:srgbClr val="968C8C"/>
      </a:accent6>
      <a:hlink>
        <a:srgbClr val="F7A115"/>
      </a:hlink>
      <a:folHlink>
        <a:srgbClr val="969696"/>
      </a:folHlink>
    </a:clrScheme>
    <a:fontScheme name="Savon">
      <a:majorFont>
        <a:latin typeface="Garamond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aramond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3F20CFC1-E34F-405B-AA49-5BE0E194F1B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Savon</Template>
  <TotalTime>15</TotalTime>
  <Words>233</Words>
  <Application>Microsoft Office PowerPoint</Application>
  <PresentationFormat>Širokoúhlá obrazovka</PresentationFormat>
  <Paragraphs>20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11" baseType="lpstr">
      <vt:lpstr>Arial</vt:lpstr>
      <vt:lpstr>Garamond</vt:lpstr>
      <vt:lpstr>Symbol</vt:lpstr>
      <vt:lpstr>Times New Roman</vt:lpstr>
      <vt:lpstr>Wingdings</vt:lpstr>
      <vt:lpstr>Mýdlo</vt:lpstr>
      <vt:lpstr>Художественный стиль</vt:lpstr>
      <vt:lpstr>Художественный стиль</vt:lpstr>
      <vt:lpstr>Основные стилевые черты </vt:lpstr>
      <vt:lpstr>Характерные особенности </vt:lpstr>
      <vt:lpstr>Prezentace aplikace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Художественный стиль</dc:title>
  <dc:creator>JANA</dc:creator>
  <cp:lastModifiedBy>JANA</cp:lastModifiedBy>
  <cp:revision>2</cp:revision>
  <dcterms:created xsi:type="dcterms:W3CDTF">2017-03-15T05:59:55Z</dcterms:created>
  <dcterms:modified xsi:type="dcterms:W3CDTF">2017-03-15T06:15:47Z</dcterms:modified>
</cp:coreProperties>
</file>