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46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79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75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40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68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97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94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1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37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93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BFEB4BB-7744-4E3B-9C6D-7AE23B8F901C}" type="datetimeFigureOut">
              <a:rPr lang="cs-CZ" smtClean="0"/>
              <a:t>13.3.2017 pondělí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7BB095-7946-4561-9250-A25F74F0E7A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73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Научный стиль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099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Морфологические особенности: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26150"/>
            <a:ext cx="10058400" cy="4023360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3600" dirty="0"/>
              <a:t>употребление формы единственного числа в значении </a:t>
            </a:r>
            <a:r>
              <a:rPr lang="ru-RU" sz="3600" dirty="0" smtClean="0"/>
              <a:t>множественного </a:t>
            </a:r>
            <a:r>
              <a:rPr lang="ru-RU" sz="3600" i="1" dirty="0" smtClean="0"/>
              <a:t>(Волк – хищное животное из рода собак)</a:t>
            </a:r>
            <a:r>
              <a:rPr lang="ru-RU" sz="3600" dirty="0" smtClean="0"/>
              <a:t>; </a:t>
            </a:r>
            <a:endParaRPr lang="cs-CZ" sz="3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600" dirty="0"/>
              <a:t>преимущественное употребление существительных вместо глаголов; </a:t>
            </a:r>
            <a:endParaRPr lang="ru-RU" sz="36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600" dirty="0"/>
              <a:t>п</a:t>
            </a:r>
            <a:r>
              <a:rPr lang="ru-RU" sz="3600" dirty="0" smtClean="0"/>
              <a:t>рилагательные </a:t>
            </a:r>
            <a:r>
              <a:rPr lang="cs-CZ" sz="3600" dirty="0" smtClean="0"/>
              <a:t>,</a:t>
            </a:r>
            <a:r>
              <a:rPr lang="ru-RU" sz="3600" dirty="0" smtClean="0"/>
              <a:t>выполняющие терминологическую функцию</a:t>
            </a:r>
            <a:r>
              <a:rPr lang="cs-CZ" sz="3600" dirty="0" smtClean="0"/>
              <a:t>;</a:t>
            </a:r>
            <a:endParaRPr lang="ru-RU" sz="36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600" dirty="0"/>
              <a:t>п</a:t>
            </a:r>
            <a:r>
              <a:rPr lang="ru-RU" sz="3600" dirty="0" smtClean="0"/>
              <a:t>ричастия, деепричастия</a:t>
            </a:r>
            <a:r>
              <a:rPr lang="cs-CZ" sz="3600" dirty="0" smtClean="0"/>
              <a:t>;</a:t>
            </a:r>
            <a:endParaRPr lang="ru-RU" sz="36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600" dirty="0"/>
              <a:t>ч</a:t>
            </a:r>
            <a:r>
              <a:rPr lang="ru-RU" sz="3600" dirty="0" smtClean="0"/>
              <a:t>ислительные</a:t>
            </a:r>
            <a:r>
              <a:rPr lang="cs-CZ" sz="3600" dirty="0" smtClean="0"/>
              <a:t>;</a:t>
            </a:r>
            <a:endParaRPr lang="ru-RU" sz="36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600" dirty="0" smtClean="0"/>
              <a:t>составные подчинительные союзы (ввиду того что, между тем как, вследствие того что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205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Синтаксические особенности: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26150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с</a:t>
            </a:r>
            <a:r>
              <a:rPr lang="ru-RU" sz="2800" dirty="0" smtClean="0"/>
              <a:t>ложные </a:t>
            </a:r>
            <a:r>
              <a:rPr lang="ru-RU" sz="2800" dirty="0" smtClean="0"/>
              <a:t>предложения</a:t>
            </a:r>
            <a:r>
              <a:rPr lang="cs-CZ" sz="2800" dirty="0" smtClean="0"/>
              <a:t>;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в</a:t>
            </a:r>
            <a:r>
              <a:rPr lang="ru-RU" sz="2800" dirty="0" smtClean="0"/>
              <a:t>водные слова и словосочетания</a:t>
            </a:r>
            <a:r>
              <a:rPr lang="cs-CZ" sz="2800" dirty="0" smtClean="0"/>
              <a:t> </a:t>
            </a:r>
            <a:r>
              <a:rPr lang="ru-RU" sz="2800" i="1" dirty="0" smtClean="0"/>
              <a:t>(во-первых, с одной стороны, наконец)</a:t>
            </a:r>
            <a:r>
              <a:rPr lang="cs-CZ" sz="2800" i="1" dirty="0" smtClean="0"/>
              <a:t>;</a:t>
            </a:r>
            <a:endParaRPr lang="ru-RU" sz="2800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п</a:t>
            </a:r>
            <a:r>
              <a:rPr lang="ru-RU" sz="2800" dirty="0" smtClean="0"/>
              <a:t>рямой порядок слов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957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/>
              <a:t>Научный стиль – </a:t>
            </a:r>
            <a:endParaRPr lang="cs-CZ" sz="6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600" dirty="0" smtClean="0"/>
              <a:t>это функциональный стиль, который обслуживает сферу науки. Это стиль </a:t>
            </a:r>
            <a:r>
              <a:rPr lang="ru-RU" sz="3600" b="1" dirty="0"/>
              <a:t>научных статей, докладов, монографий, учебников</a:t>
            </a:r>
            <a:r>
              <a:rPr lang="ru-RU" sz="3600" dirty="0"/>
              <a:t> и т.д., который определяется их содержанием и целями - по возможности точно и полно объяснить факты окружающей нас действительности, показать </a:t>
            </a:r>
            <a:r>
              <a:rPr lang="ru-RU" sz="3600" dirty="0" smtClean="0"/>
              <a:t>причинно</a:t>
            </a:r>
            <a:r>
              <a:rPr lang="ru-RU" sz="3600" dirty="0"/>
              <a:t>-</a:t>
            </a:r>
            <a:r>
              <a:rPr lang="ru-RU" sz="3600" dirty="0" smtClean="0"/>
              <a:t>следственные </a:t>
            </a:r>
            <a:r>
              <a:rPr lang="ru-RU" sz="3600" dirty="0"/>
              <a:t>связи между явлениями, выявить закономерности исторического развития, сообщить информацию и т.п. </a:t>
            </a:r>
            <a:endParaRPr lang="cs-CZ" sz="3600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95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011544"/>
            <a:ext cx="10058400" cy="4699445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4600" dirty="0"/>
              <a:t>Возникновение и развитие научного стиля связано с расширением различных сфер деятельности людей. На первых порах он был близок к стилю художественного повествования и выделился в самостоятельный, когда стала создаваться </a:t>
            </a:r>
            <a:r>
              <a:rPr lang="ru-RU" sz="4600" b="1" dirty="0"/>
              <a:t>научная терминология</a:t>
            </a:r>
            <a:r>
              <a:rPr lang="ru-RU" sz="4600" dirty="0"/>
              <a:t>. </a:t>
            </a:r>
            <a:endParaRPr lang="cs-CZ" sz="4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63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3600" dirty="0"/>
              <a:t>В России научный стиль начал складываться в первые десятилетия 18 века; значительную роль в его формировании сыграл М.В. Ломоносов и его ученики. Но окончательно научный стиль сложился во второй половине 19 века. </a:t>
            </a:r>
            <a:endParaRPr lang="cs-CZ" sz="3600" dirty="0"/>
          </a:p>
          <a:p>
            <a:pPr algn="just">
              <a:lnSpc>
                <a:spcPct val="150000"/>
              </a:lnSpc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954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Основные стилевые черты</a:t>
            </a:r>
            <a:r>
              <a:rPr lang="ru-RU" dirty="0"/>
              <a:t>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79" y="2134492"/>
            <a:ext cx="10645541" cy="402336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4000" dirty="0"/>
              <a:t>логическая последовательность изложения; </a:t>
            </a:r>
            <a:endParaRPr lang="ru-RU" sz="40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4000" dirty="0" smtClean="0"/>
              <a:t>упорядоченная система связи между частями текста</a:t>
            </a:r>
            <a:r>
              <a:rPr lang="cs-CZ" sz="4000" dirty="0" smtClean="0"/>
              <a:t>;</a:t>
            </a:r>
            <a:endParaRPr lang="cs-CZ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4000" dirty="0"/>
              <a:t>однозначность, точность, сжатость при информативной насыщенности содержания; </a:t>
            </a:r>
            <a:endParaRPr lang="cs-CZ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4000" dirty="0"/>
              <a:t>конкретность, бесстрастность, объективность высказывания. </a:t>
            </a:r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53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79" y="190351"/>
            <a:ext cx="10058400" cy="1450757"/>
          </a:xfrm>
        </p:spPr>
        <p:txBody>
          <a:bodyPr/>
          <a:lstStyle/>
          <a:p>
            <a:pPr algn="ctr"/>
            <a:r>
              <a:rPr lang="ru-RU" dirty="0" smtClean="0">
                <a:latin typeface="+mn-lt"/>
              </a:rPr>
              <a:t>Для научного текста характерна </a:t>
            </a:r>
            <a:r>
              <a:rPr lang="ru-RU" b="1" dirty="0" smtClean="0">
                <a:latin typeface="+mn-lt"/>
              </a:rPr>
              <a:t>точность научного изложения </a:t>
            </a:r>
            <a:r>
              <a:rPr lang="ru-RU" dirty="0" smtClean="0"/>
              <a:t>–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5490" y="2150534"/>
            <a:ext cx="11421979" cy="40233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4400" i="1" dirty="0"/>
              <a:t>свойство научного текста, которое достигается использованием однозначных выражений, терминов, слов с ясной лексико-семантической сочетаемостью.</a:t>
            </a:r>
            <a:endParaRPr lang="cs-CZ" sz="44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15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>
                <a:latin typeface="+mn-lt"/>
              </a:rPr>
              <a:t>Термин </a:t>
            </a:r>
            <a:endParaRPr lang="cs-CZ" sz="6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0319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4100" i="1" dirty="0" smtClean="0"/>
              <a:t>это слово </a:t>
            </a:r>
            <a:r>
              <a:rPr lang="ru-RU" sz="4100" i="1" dirty="0"/>
              <a:t>или словосочетание, обозначающее понятие специальной области знания или деятельности и являющееся элементом определенной системы терминов. Внутри данной системы термин стремится к однозначности, не выражает экспрессии, является стилистически нейтральным. </a:t>
            </a:r>
            <a:endParaRPr lang="cs-CZ" sz="41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70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Термин -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с</a:t>
            </a:r>
            <a:r>
              <a:rPr lang="ru-RU" sz="2400" dirty="0" smtClean="0"/>
              <a:t>лово (словосочетание), которое конкретно и точно характеризует предмет, явление. </a:t>
            </a:r>
          </a:p>
          <a:p>
            <a:pPr algn="just"/>
            <a:r>
              <a:rPr lang="ru-RU" sz="2400" dirty="0" smtClean="0"/>
              <a:t>Термин выражает точное понятие, не может употребляться в переносном значении. Однако, один и тот же термин может иметь разные значения в разных науках (например, </a:t>
            </a:r>
            <a:r>
              <a:rPr lang="ru-RU" sz="2400" i="1" dirty="0" smtClean="0"/>
              <a:t>ассимиляция, сублимация</a:t>
            </a:r>
            <a:r>
              <a:rPr lang="ru-RU" sz="2400" dirty="0" smtClean="0"/>
              <a:t>)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Термины: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/>
              <a:t>о</a:t>
            </a:r>
            <a:r>
              <a:rPr lang="ru-RU" sz="2400" dirty="0" smtClean="0"/>
              <a:t>бщеупотребительные (</a:t>
            </a:r>
            <a:r>
              <a:rPr lang="ru-RU" sz="2400" i="1" dirty="0" smtClean="0"/>
              <a:t>метод, анализ, синтез</a:t>
            </a:r>
            <a:r>
              <a:rPr lang="ru-RU" sz="2400" dirty="0" smtClean="0"/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/>
              <a:t>у</a:t>
            </a:r>
            <a:r>
              <a:rPr lang="ru-RU" sz="2400" dirty="0" smtClean="0"/>
              <a:t>зкоспециальные (</a:t>
            </a:r>
            <a:r>
              <a:rPr lang="ru-RU" sz="2400" i="1" dirty="0" err="1" smtClean="0"/>
              <a:t>энантиосемия</a:t>
            </a:r>
            <a:r>
              <a:rPr lang="ru-RU" sz="2400" i="1" dirty="0" smtClean="0"/>
              <a:t>, омофоны</a:t>
            </a:r>
            <a:r>
              <a:rPr lang="ru-RU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91645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Лексические особенности: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549288" cy="4023360"/>
          </a:xfrm>
        </p:spPr>
        <p:txBody>
          <a:bodyPr>
            <a:normAutofit fontScale="775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3600" dirty="0"/>
              <a:t>насыщенность терминами, которые составляют 15-20% всей лексики; </a:t>
            </a:r>
            <a:endParaRPr lang="cs-CZ" sz="3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600" dirty="0"/>
              <a:t>научная </a:t>
            </a:r>
            <a:r>
              <a:rPr lang="ru-RU" sz="3600" dirty="0" smtClean="0"/>
              <a:t>фразеология</a:t>
            </a:r>
            <a:r>
              <a:rPr lang="cs-CZ" sz="3600" dirty="0" smtClean="0"/>
              <a:t> </a:t>
            </a:r>
            <a:r>
              <a:rPr lang="ru-RU" sz="3600" dirty="0" smtClean="0"/>
              <a:t>(</a:t>
            </a:r>
            <a:r>
              <a:rPr lang="ru-RU" sz="3600" i="1" dirty="0" smtClean="0"/>
              <a:t>солнечное сплетение, прямой угол</a:t>
            </a:r>
            <a:r>
              <a:rPr lang="ru-RU" sz="3600" dirty="0" smtClean="0"/>
              <a:t>); </a:t>
            </a:r>
            <a:r>
              <a:rPr lang="ru-RU" sz="3600" dirty="0"/>
              <a:t>устойчивые </a:t>
            </a:r>
            <a:r>
              <a:rPr lang="ru-RU" sz="3600" dirty="0" smtClean="0"/>
              <a:t>словосочетания</a:t>
            </a:r>
            <a:endParaRPr lang="cs-CZ" sz="3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3600" dirty="0"/>
              <a:t>преобладание абстрактной лексики (</a:t>
            </a:r>
            <a:r>
              <a:rPr lang="ru-RU" sz="3600" i="1" dirty="0"/>
              <a:t>развитие, движение, деятельность</a:t>
            </a:r>
            <a:r>
              <a:rPr lang="ru-RU" sz="3600" dirty="0"/>
              <a:t> и т.п.); </a:t>
            </a:r>
            <a:endParaRPr lang="ru-RU" sz="36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3600" dirty="0"/>
              <a:t>o</a:t>
            </a:r>
            <a:r>
              <a:rPr lang="ru-RU" sz="3600" dirty="0" err="1" smtClean="0"/>
              <a:t>тсутствие</a:t>
            </a:r>
            <a:r>
              <a:rPr lang="ru-RU" sz="3600" dirty="0" smtClean="0"/>
              <a:t> эмоционально-окрашенной </a:t>
            </a:r>
            <a:r>
              <a:rPr lang="ru-RU" sz="3600" dirty="0" smtClean="0"/>
              <a:t>лексики</a:t>
            </a:r>
            <a:r>
              <a:rPr lang="cs-CZ" sz="3600" dirty="0" smtClean="0"/>
              <a:t>;</a:t>
            </a:r>
            <a:endParaRPr lang="ru-RU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 smtClean="0"/>
              <a:t>для </a:t>
            </a:r>
            <a:r>
              <a:rPr lang="ru-RU" sz="3600" dirty="0"/>
              <a:t>связи частей текста используются слова и сочетания, указывающие на логическую связь этих частей </a:t>
            </a:r>
            <a:r>
              <a:rPr lang="ru-RU" sz="3600" i="1" dirty="0"/>
              <a:t>(поэтому, в заключение, таким образом, следовательно)</a:t>
            </a:r>
            <a:endParaRPr lang="cs-CZ" sz="3600" i="1" dirty="0"/>
          </a:p>
          <a:p>
            <a:pPr lvl="0">
              <a:buFont typeface="Wingdings" panose="05000000000000000000" pitchFamily="2" charset="2"/>
              <a:buChar char="Ø"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9856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1186</TotalTime>
  <Words>431</Words>
  <Application>Microsoft Office PowerPoint</Application>
  <PresentationFormat>Širokoúhlá obrazovka</PresentationFormat>
  <Paragraphs>38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Retrospektiva</vt:lpstr>
      <vt:lpstr>Научный стиль</vt:lpstr>
      <vt:lpstr>Научный стиль – </vt:lpstr>
      <vt:lpstr>Prezentace aplikace PowerPoint</vt:lpstr>
      <vt:lpstr>Prezentace aplikace PowerPoint</vt:lpstr>
      <vt:lpstr>Основные стилевые черты: </vt:lpstr>
      <vt:lpstr>Для научного текста характерна точность научного изложения – </vt:lpstr>
      <vt:lpstr>Термин </vt:lpstr>
      <vt:lpstr>Термин - </vt:lpstr>
      <vt:lpstr>Лексические особенности:</vt:lpstr>
      <vt:lpstr>Морфологические особенности:</vt:lpstr>
      <vt:lpstr>Синтаксические особенности: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Научный стиль</dc:title>
  <dc:creator>JANA</dc:creator>
  <cp:lastModifiedBy>JANA</cp:lastModifiedBy>
  <cp:revision>13</cp:revision>
  <dcterms:created xsi:type="dcterms:W3CDTF">2017-03-10T19:24:14Z</dcterms:created>
  <dcterms:modified xsi:type="dcterms:W3CDTF">2017-03-13T20:48:06Z</dcterms:modified>
</cp:coreProperties>
</file>