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4E12"/>
    <a:srgbClr val="E36C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styor.ru/student/?n=203" TargetMode="External"/><Relationship Id="rId2" Type="http://schemas.openxmlformats.org/officeDocument/2006/relationships/hyperlink" Target="http://www.physchem.chimfak.rsu.ru/Source/History/Persones/Lomonosov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-chembook.eu/michail-vasiljevic-lomonosov" TargetMode="External"/><Relationship Id="rId5" Type="http://schemas.openxmlformats.org/officeDocument/2006/relationships/hyperlink" Target="http://inbrainstorm.deviantart.com/art/MGU-132720346" TargetMode="External"/><Relationship Id="rId4" Type="http://schemas.openxmlformats.org/officeDocument/2006/relationships/hyperlink" Target="http://www.msu.ru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/>
              <a:t>М.В.Ломоносов</a:t>
            </a:r>
            <a:r>
              <a:rPr lang="ru-RU"/>
              <a:t> и его вклад в </a:t>
            </a:r>
            <a:r>
              <a:rPr lang="ru-RU" smtClean="0"/>
              <a:t>развитие</a:t>
            </a:r>
            <a:r>
              <a:rPr lang="cs-CZ" smtClean="0"/>
              <a:t> </a:t>
            </a:r>
            <a:r>
              <a:rPr lang="ru-RU"/>
              <a:t>русского языка </a:t>
            </a:r>
            <a:r>
              <a:rPr lang="ru-RU" smtClean="0"/>
              <a:t>и</a:t>
            </a:r>
            <a:r>
              <a:rPr lang="cs-CZ" smtClean="0"/>
              <a:t> </a:t>
            </a:r>
            <a:r>
              <a:rPr lang="ru-RU" smtClean="0"/>
              <a:t>литературы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Věra Gábová</a:t>
            </a:r>
          </a:p>
          <a:p>
            <a:r>
              <a:rPr lang="cs-CZ" smtClean="0"/>
              <a:t> UČO:437501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67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источники</a:t>
            </a:r>
            <a:endParaRPr lang="en-US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hlinkClick r:id="rId2"/>
              </a:rPr>
              <a:t>http://</a:t>
            </a:r>
            <a:r>
              <a:rPr lang="en-US" smtClean="0">
                <a:hlinkClick r:id="rId2"/>
              </a:rPr>
              <a:t>www.physchem.chimfak.rsu.ru/Source/History/Persones/Lomonosov.html</a:t>
            </a:r>
            <a:endParaRPr lang="cs-CZ" smtClean="0"/>
          </a:p>
          <a:p>
            <a:r>
              <a:rPr lang="en-US">
                <a:hlinkClick r:id="rId3"/>
              </a:rPr>
              <a:t>http://www.kostyor.ru/student/?</a:t>
            </a:r>
            <a:r>
              <a:rPr lang="en-US" smtClean="0">
                <a:hlinkClick r:id="rId3"/>
              </a:rPr>
              <a:t>n=203</a:t>
            </a:r>
            <a:endParaRPr lang="cs-CZ" smtClean="0"/>
          </a:p>
          <a:p>
            <a:r>
              <a:rPr lang="en-US">
                <a:hlinkClick r:id="rId4"/>
              </a:rPr>
              <a:t>http://www.msu.ru</a:t>
            </a:r>
            <a:r>
              <a:rPr lang="en-US" smtClean="0">
                <a:hlinkClick r:id="rId4"/>
              </a:rPr>
              <a:t>/</a:t>
            </a:r>
            <a:endParaRPr lang="cs-CZ" smtClean="0"/>
          </a:p>
          <a:p>
            <a:r>
              <a:rPr lang="en-US">
                <a:hlinkClick r:id="rId5"/>
              </a:rPr>
              <a:t>http://</a:t>
            </a:r>
            <a:r>
              <a:rPr lang="en-US" smtClean="0">
                <a:hlinkClick r:id="rId5"/>
              </a:rPr>
              <a:t>inbrainstorm.deviantart.com/art/MGU-132720346</a:t>
            </a:r>
            <a:endParaRPr lang="cs-CZ" smtClean="0"/>
          </a:p>
          <a:p>
            <a:r>
              <a:rPr lang="en-US" smtClean="0">
                <a:hlinkClick r:id="rId6"/>
              </a:rPr>
              <a:t>http</a:t>
            </a:r>
            <a:r>
              <a:rPr lang="en-US">
                <a:hlinkClick r:id="rId6"/>
              </a:rPr>
              <a:t>://</a:t>
            </a:r>
            <a:r>
              <a:rPr lang="en-US" smtClean="0">
                <a:hlinkClick r:id="rId6"/>
              </a:rPr>
              <a:t>www.e-chembook.eu/michail-vasiljevic-lomonosov</a:t>
            </a:r>
            <a:endParaRPr lang="cs-CZ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28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76762" y="2650732"/>
            <a:ext cx="76439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/>
              <a:t>спасибо за </a:t>
            </a:r>
            <a:r>
              <a:rPr lang="ru-RU" sz="4400" smtClean="0"/>
              <a:t>внимание</a:t>
            </a:r>
            <a:endParaRPr lang="cs-CZ" sz="4400" smtClean="0"/>
          </a:p>
          <a:p>
            <a:pPr algn="ctr"/>
            <a:r>
              <a:rPr lang="cs-CZ" sz="4400" smtClean="0">
                <a:sym typeface="Wingdings" panose="05000000000000000000" pitchFamily="2" charset="2"/>
              </a:rPr>
              <a:t>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622784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/>
              <a:t>ЛОМОНОСОВ, Михаил Васильевич</a:t>
            </a:r>
            <a:r>
              <a:rPr lang="ru-RU"/>
              <a:t/>
            </a:r>
            <a:br>
              <a:rPr lang="ru-RU"/>
            </a:br>
            <a:r>
              <a:rPr lang="ru-RU" sz="2200"/>
              <a:t>19 ноября 1711 г. – 15 апреля 1765 г.</a:t>
            </a:r>
            <a:r>
              <a:rPr lang="ru-RU"/>
              <a:t/>
            </a:r>
            <a:br>
              <a:rPr lang="ru-RU"/>
            </a:b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ru-RU"/>
              <a:t>родился в селе </a:t>
            </a:r>
            <a:r>
              <a:rPr lang="ru-RU" b="1"/>
              <a:t>Денисовка</a:t>
            </a:r>
            <a:r>
              <a:rPr lang="cs-CZ" b="1"/>
              <a:t> (</a:t>
            </a:r>
            <a:r>
              <a:rPr lang="ru-RU" b="1"/>
              <a:t>Ломоносово</a:t>
            </a:r>
            <a:r>
              <a:rPr lang="cs-CZ" b="1"/>
              <a:t>)</a:t>
            </a:r>
          </a:p>
          <a:p>
            <a:pPr>
              <a:lnSpc>
                <a:spcPct val="200000"/>
              </a:lnSpc>
            </a:pPr>
            <a:r>
              <a:rPr lang="ru-RU"/>
              <a:t>Ушёл</a:t>
            </a:r>
            <a:r>
              <a:rPr lang="cs-CZ"/>
              <a:t> </a:t>
            </a:r>
            <a:r>
              <a:rPr lang="ru-RU"/>
              <a:t>в </a:t>
            </a:r>
            <a:r>
              <a:rPr lang="ru-RU" smtClean="0"/>
              <a:t>Москву</a:t>
            </a:r>
            <a:r>
              <a:rPr lang="cs-CZ" smtClean="0"/>
              <a:t>, </a:t>
            </a:r>
            <a:r>
              <a:rPr lang="ru-RU"/>
              <a:t>чтобы учиться</a:t>
            </a:r>
            <a:endParaRPr lang="cs-CZ"/>
          </a:p>
          <a:p>
            <a:pPr>
              <a:lnSpc>
                <a:spcPct val="200000"/>
              </a:lnSpc>
            </a:pPr>
            <a:r>
              <a:rPr lang="ru-RU"/>
              <a:t>интересовался не только литературой и языками а также химией, физикой, философией, историей</a:t>
            </a:r>
            <a:r>
              <a:rPr lang="ru-RU" smtClean="0"/>
              <a:t>,...</a:t>
            </a:r>
            <a:endParaRPr lang="cs-CZ" smtClean="0"/>
          </a:p>
          <a:p>
            <a:pPr>
              <a:lnSpc>
                <a:spcPct val="200000"/>
              </a:lnSpc>
            </a:pPr>
            <a:r>
              <a:rPr lang="ru-RU"/>
              <a:t>его </a:t>
            </a:r>
            <a:r>
              <a:rPr lang="ru-RU" smtClean="0"/>
              <a:t>называли</a:t>
            </a:r>
            <a:r>
              <a:rPr lang="cs-CZ" smtClean="0"/>
              <a:t> „</a:t>
            </a:r>
            <a:r>
              <a:rPr lang="cs-CZ" b="1" smtClean="0"/>
              <a:t>homo univerzalis</a:t>
            </a:r>
            <a:r>
              <a:rPr lang="cs-CZ" smtClean="0"/>
              <a:t>“</a:t>
            </a:r>
            <a:endParaRPr lang="ru-RU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8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55648" y="1828801"/>
            <a:ext cx="2999930" cy="3784471"/>
          </a:xfrm>
        </p:spPr>
        <p:txBody>
          <a:bodyPr/>
          <a:lstStyle/>
          <a:p>
            <a:endParaRPr lang="cs-CZ" smtClean="0"/>
          </a:p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3" t="16888" r="20428" b="8478"/>
          <a:stretch/>
        </p:blipFill>
        <p:spPr>
          <a:xfrm>
            <a:off x="6255739" y="1264555"/>
            <a:ext cx="4448711" cy="4222679"/>
          </a:xfrm>
          <a:prstGeom prst="rect">
            <a:avLst/>
          </a:prstGeom>
        </p:spPr>
      </p:pic>
      <p:pic>
        <p:nvPicPr>
          <p:cNvPr id="5" name="Zástupný symbol pro obsah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487" y="1173437"/>
            <a:ext cx="3219171" cy="431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1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Обучение</a:t>
            </a:r>
            <a:r>
              <a:rPr lang="cs-CZ" b="1" smtClean="0"/>
              <a:t> </a:t>
            </a:r>
            <a:r>
              <a:rPr lang="ru-RU" b="1"/>
              <a:t>и карьера</a:t>
            </a:r>
            <a:r>
              <a:rPr lang="cs-CZ" b="1" smtClean="0"/>
              <a:t> </a:t>
            </a:r>
            <a:endParaRPr lang="en-US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В 1731 г. он поступает учиться в </a:t>
            </a:r>
            <a:r>
              <a:rPr lang="ru-RU" b="1" dirty="0"/>
              <a:t>Славяно-греко-латинскую академию</a:t>
            </a:r>
            <a:endParaRPr lang="cs-CZ" b="1" dirty="0"/>
          </a:p>
          <a:p>
            <a:pPr>
              <a:lnSpc>
                <a:spcPct val="150000"/>
              </a:lnSpc>
            </a:pPr>
            <a:r>
              <a:rPr lang="ru-RU" dirty="0"/>
              <a:t>затем он учился </a:t>
            </a:r>
            <a:r>
              <a:rPr lang="ru-RU" dirty="0" smtClean="0"/>
              <a:t>в</a:t>
            </a:r>
            <a:r>
              <a:rPr lang="cs-CZ" dirty="0" smtClean="0"/>
              <a:t> </a:t>
            </a:r>
            <a:r>
              <a:rPr lang="ru-RU" b="1" dirty="0" smtClean="0"/>
              <a:t>Петербурге</a:t>
            </a:r>
            <a:r>
              <a:rPr lang="cs-CZ" dirty="0" smtClean="0"/>
              <a:t> </a:t>
            </a:r>
            <a:r>
              <a:rPr lang="ru-RU" dirty="0"/>
              <a:t>и</a:t>
            </a:r>
            <a:r>
              <a:rPr lang="cs-CZ" dirty="0" smtClean="0"/>
              <a:t> </a:t>
            </a:r>
            <a:r>
              <a:rPr lang="ru-RU" dirty="0"/>
              <a:t>в </a:t>
            </a:r>
            <a:r>
              <a:rPr lang="ru-RU" b="1" dirty="0" smtClean="0"/>
              <a:t>Германии</a:t>
            </a:r>
            <a:endParaRPr lang="cs-CZ" b="1" dirty="0" smtClean="0"/>
          </a:p>
          <a:p>
            <a:pPr>
              <a:lnSpc>
                <a:spcPct val="150000"/>
              </a:lnSpc>
            </a:pPr>
            <a:r>
              <a:rPr lang="ru-RU" dirty="0"/>
              <a:t>осознал </a:t>
            </a:r>
            <a:r>
              <a:rPr lang="ru-RU" dirty="0" smtClean="0"/>
              <a:t>что</a:t>
            </a:r>
            <a:r>
              <a:rPr lang="cs-CZ" dirty="0" smtClean="0"/>
              <a:t> </a:t>
            </a:r>
            <a:r>
              <a:rPr lang="ru-RU" dirty="0" smtClean="0"/>
              <a:t>Россия</a:t>
            </a:r>
            <a:r>
              <a:rPr lang="cs-CZ" dirty="0" smtClean="0"/>
              <a:t> </a:t>
            </a:r>
            <a:r>
              <a:rPr lang="ru-RU" dirty="0" smtClean="0"/>
              <a:t>отстаёт</a:t>
            </a:r>
            <a:r>
              <a:rPr lang="cs-CZ" dirty="0" smtClean="0"/>
              <a:t> </a:t>
            </a:r>
            <a:r>
              <a:rPr lang="ru-RU" dirty="0" smtClean="0"/>
              <a:t>в разв</a:t>
            </a:r>
            <a:r>
              <a:rPr lang="ru-RU" dirty="0"/>
              <a:t>и</a:t>
            </a:r>
            <a:r>
              <a:rPr lang="ru-RU" dirty="0" smtClean="0"/>
              <a:t>тии </a:t>
            </a:r>
            <a:r>
              <a:rPr lang="ru-RU" dirty="0"/>
              <a:t>от </a:t>
            </a:r>
            <a:r>
              <a:rPr lang="ru-RU" dirty="0" smtClean="0"/>
              <a:t>Европы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1745</a:t>
            </a:r>
            <a:r>
              <a:rPr lang="ru-RU" dirty="0"/>
              <a:t> г. – стал </a:t>
            </a:r>
            <a:r>
              <a:rPr lang="ru-RU" dirty="0" smtClean="0"/>
              <a:t>академиком </a:t>
            </a:r>
            <a:r>
              <a:rPr lang="ru-RU" dirty="0"/>
              <a:t>и профессором химии Петербургской </a:t>
            </a:r>
            <a:r>
              <a:rPr lang="ru-RU" dirty="0" smtClean="0"/>
              <a:t>АН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1755 </a:t>
            </a:r>
            <a:r>
              <a:rPr lang="ru-RU" dirty="0"/>
              <a:t>г. – был </a:t>
            </a:r>
            <a:r>
              <a:rPr lang="ru-RU" dirty="0" smtClean="0"/>
              <a:t>основан</a:t>
            </a:r>
            <a:r>
              <a:rPr lang="cs-CZ" dirty="0" smtClean="0"/>
              <a:t> </a:t>
            </a:r>
            <a:r>
              <a:rPr lang="ru-RU" b="1" dirty="0" smtClean="0"/>
              <a:t>Московский </a:t>
            </a:r>
            <a:r>
              <a:rPr lang="ru-RU" b="1" dirty="0"/>
              <a:t>государственный университет </a:t>
            </a:r>
            <a:r>
              <a:rPr lang="ru-RU" b="1" dirty="0" err="1"/>
              <a:t>умени</a:t>
            </a:r>
            <a:r>
              <a:rPr lang="ru-RU" b="1" dirty="0"/>
              <a:t> Ломоносова</a:t>
            </a:r>
            <a:endParaRPr lang="cs-CZ" b="1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2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388" y="1215141"/>
            <a:ext cx="6974365" cy="451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6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Литературное творчество</a:t>
            </a:r>
            <a:endParaRPr lang="en-US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/>
              <a:t>различные </a:t>
            </a:r>
            <a:r>
              <a:rPr lang="ru-RU" b="1" smtClean="0"/>
              <a:t>жанры</a:t>
            </a:r>
            <a:r>
              <a:rPr lang="cs-CZ" smtClean="0"/>
              <a:t>: </a:t>
            </a:r>
            <a:r>
              <a:rPr lang="ru-RU"/>
              <a:t>оды, трагедии, лирические и сатирические стихотворения, басни, </a:t>
            </a:r>
            <a:r>
              <a:rPr lang="ru-RU" smtClean="0"/>
              <a:t>эпиграммы</a:t>
            </a:r>
            <a:r>
              <a:rPr lang="cs-CZ" smtClean="0"/>
              <a:t>, </a:t>
            </a:r>
            <a:r>
              <a:rPr lang="ru-RU"/>
              <a:t>т</a:t>
            </a:r>
            <a:r>
              <a:rPr lang="ru-RU" smtClean="0"/>
              <a:t>рактаты</a:t>
            </a:r>
            <a:r>
              <a:rPr lang="ru-RU" b="1" smtClean="0"/>
              <a:t> </a:t>
            </a:r>
            <a:r>
              <a:rPr lang="cs-CZ" smtClean="0"/>
              <a:t>…</a:t>
            </a:r>
          </a:p>
          <a:p>
            <a:r>
              <a:rPr lang="ru-RU" b="1" smtClean="0"/>
              <a:t>Оды</a:t>
            </a:r>
            <a:r>
              <a:rPr lang="cs-CZ" smtClean="0"/>
              <a:t>: </a:t>
            </a:r>
          </a:p>
          <a:p>
            <a:pPr marL="0" indent="0">
              <a:buNone/>
            </a:pPr>
            <a:r>
              <a:rPr lang="ru-RU" smtClean="0"/>
              <a:t>утреннее </a:t>
            </a:r>
            <a:r>
              <a:rPr lang="ru-RU"/>
              <a:t>размышление о Божьем </a:t>
            </a:r>
            <a:r>
              <a:rPr lang="ru-RU" smtClean="0"/>
              <a:t>величестве</a:t>
            </a:r>
            <a:endParaRPr lang="cs-CZ" smtClean="0"/>
          </a:p>
          <a:p>
            <a:pPr marL="0" indent="0">
              <a:buNone/>
            </a:pPr>
            <a:r>
              <a:rPr lang="ru-RU"/>
              <a:t>вечернее размышление о Б</a:t>
            </a:r>
            <a:r>
              <a:rPr lang="ru-RU" smtClean="0"/>
              <a:t>ожием </a:t>
            </a:r>
            <a:r>
              <a:rPr lang="ru-RU"/>
              <a:t>величестве</a:t>
            </a:r>
            <a:endParaRPr lang="cs-CZ" smtClean="0"/>
          </a:p>
          <a:p>
            <a:r>
              <a:rPr lang="ru-RU" b="1" smtClean="0"/>
              <a:t>Трактаты</a:t>
            </a:r>
            <a:endParaRPr lang="cs-CZ" b="1" smtClean="0"/>
          </a:p>
          <a:p>
            <a:pPr marL="0" indent="0">
              <a:buNone/>
            </a:pPr>
            <a:r>
              <a:rPr lang="ru-RU"/>
              <a:t>Слово о пользе химии</a:t>
            </a:r>
          </a:p>
          <a:p>
            <a:r>
              <a:rPr lang="ru-RU" b="1" smtClean="0"/>
              <a:t>Трагедии</a:t>
            </a:r>
            <a:endParaRPr lang="cs-CZ" b="1" smtClean="0"/>
          </a:p>
          <a:p>
            <a:pPr marL="0" indent="0">
              <a:buNone/>
            </a:pPr>
            <a:r>
              <a:rPr lang="ru-RU" smtClean="0"/>
              <a:t>Демофонт</a:t>
            </a:r>
            <a:endParaRPr lang="cs-CZ" smtClean="0"/>
          </a:p>
          <a:p>
            <a:endParaRPr lang="cs-CZ" b="1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36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Вклад в развитие риторики</a:t>
            </a:r>
            <a:br>
              <a:rPr lang="ru-RU" b="1"/>
            </a:br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/>
              <a:t>Краткое руководство к </a:t>
            </a:r>
            <a:r>
              <a:rPr lang="ru-RU" b="1" smtClean="0"/>
              <a:t>риторике</a:t>
            </a:r>
            <a:r>
              <a:rPr lang="cs-CZ" b="1" smtClean="0"/>
              <a:t> </a:t>
            </a:r>
            <a:r>
              <a:rPr lang="cs-CZ" smtClean="0"/>
              <a:t>(1743)</a:t>
            </a:r>
          </a:p>
          <a:p>
            <a:pPr marL="0" indent="0">
              <a:buNone/>
            </a:pPr>
            <a:endParaRPr lang="cs-CZ" smtClean="0"/>
          </a:p>
          <a:p>
            <a:r>
              <a:rPr lang="ru-RU" b="1" smtClean="0"/>
              <a:t>Риторика</a:t>
            </a:r>
            <a:r>
              <a:rPr lang="cs-CZ" smtClean="0"/>
              <a:t> (1748)</a:t>
            </a:r>
          </a:p>
          <a:p>
            <a:pPr marL="0" indent="0">
              <a:buNone/>
            </a:pPr>
            <a:r>
              <a:rPr lang="ru-RU"/>
              <a:t>На </a:t>
            </a:r>
            <a:r>
              <a:rPr lang="ru-RU" smtClean="0"/>
              <a:t>основе были </a:t>
            </a:r>
            <a:r>
              <a:rPr lang="ru-RU"/>
              <a:t>написаны учебники по русскому </a:t>
            </a:r>
            <a:r>
              <a:rPr lang="ru-RU">
                <a:solidFill>
                  <a:schemeClr val="tx1">
                    <a:lumMod val="65000"/>
                    <a:lumOff val="35000"/>
                  </a:schemeClr>
                </a:solidFill>
              </a:rPr>
              <a:t>красноречию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76" y="1673600"/>
            <a:ext cx="3235801" cy="5038264"/>
          </a:xfrm>
        </p:spPr>
      </p:pic>
    </p:spTree>
    <p:extLst>
      <p:ext uri="{BB962C8B-B14F-4D97-AF65-F5344CB8AC3E}">
        <p14:creationId xmlns:p14="http://schemas.microsoft.com/office/powerpoint/2010/main" val="214693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Российская грамматика</a:t>
            </a:r>
            <a:r>
              <a:rPr lang="cs-CZ" b="1" dirty="0"/>
              <a:t> </a:t>
            </a:r>
            <a:r>
              <a:rPr lang="cs-CZ" dirty="0"/>
              <a:t>(1755)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mtClean="0"/>
              <a:t>одна </a:t>
            </a:r>
            <a:r>
              <a:rPr lang="ru-RU"/>
              <a:t>из первых грамматик русского </a:t>
            </a:r>
            <a:r>
              <a:rPr lang="ru-RU" smtClean="0"/>
              <a:t>языка</a:t>
            </a:r>
            <a:endParaRPr lang="cs-CZ" smtClean="0"/>
          </a:p>
          <a:p>
            <a:pPr>
              <a:lnSpc>
                <a:spcPct val="150000"/>
              </a:lnSpc>
            </a:pPr>
            <a:r>
              <a:rPr lang="ru-RU"/>
              <a:t>три диалекта: </a:t>
            </a:r>
            <a:r>
              <a:rPr lang="ru-RU" b="1"/>
              <a:t>северный</a:t>
            </a:r>
            <a:r>
              <a:rPr lang="ru-RU"/>
              <a:t>, </a:t>
            </a:r>
            <a:r>
              <a:rPr lang="ru-RU" b="1"/>
              <a:t>московский</a:t>
            </a:r>
            <a:r>
              <a:rPr lang="ru-RU"/>
              <a:t> и </a:t>
            </a:r>
            <a:r>
              <a:rPr lang="ru-RU" b="1" smtClean="0"/>
              <a:t>украинский</a:t>
            </a:r>
            <a:endParaRPr lang="cs-CZ" b="1" smtClean="0"/>
          </a:p>
          <a:p>
            <a:pPr>
              <a:lnSpc>
                <a:spcPct val="150000"/>
              </a:lnSpc>
            </a:pPr>
            <a:r>
              <a:rPr lang="ru-RU"/>
              <a:t>азбука должна включать в себя 30 </a:t>
            </a:r>
            <a:r>
              <a:rPr lang="ru-RU" smtClean="0"/>
              <a:t>букв</a:t>
            </a:r>
            <a:r>
              <a:rPr lang="cs-CZ" smtClean="0"/>
              <a:t>:</a:t>
            </a:r>
            <a:r>
              <a:rPr lang="ru-RU" smtClean="0"/>
              <a:t> </a:t>
            </a:r>
            <a:r>
              <a:rPr lang="ru-RU" b="1"/>
              <a:t>А, Б, В, Г, Д, Е, Ж, З, И, К, Л, М, Н, О, П, Р, С, Т, У, Ф, Х, Ц, Ч, Ш, </a:t>
            </a:r>
            <a:r>
              <a:rPr lang="ru-RU" b="1" smtClean="0"/>
              <a:t>ъ</a:t>
            </a:r>
            <a:r>
              <a:rPr lang="cs-CZ" b="1" smtClean="0"/>
              <a:t>,</a:t>
            </a:r>
            <a:r>
              <a:rPr lang="ru-RU" b="1" smtClean="0"/>
              <a:t> </a:t>
            </a:r>
            <a:r>
              <a:rPr lang="ru-RU" b="1"/>
              <a:t>Ы, ь, Ю, Я </a:t>
            </a:r>
            <a:endParaRPr lang="cs-CZ" b="1" smtClean="0"/>
          </a:p>
          <a:p>
            <a:pPr>
              <a:lnSpc>
                <a:spcPct val="150000"/>
              </a:lnSpc>
            </a:pPr>
            <a:r>
              <a:rPr lang="ru-RU" smtClean="0"/>
              <a:t>Частей </a:t>
            </a:r>
            <a:r>
              <a:rPr lang="ru-RU"/>
              <a:t>речи восемь</a:t>
            </a:r>
            <a:r>
              <a:rPr lang="ru-RU" b="1"/>
              <a:t>: </a:t>
            </a:r>
            <a:r>
              <a:rPr lang="cs-CZ" b="1" smtClean="0"/>
              <a:t>1) </a:t>
            </a:r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имя </a:t>
            </a:r>
            <a:r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t>для названия </a:t>
            </a:r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вещей</a:t>
            </a:r>
            <a:r>
              <a:rPr lang="cs-CZ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2) </a:t>
            </a:r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местоимение</a:t>
            </a:r>
            <a:r>
              <a:rPr lang="cs-CZ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3) </a:t>
            </a:r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глагол</a:t>
            </a:r>
            <a:r>
              <a:rPr lang="cs-CZ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4) </a:t>
            </a:r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причастие</a:t>
            </a:r>
            <a:r>
              <a:rPr lang="cs-CZ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5) </a:t>
            </a:r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наречие</a:t>
            </a:r>
            <a:r>
              <a:rPr lang="cs-CZ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6) </a:t>
            </a:r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предлог</a:t>
            </a:r>
            <a:r>
              <a:rPr lang="cs-CZ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7) </a:t>
            </a:r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союз</a:t>
            </a:r>
            <a:r>
              <a:rPr lang="cs-CZ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8) </a:t>
            </a:r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междометие</a:t>
            </a:r>
            <a:endParaRPr lang="cs-CZ" b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/>
              <a:t>Падежей шесть: </a:t>
            </a:r>
            <a:r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t>1) именительный, 2) родительный, 3) дательный, 4) винительный, 5) звательный, 6) творительный</a:t>
            </a:r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b="1" u="sng">
              <a:solidFill>
                <a:srgbClr val="E44E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2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Стилистическая система</a:t>
            </a:r>
            <a:endParaRPr lang="en-US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/>
              <a:t>Учение о трёх </a:t>
            </a:r>
            <a:r>
              <a:rPr lang="ru-RU" b="1" smtClean="0"/>
              <a:t>ст</a:t>
            </a:r>
            <a:r>
              <a:rPr lang="ru-RU" b="1"/>
              <a:t>и</a:t>
            </a:r>
            <a:r>
              <a:rPr lang="ru-RU" b="1" smtClean="0"/>
              <a:t>лях</a:t>
            </a:r>
            <a:r>
              <a:rPr lang="cs-CZ" b="1" smtClean="0"/>
              <a:t>:</a:t>
            </a:r>
          </a:p>
          <a:p>
            <a:endParaRPr lang="cs-CZ" smtClean="0"/>
          </a:p>
          <a:p>
            <a:r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t>Высокий </a:t>
            </a:r>
            <a:r>
              <a:rPr lang="ru-RU" b="1"/>
              <a:t>с</a:t>
            </a:r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тиль</a:t>
            </a:r>
            <a:r>
              <a:rPr lang="ru-RU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ru-RU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—</a:t>
            </a:r>
            <a:r>
              <a:rPr lang="cs-CZ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>
                <a:solidFill>
                  <a:schemeClr val="tx1">
                    <a:lumMod val="65000"/>
                    <a:lumOff val="35000"/>
                  </a:schemeClr>
                </a:solidFill>
              </a:rPr>
              <a:t>ода, трагедии, героические </a:t>
            </a:r>
            <a:r>
              <a:rPr lang="ru-RU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поэмы, </a:t>
            </a:r>
            <a:r>
              <a:rPr lang="ru-RU">
                <a:solidFill>
                  <a:schemeClr val="tx1">
                    <a:lumMod val="65000"/>
                    <a:lumOff val="35000"/>
                  </a:schemeClr>
                </a:solidFill>
              </a:rPr>
              <a:t>ораторская </a:t>
            </a:r>
            <a:r>
              <a:rPr lang="ru-RU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речь</a:t>
            </a:r>
            <a:r>
              <a:rPr lang="cs-CZ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,… </a:t>
            </a:r>
            <a:endParaRPr lang="ru-RU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Средний </a:t>
            </a:r>
            <a:r>
              <a:rPr lang="ru-RU" b="1"/>
              <a:t>с</a:t>
            </a:r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тиль</a:t>
            </a:r>
            <a:r>
              <a:rPr lang="ru-RU">
                <a:solidFill>
                  <a:schemeClr val="tx1">
                    <a:lumMod val="65000"/>
                    <a:lumOff val="35000"/>
                  </a:schemeClr>
                </a:solidFill>
              </a:rPr>
              <a:t> — элегии, драмы, сатиры, дружеские сочинения</a:t>
            </a:r>
            <a:r>
              <a:rPr lang="cs-CZ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,…</a:t>
            </a:r>
            <a:endParaRPr lang="ru-RU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Низкий </a:t>
            </a:r>
            <a:r>
              <a:rPr lang="ru-RU" b="1"/>
              <a:t>с</a:t>
            </a:r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тиль</a:t>
            </a:r>
            <a:r>
              <a:rPr lang="ru-RU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ru-RU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—, </a:t>
            </a:r>
            <a:r>
              <a:rPr lang="ru-RU">
                <a:solidFill>
                  <a:schemeClr val="tx1">
                    <a:lumMod val="65000"/>
                    <a:lumOff val="35000"/>
                  </a:schemeClr>
                </a:solidFill>
              </a:rPr>
              <a:t>письма, комедии, песни, басни</a:t>
            </a:r>
            <a:r>
              <a:rPr lang="cs-CZ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ru-RU">
                <a:solidFill>
                  <a:schemeClr val="tx1">
                    <a:lumMod val="65000"/>
                    <a:lumOff val="35000"/>
                  </a:schemeClr>
                </a:solidFill>
              </a:rPr>
              <a:t> сатиры, простая </a:t>
            </a:r>
            <a:r>
              <a:rPr lang="ru-RU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речь</a:t>
            </a:r>
            <a:r>
              <a:rPr lang="cs-CZ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,…</a:t>
            </a:r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82875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177</Words>
  <Application>Microsoft Office PowerPoint</Application>
  <PresentationFormat>Širokoúhlá obrazovka</PresentationFormat>
  <Paragraphs>48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Stébla</vt:lpstr>
      <vt:lpstr>М.В.Ломоносов и его вклад в развитие русского языка и литературы</vt:lpstr>
      <vt:lpstr>ЛОМОНОСОВ, Михаил Васильевич 19 ноября 1711 г. – 15 апреля 1765 г. </vt:lpstr>
      <vt:lpstr>Prezentace aplikace PowerPoint</vt:lpstr>
      <vt:lpstr>Обучение и карьера </vt:lpstr>
      <vt:lpstr>Prezentace aplikace PowerPoint</vt:lpstr>
      <vt:lpstr>Литературное творчество</vt:lpstr>
      <vt:lpstr>Вклад в развитие риторики </vt:lpstr>
      <vt:lpstr>Российская грамматика (1755)</vt:lpstr>
      <vt:lpstr>Стилистическая система</vt:lpstr>
      <vt:lpstr>источники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М.В.Ломоносов и его вклад в развитие русского языка и литературы</dc:title>
  <dc:creator>Věra</dc:creator>
  <cp:lastModifiedBy>Věra Gábová</cp:lastModifiedBy>
  <cp:revision>26</cp:revision>
  <dcterms:created xsi:type="dcterms:W3CDTF">2017-02-19T09:34:49Z</dcterms:created>
  <dcterms:modified xsi:type="dcterms:W3CDTF">2017-02-23T13:15:30Z</dcterms:modified>
</cp:coreProperties>
</file>