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6"/>
  </p:notesMasterIdLst>
  <p:sldIdLst>
    <p:sldId id="302" r:id="rId2"/>
    <p:sldId id="256" r:id="rId3"/>
    <p:sldId id="306" r:id="rId4"/>
    <p:sldId id="307" r:id="rId5"/>
    <p:sldId id="304" r:id="rId6"/>
    <p:sldId id="309" r:id="rId7"/>
    <p:sldId id="303" r:id="rId8"/>
    <p:sldId id="281" r:id="rId9"/>
    <p:sldId id="282" r:id="rId10"/>
    <p:sldId id="283" r:id="rId11"/>
    <p:sldId id="310" r:id="rId12"/>
    <p:sldId id="305" r:id="rId13"/>
    <p:sldId id="257" r:id="rId14"/>
    <p:sldId id="284" r:id="rId15"/>
    <p:sldId id="258" r:id="rId16"/>
    <p:sldId id="259" r:id="rId17"/>
    <p:sldId id="1240" r:id="rId18"/>
    <p:sldId id="289" r:id="rId19"/>
    <p:sldId id="288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260" r:id="rId33"/>
    <p:sldId id="261" r:id="rId34"/>
    <p:sldId id="1241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8281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0324C-1BE7-4D8A-B1A4-07C895C03C6D}" type="datetimeFigureOut">
              <a:rPr lang="cs-CZ" smtClean="0"/>
              <a:t>25. 2. 2017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8BE79-69EE-4783-BC3C-92CCF34EE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1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osobnosti </a:t>
            </a:r>
            <a:r>
              <a:rPr lang="cs-CZ" altLang="cs-CZ" sz="2400" smtClean="0"/>
              <a:t>(Smékal, 2002)</a:t>
            </a:r>
            <a:endParaRPr lang="en-US" altLang="cs-CZ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smtClean="0"/>
              <a:t>	</a:t>
            </a:r>
            <a:r>
              <a:rPr lang="cs-CZ" altLang="cs-CZ" sz="1800" b="1" smtClean="0"/>
              <a:t>Osobnost je konvergencí všech podstatných kulturních tendencí v psychice. Čím kulturnější člověk je, tím méně může být jedinečnou osobností. (Vernon)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(Peters)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sumou psychickýcch reakcí člověka na mínění, které má o něm jeho okolí. (Ch. H. Cooley)</a:t>
            </a:r>
            <a:endParaRPr lang="en-US" alt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základní přístupy…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Psychoanalýza</a:t>
            </a:r>
          </a:p>
          <a:p>
            <a:r>
              <a:rPr lang="cs-CZ" dirty="0" smtClean="0"/>
              <a:t>Behaviorismus</a:t>
            </a:r>
          </a:p>
          <a:p>
            <a:r>
              <a:rPr lang="cs-CZ" dirty="0" smtClean="0"/>
              <a:t>Humanistická psychologie</a:t>
            </a:r>
          </a:p>
          <a:p>
            <a:r>
              <a:rPr lang="cs-CZ" dirty="0" smtClean="0"/>
              <a:t>A  pak moderní přístupy: kognitivní, rysový…</a:t>
            </a:r>
          </a:p>
          <a:p>
            <a:r>
              <a:rPr lang="cs-CZ" dirty="0" smtClean="0"/>
              <a:t>Liší se právě v pohledu na osobnost člověka</a:t>
            </a:r>
            <a:endParaRPr lang="cs-CZ" dirty="0"/>
          </a:p>
          <a:p>
            <a:r>
              <a:rPr lang="cs-CZ" dirty="0" smtClean="0"/>
              <a:t>Mnoho z nich vycházejících  různých teorií…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Biologické a sociální faktory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000" smtClean="0"/>
              <a:t>Výzkumy dvojčat – výchova x genetika</a:t>
            </a:r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  <a:p>
            <a:r>
              <a:rPr lang="cs-CZ" altLang="cs-CZ" sz="2000" smtClean="0"/>
              <a:t>Rasové teorie – biologická podmíněnost některých složek osobnosti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286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Psychoanalýza, neopsychoanalýza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971550" y="1916113"/>
            <a:ext cx="7724775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folHlink"/>
                </a:solidFill>
              </a:rPr>
              <a:t>Sigmund 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Vědomí x předvědomí x nevědomí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Struktura osobnosti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ID – je iracionální, princip slasti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EGO – je racionální, princip reality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SUPEREGO – princip dokonalosti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Intrapersonální konflikty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id versus ego, id versus superego, ego versus superego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Obranné mechanismy – slouží pro ochranu ega před myšlenkami,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které jsou zraňující, úzkost vyvolávající.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Vytěsnění, sublimace, regrese, fixace…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folHlink"/>
                </a:solidFill>
              </a:rPr>
              <a:t>C. G. Jung, A. Adler, K. Horneyová, H. S. Sullivan, E. Fromm,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folHlink"/>
                </a:solidFill>
              </a:rPr>
              <a:t>E. Erikson,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  <a:endParaRPr lang="en-US" alt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1565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Reakce (jednání) člověka je funkcí prostředí (stimulu) a osobnosti (black box).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Ivan 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Clark L. Hull, B. F. Skinner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John Dollard, Neal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 </a:t>
            </a:r>
            <a:endParaRPr lang="en-US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650" y="2349500"/>
            <a:ext cx="786923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Abraham Maslow, Carl R. Rogers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Zdůraznění svobody a individuality.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Optimistický pohled na organismu, může 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Sebepojetí – názor člověka na sebe sama (pozitivní, zhodnocující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nebo negativní, znehodnocující). Je formováno rodiči a dalšími významnými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osobami.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Nepodmíněné kladné přijetí, upozorňování na chyby v chování x na chyby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v člověku.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Kongruence – shoda mezi prožitky přítomnými v organismu a tím, jak jsou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symbolizovány v já.  </a:t>
            </a:r>
            <a:endParaRPr lang="en-US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Malý srovnávací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Psychoanalýza</a:t>
            </a:r>
          </a:p>
          <a:p>
            <a:r>
              <a:rPr lang="cs-CZ" dirty="0" err="1" smtClean="0"/>
              <a:t>Behavorismus</a:t>
            </a:r>
            <a:endParaRPr lang="cs-CZ" dirty="0" smtClean="0"/>
          </a:p>
          <a:p>
            <a:r>
              <a:rPr lang="cs-CZ" dirty="0" smtClean="0"/>
              <a:t>Humanistická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70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61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obecné psychologie a ostatních oborů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527175" y="941388"/>
            <a:ext cx="6121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Teoretická psychologie osobnosti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166813" y="2216150"/>
            <a:ext cx="60293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Co je to osobnost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Z čeho se skládá = struktura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spolu tyto komponenty souvisí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se osobnost mění v průběhu ontogeneze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osobnost funguje = dynamika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je možné osobnost poznat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Jaké jsou poruchy osobnosti</a:t>
            </a:r>
            <a:endParaRPr lang="en-US" alt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1311275" y="941388"/>
            <a:ext cx="5922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Praktická psychologie osobnosti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042988" y="2225675"/>
            <a:ext cx="77612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Jakou osobností je tento člověk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se bude tento člověk chovat v takové a takové situaci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bude tento člověk řešit daný úkol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Proč je tento člověk takový, jaký je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se bude utvářet osobnost tohoto člověka, když na něj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   budou působit takové a takové podmínky, okolnosti</a:t>
            </a:r>
            <a:endParaRPr lang="en-US" alt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3008313" cy="1162050"/>
          </a:xfrm>
        </p:spPr>
        <p:txBody>
          <a:bodyPr/>
          <a:lstStyle/>
          <a:p>
            <a:r>
              <a:rPr lang="cs-CZ" dirty="0" smtClean="0"/>
              <a:t>Psychologie osobnosti a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Fobie</a:t>
            </a:r>
            <a:r>
              <a:rPr lang="cs-CZ" dirty="0" smtClean="0"/>
              <a:t> </a:t>
            </a:r>
            <a:r>
              <a:rPr lang="cs-CZ" sz="2000" dirty="0" smtClean="0"/>
              <a:t>z</a:t>
            </a:r>
            <a:r>
              <a:rPr lang="cs-CZ" dirty="0" smtClean="0"/>
              <a:t> </a:t>
            </a:r>
            <a:r>
              <a:rPr lang="cs-CZ" sz="2000" dirty="0" smtClean="0"/>
              <a:t>pavouků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95536" y="2060848"/>
            <a:ext cx="3008313" cy="4691063"/>
          </a:xfrm>
        </p:spPr>
        <p:txBody>
          <a:bodyPr/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800" dirty="0" smtClean="0"/>
              <a:t>KBT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800" dirty="0" smtClean="0"/>
              <a:t>Hlubinná</a:t>
            </a:r>
            <a:r>
              <a:rPr lang="cs-CZ" dirty="0" smtClean="0"/>
              <a:t> </a:t>
            </a:r>
            <a:r>
              <a:rPr lang="cs-CZ" sz="1800" dirty="0" smtClean="0"/>
              <a:t>terapie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1800" dirty="0" err="1" smtClean="0"/>
              <a:t>Gestalt</a:t>
            </a:r>
            <a:endParaRPr lang="cs-CZ" sz="1800" dirty="0" smtClean="0"/>
          </a:p>
          <a:p>
            <a:r>
              <a:rPr lang="cs-CZ" sz="1800" dirty="0" smtClean="0"/>
              <a:t>Logoterapie</a:t>
            </a:r>
            <a:endParaRPr lang="cs-CZ" sz="1800" dirty="0"/>
          </a:p>
        </p:txBody>
      </p:sp>
      <p:pic>
        <p:nvPicPr>
          <p:cNvPr id="1026" name="Picture 2" descr="Výsledek obrázku pro pavou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988840"/>
            <a:ext cx="4104456" cy="406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13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psychologie versus psychologie osobnosti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smtClean="0"/>
              <a:t>Dvě rozdílné cesty:</a:t>
            </a:r>
          </a:p>
          <a:p>
            <a:r>
              <a:rPr lang="cs-CZ" altLang="cs-CZ" sz="1800" b="1" smtClean="0"/>
              <a:t>zkoumání jednotlivých složek osobnosti: temperament, charakter, sebepojetí, motivace</a:t>
            </a:r>
            <a:r>
              <a:rPr lang="cs-CZ" altLang="cs-CZ" sz="2000" b="1" smtClean="0"/>
              <a:t>…</a:t>
            </a:r>
          </a:p>
          <a:p>
            <a:r>
              <a:rPr lang="cs-CZ" altLang="cs-CZ" b="1" smtClean="0"/>
              <a:t> </a:t>
            </a:r>
            <a:r>
              <a:rPr lang="cs-CZ" altLang="cs-CZ" sz="1800" b="1" smtClean="0"/>
              <a:t>pohled na osobnost prostřednictvím koncepcí různých autorů</a:t>
            </a:r>
          </a:p>
          <a:p>
            <a:pPr lvl="2"/>
            <a:r>
              <a:rPr lang="cs-CZ" altLang="cs-CZ" sz="1800" b="1" smtClean="0"/>
              <a:t>behaviorismus – Watson, Skinner,…</a:t>
            </a:r>
          </a:p>
          <a:p>
            <a:pPr lvl="2"/>
            <a:r>
              <a:rPr lang="cs-CZ" altLang="cs-CZ" sz="1800" b="1" smtClean="0"/>
              <a:t>psychoanalýza – Freud, Jung, Adler, Horneyová,…</a:t>
            </a:r>
          </a:p>
          <a:p>
            <a:pPr lvl="2"/>
            <a:r>
              <a:rPr lang="cs-CZ" altLang="cs-CZ" sz="1800" b="1" smtClean="0"/>
              <a:t>humanistická – Roger, Maslow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Namalujte si člověka…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148" y="2217478"/>
            <a:ext cx="4153480" cy="3715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327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Tři </a:t>
            </a:r>
            <a:r>
              <a:rPr lang="cs-CZ" altLang="cs-CZ" dirty="0" smtClean="0"/>
              <a:t>pilíře utváření </a:t>
            </a:r>
            <a:r>
              <a:rPr lang="cs-CZ" altLang="cs-CZ" dirty="0" smtClean="0"/>
              <a:t>osobnosti</a:t>
            </a:r>
            <a:endParaRPr lang="cs-CZ" altLang="cs-CZ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smtClean="0"/>
              <a:t>Biologické faktory (vliv na vlohy, temperament)</a:t>
            </a:r>
          </a:p>
          <a:p>
            <a:endParaRPr lang="cs-CZ" altLang="cs-CZ" sz="1800" b="1" smtClean="0"/>
          </a:p>
          <a:p>
            <a:r>
              <a:rPr lang="cs-CZ" altLang="cs-CZ" sz="1800" b="1" smtClean="0"/>
              <a:t>Sociální faktory (charakter…)</a:t>
            </a:r>
          </a:p>
          <a:p>
            <a:endParaRPr lang="cs-CZ" altLang="cs-CZ" sz="1800" b="1" smtClean="0"/>
          </a:p>
          <a:p>
            <a:r>
              <a:rPr lang="cs-CZ" altLang="cs-CZ" sz="1800" b="1" smtClean="0"/>
              <a:t>Sebeutváření ( moje vlastní cesta, sebevýchova, sebeurčení</a:t>
            </a:r>
            <a:r>
              <a:rPr lang="cs-CZ" altLang="cs-CZ" smtClean="0"/>
              <a:t>)</a:t>
            </a:r>
          </a:p>
          <a:p>
            <a:endParaRPr lang="cs-CZ" altLang="cs-CZ" smtClean="0"/>
          </a:p>
          <a:p>
            <a:r>
              <a:rPr lang="cs-CZ" altLang="cs-CZ" sz="1800" u="sng" smtClean="0"/>
              <a:t>Věčná otázka: Co má největší vliv na utváření osobnosti?</a:t>
            </a:r>
          </a:p>
          <a:p>
            <a:endParaRPr lang="cs-CZ" altLang="cs-CZ" u="sng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osobnosti</a:t>
            </a:r>
            <a:endParaRPr lang="en-US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>
                <a:solidFill>
                  <a:schemeClr val="folHlink"/>
                </a:solidFill>
              </a:rPr>
              <a:t>Co je to osobnost?</a:t>
            </a:r>
            <a:r>
              <a:rPr lang="cs-CZ" altLang="cs-CZ" b="1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	</a:t>
            </a:r>
            <a:r>
              <a:rPr lang="cs-CZ" altLang="cs-CZ" sz="1800" b="1" dirty="0" smtClean="0"/>
              <a:t>Osobnost v laickém slova smyslu – „…osobnosti Superstar jsou rychlokvašky…“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„Václav Havel je osobnost“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/>
          </a:p>
          <a:p>
            <a:pPr eaLnBrk="1" hangingPunct="1">
              <a:buNone/>
            </a:pPr>
            <a:r>
              <a:rPr lang="cs-CZ" altLang="cs-CZ" sz="1800" b="1" dirty="0" smtClean="0"/>
              <a:t>V psychologii osobnosti je osobností každý: </a:t>
            </a:r>
            <a:r>
              <a:rPr lang="cs-CZ" sz="1800" dirty="0" smtClean="0"/>
              <a:t>nejen Sestra Tereza či John Lennon, i vy i já a samozřejmě člověk na Vašem obrázku. 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r>
              <a:rPr lang="cs-CZ" sz="1800" dirty="0" smtClean="0"/>
              <a:t>Je osobnost tedy</a:t>
            </a:r>
            <a:r>
              <a:rPr lang="cs-CZ" sz="1800" b="1" dirty="0" smtClean="0"/>
              <a:t> souhrn různých složek, </a:t>
            </a:r>
            <a:r>
              <a:rPr lang="cs-CZ" sz="1800" dirty="0" smtClean="0"/>
              <a:t>které jsme si vyjmenovali a které spolu tvoří složitý funkční systém? Anebo je osobnost tím,</a:t>
            </a:r>
            <a:r>
              <a:rPr lang="cs-CZ" sz="1800" b="1" dirty="0" smtClean="0"/>
              <a:t> co to všechno propojuje určitým specifickým způsobem? </a:t>
            </a:r>
            <a:r>
              <a:rPr lang="cs-CZ" sz="1800" dirty="0" smtClean="0"/>
              <a:t>Takže vlastně:</a:t>
            </a:r>
            <a:r>
              <a:rPr lang="cs-CZ" sz="1800" b="1" dirty="0" smtClean="0"/>
              <a:t> je moje osobnost příčinou nebo výsledkem? </a:t>
            </a:r>
            <a:endParaRPr lang="cs-CZ" alt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osobnosti </a:t>
            </a:r>
            <a:r>
              <a:rPr lang="cs-CZ" altLang="cs-CZ" sz="2400" smtClean="0"/>
              <a:t>(Smékal, 2002)</a:t>
            </a:r>
            <a:endParaRPr lang="en-US" altLang="cs-CZ" sz="2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smtClean="0"/>
              <a:t>	</a:t>
            </a:r>
            <a:r>
              <a:rPr lang="cs-CZ" altLang="cs-CZ" sz="1800" b="1" smtClean="0"/>
              <a:t>Osobnost je jednotná psychofyziologická celost, integrace dynamických vztahů mezi biologickými (konstitučními) a sociálními momenty. (K.Gotschaldt)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(J. B. Watson)</a:t>
            </a:r>
            <a:endParaRPr lang="en-US" alt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918</TotalTime>
  <Words>504</Words>
  <Application>Microsoft Office PowerPoint</Application>
  <PresentationFormat>Předvádění na obrazovce (4:3)</PresentationFormat>
  <Paragraphs>280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Tahoma</vt:lpstr>
      <vt:lpstr>Wingdings</vt:lpstr>
      <vt:lpstr>Směsice</vt:lpstr>
      <vt:lpstr>Úvod do studia psychologie  osobnosti</vt:lpstr>
      <vt:lpstr>Prezentace aplikace PowerPoint</vt:lpstr>
      <vt:lpstr>Postavení obecné psychologie a ostatních oborů</vt:lpstr>
      <vt:lpstr>Obecná psychologie versus psychologie osobnosti</vt:lpstr>
      <vt:lpstr>Psychologie osobnosti</vt:lpstr>
      <vt:lpstr>Namalujte si člověka…</vt:lpstr>
      <vt:lpstr>Tři pilíře utváření osobnosti</vt:lpstr>
      <vt:lpstr>Definice osobnosti</vt:lpstr>
      <vt:lpstr>Definice osobnosti (Smékal, 2002)</vt:lpstr>
      <vt:lpstr>Definice osobnosti (Smékal, 2002)</vt:lpstr>
      <vt:lpstr>Tři základní přístupy…</vt:lpstr>
      <vt:lpstr>Biologické a sociální faktory</vt:lpstr>
      <vt:lpstr>Prezentace aplikace PowerPoint</vt:lpstr>
      <vt:lpstr>Behaviorismus, neobehaviorismus</vt:lpstr>
      <vt:lpstr>Prezentace aplikace PowerPoint</vt:lpstr>
      <vt:lpstr>Prezentace aplikace PowerPoint</vt:lpstr>
      <vt:lpstr>Malý srovnávací test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Prezentace aplikace PowerPoint</vt:lpstr>
      <vt:lpstr>Prezentace aplikace PowerPoint</vt:lpstr>
      <vt:lpstr>Psychologie osobnosti a psychoterapie</vt:lpstr>
    </vt:vector>
  </TitlesOfParts>
  <Company>PsÚ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Denglerova</cp:lastModifiedBy>
  <cp:revision>30</cp:revision>
  <dcterms:created xsi:type="dcterms:W3CDTF">2005-11-07T11:33:20Z</dcterms:created>
  <dcterms:modified xsi:type="dcterms:W3CDTF">2017-02-25T14:24:25Z</dcterms:modified>
</cp:coreProperties>
</file>