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127" autoAdjust="0"/>
  </p:normalViewPr>
  <p:slideViewPr>
    <p:cSldViewPr snapToGrid="0">
      <p:cViewPr varScale="1">
        <p:scale>
          <a:sx n="87" d="100"/>
          <a:sy n="87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0632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4004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2071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989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55545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2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1359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59321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86508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367890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94884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8937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1491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0858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11039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67424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907527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3090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38215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88327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8247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852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395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71273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26578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7944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764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Font typeface="Calibri"/>
              <a:buNone/>
              <a:defRPr sz="8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" name="Shape 2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4114799" y="-1171785"/>
            <a:ext cx="4023360" cy="1005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 rot="5400000">
            <a:off x="7160639" y="1979038"/>
            <a:ext cx="5757421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 rot="5400000">
            <a:off x="1826639" y="-573660"/>
            <a:ext cx="5757422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lnSpc>
                <a:spcPct val="85000"/>
              </a:lnSpc>
              <a:spcBef>
                <a:spcPts val="0"/>
              </a:spcBef>
              <a:defRPr sz="8000" b="0">
                <a:solidFill>
                  <a:srgbClr val="26262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097279" y="4453128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" name="Shape 4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09727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000" b="0" cap="none">
                <a:solidFill>
                  <a:schemeClr val="dk2"/>
                </a:solidFill>
              </a:defRPr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109727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621791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 sz="2000" b="0" cap="none">
                <a:solidFill>
                  <a:schemeClr val="dk2"/>
                </a:solidFill>
              </a:defRPr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621791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15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594358"/>
            <a:ext cx="32003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 sz="3600" b="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39" cy="525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399" cy="3379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 sz="1500">
                <a:solidFill>
                  <a:srgbClr val="FFFFFF"/>
                </a:solidFill>
              </a:defRPr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0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4953000"/>
            <a:ext cx="12188824" cy="1904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5" y="491507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097279" y="5074919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 sz="3600" b="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4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097279" y="5907023"/>
            <a:ext cx="10113264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spcAft>
                <a:spcPts val="600"/>
              </a:spcAft>
              <a:buClr>
                <a:srgbClr val="FFFFFF"/>
              </a:buClr>
              <a:buFont typeface="Calibri"/>
              <a:buNone/>
              <a:defRPr sz="1500">
                <a:solidFill>
                  <a:srgbClr val="FFFFFF"/>
                </a:solidFill>
              </a:defRPr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6334316"/>
            <a:ext cx="12192000" cy="65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91440" marR="0" lvl="0" indent="3556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84048" marR="0" lvl="1" indent="-7924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66928" marR="0" lvl="2" indent="-97027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49808" marR="0" lvl="3" indent="-10210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32688" marR="0" lvl="4" indent="-94488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00000" marR="0" lvl="5" indent="-1475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00000" marR="0" lvl="6" indent="-1443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00000" marR="0" lvl="7" indent="-141100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99999" marR="0" lvl="8" indent="-150599" algn="l" rtl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" name="Shape 17"/>
          <p:cNvCxnSpPr/>
          <p:nvPr/>
        </p:nvCxnSpPr>
        <p:spPr>
          <a:xfrm>
            <a:off x="1193532" y="1737844"/>
            <a:ext cx="9966959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no.cz/sprava-mesta/magistrat-mesta-brna/usek-socialne-kulturni/odbor-socialni-pec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zp.cz/" TargetMode="External"/><Relationship Id="rId7" Type="http://schemas.openxmlformats.org/officeDocument/2006/relationships/hyperlink" Target="http://www.neziskovky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oradna.cz/" TargetMode="External"/><Relationship Id="rId5" Type="http://schemas.openxmlformats.org/officeDocument/2006/relationships/hyperlink" Target="http://www.nrzp.cz/" TargetMode="External"/><Relationship Id="rId4" Type="http://schemas.openxmlformats.org/officeDocument/2006/relationships/hyperlink" Target="http://www.mpsv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alibri"/>
              <a:buNone/>
            </a:pPr>
            <a:r>
              <a:rPr lang="en-US" sz="8000" b="1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Poradenství pro osoby se zdravotním postižením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24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HELENA VAĎUROVÁ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4200" y="3486148"/>
            <a:ext cx="2825749" cy="2543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Speciální poradenství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097279" y="2119743"/>
            <a:ext cx="10058399" cy="3749349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jedinci se specifickými potřebami – zdravotní nebo sociální znevýhodnění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dlouhodobý charakter znevýhodnění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riziko vzniku sekundárního hendikepu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riziko sociálního vyloučení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poradenství jako preventivní a nápravný proces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Prevence v poradenství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-primární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sekundární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terciární</a:t>
            </a:r>
          </a:p>
        </p:txBody>
      </p:sp>
      <p:pic>
        <p:nvPicPr>
          <p:cNvPr id="191" name="Shape 1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70173" y="2361871"/>
            <a:ext cx="6948280" cy="3889566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 txBox="1"/>
          <p:nvPr/>
        </p:nvSpPr>
        <p:spPr>
          <a:xfrm>
            <a:off x="4870173" y="1845733"/>
            <a:ext cx="4305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Srovnání s přístupem k prevenci v medicíně: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Základní podmínky poradenské služby: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nestrannost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nezávislost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dostupnost – regionální, prostorová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přiměřenost z hlediska formy I obsahu (uplatňování specific, komunik, prostř. u neslyšících)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specializované poradenství (př. Při hledání zaměstnání u osob nevidomých)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nepředpojatost – předsudky a disabilismus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aktuálnost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Druhy poskytovaných porad. služeb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informace a kontakt 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klient zná svůj problém, ale neví, jak jej řešit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po/rady 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analýza možných řešení (+/-) problému, který klient zná, rozhoduje se sám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vedení, provázení, longitudinální podpora 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společné pojmenování situace, stanovení cílů, jejich postupné dosahování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hájení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zastupování oprávněných zájmů, vedení k aktivitě, svépomoci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zprostředkování pomoci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akutní intervence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cílem je stabilizovat stav klienta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Metodika práce poradce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1097279" y="1737359"/>
            <a:ext cx="10058399" cy="4131734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klient v první řadě (ne průvodce, tlumočník)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navázání kontaktu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vymezení kompetencí (vs. nenaplněná očekávání)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plánování, fázování, sjednávání schůzek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udržení kontaktu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předcházení nedorozumění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Zpětná vazba, monitoring efektů práce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spolupráce s rodinou/blízkými</a:t>
            </a: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Specifika komunikace s lidmi s OZP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tělesné postižení – dysartrie, spasticita ovlivněna situačním kontextem, respirace, bariéry v prostředí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zrakové postžení – neverbální komunikace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sluchové postižení – primární forma komunikace?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mentální postižení – adekvátní komunikační/jazykové prostředky, porozumění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senioři – příp. Smyslové postižení, orientace v problematice, generační interakce, udržení pozornosti, ujišťování o správnosti rozhodnutí přijít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pečující rodiny – zvýšená nedůvěra vůči řešení, </a:t>
            </a:r>
            <a:r>
              <a:rPr lang="en-US" sz="2000" b="0" i="1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peer- counselling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1097279" y="93134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Vybrané poradenské služby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Občanské poradenství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Pedagogické a speciálěpedagogické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Státní správa – ÚP, ČSSZ, MěÚ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Zdravotnictví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NNO, peer counselling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Internetové poradenství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(telefonická) krizová intervence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Sociální poradenství (108/2006 Sb.)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Základní</a:t>
            </a:r>
          </a:p>
          <a:p>
            <a:pPr marL="384048" marR="0" lvl="1" indent="-19354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Každý poskytovatel soc. Služeb</a:t>
            </a:r>
          </a:p>
          <a:p>
            <a:pPr marL="384048" marR="0" lvl="1" indent="-19354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Podání informace, zrpostředkování kontaktu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Odborné</a:t>
            </a:r>
          </a:p>
          <a:p>
            <a:pPr marL="384048" marR="0" lvl="1" indent="-19354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Zaměření na konkrétní cílovou skupinu</a:t>
            </a:r>
          </a:p>
          <a:p>
            <a:pPr marL="384048" marR="0" lvl="1" indent="-19354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Specializované poradny (občanské, rodinnné, pro seniory, oběti trestných činů, domácího násilí)</a:t>
            </a:r>
          </a:p>
          <a:p>
            <a:pPr marL="384048" marR="0" lvl="1" indent="-193548" algn="l" rtl="0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Poradny při organizacích pro OZP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Poradenské služby při krajských centrech pro OZP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zřizuje Národní rada osob se zP – NRZP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sociálně-právní poradenství, pomoc při hledání zaměstnání informační činnost, 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zprostředkování osobní asistence, respitní péče, doprav, průvodcovské služby, kulturních akcí, atd.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Také forma svépomocných skupin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Oblast státní správy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krajské, městské, obecní úřady </a:t>
            </a: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– oddělení péče o občany, referáty sociálních věcí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Evidence, dávky hmotné nouze, soc. dávky, příspěvky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Sociální služby – pečovatelská služba, střediska sociálně aktivizačních služeb, atd.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http://www.brno.cz/sprava-mesta/magistrat-mesta-brna/usek-socialne-kulturni/odbor-socialni-pece/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ÚP</a:t>
            </a: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– zákon 435/2004 SB.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Zaměstnanost, rekvalifikace, příspěvek zaměstnavatelům, evidence uchazečů OZP, rekvalifikace, atd.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OSSZ</a:t>
            </a: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Dávky soc zabezpečení, nemocenské dávky, příspěvek na péči, atd.</a:t>
            </a:r>
          </a:p>
          <a:p>
            <a:pPr marL="384048" marR="0" lvl="1" indent="-193548" algn="l" rtl="0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lang="en-US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kooperace s ÚP a KÚ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Poradenství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1097279" y="2082800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propojující prvek mezi jednotlivými složkami ucelené rehabilitace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podpora jedince při řešení nepříznivé či problémové situace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1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Cíl: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dosažení nejvyššího stupně socializace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kvalita života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právo na vzdělání, informace, svobodu pohybu, rozhodování o vlastním životě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Oblast zdravotnictví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sociální služba ve zdravotnictví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Cíl: zjistit, zda ude klient po hospitalizaci schopen návratu do původního prostředí, možná rizika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spolupráce s s rodinou, míra soběstačnosti, analýza prostředí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 případě potřeby zajištění peč. služby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Neziskový sektor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cíleně zaměřené služby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všechny oblasti života osob s OZP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+ flexibilita služeb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závislost na projektovém financování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Case management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= případové provázení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koordinace služeb a provázení klienta při jejich užívání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zaměřeno na osoby potřebující podporu ve více oblastech života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práce s klientem, jeho rodinou, třetími stranami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 ČR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rozvoj zejm. s uživateli drog: “léčba má větší šanci na úspěch, pokud se u klienta ostatní problémy řeší současně s užíváním návykových látek“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 rozvoj v práci s rodinou – NNO – IQ ROMA servis, Amalthea – případové konference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CM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důraz na komplexní posouzení, plánování a koordinaci služeb k řešení různých aspektů života jedince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- různé přístupy – intenzivní CM vs. asertivní komunitní léčba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základní rysy:</a:t>
            </a:r>
          </a:p>
          <a:p>
            <a:pPr marL="384048" marR="0" lvl="1" indent="-193547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7941"/>
              <a:buFont typeface="Calibri"/>
              <a:buChar char="◦"/>
            </a:pPr>
            <a:r>
              <a:rPr lang="en-US" sz="166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Spolupráce a spolupracující vztah</a:t>
            </a:r>
          </a:p>
          <a:p>
            <a:pPr marL="384048" marR="0" lvl="1" indent="-193547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97941"/>
              <a:buFont typeface="Calibri"/>
              <a:buChar char="◦"/>
            </a:pPr>
            <a:r>
              <a:rPr lang="en-US" sz="166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Koordinované jednání</a:t>
            </a:r>
          </a:p>
          <a:p>
            <a:pPr marL="384048" marR="0" lvl="1" indent="-193547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97941"/>
              <a:buFont typeface="Calibri"/>
              <a:buChar char="◦"/>
            </a:pPr>
            <a:r>
              <a:rPr lang="en-US" sz="166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Dialogické setkávání</a:t>
            </a:r>
          </a:p>
          <a:p>
            <a:pPr marL="384048" marR="0" lvl="1" indent="-193547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97941"/>
              <a:buFont typeface="Calibri"/>
              <a:buChar char="◦"/>
            </a:pPr>
            <a:r>
              <a:rPr lang="en-US" sz="166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Tělesný a materiální kontext</a:t>
            </a:r>
          </a:p>
          <a:p>
            <a:pPr marL="384048" marR="0" lvl="1" indent="-193547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97941"/>
              <a:buFont typeface="Calibri"/>
              <a:buChar char="◦"/>
            </a:pPr>
            <a:r>
              <a:rPr lang="en-US" sz="166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Případ vs. identifikovaný klient</a:t>
            </a:r>
          </a:p>
          <a:p>
            <a:pPr marL="201168" marR="0" lvl="1" indent="-10668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1665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168" marR="0" lvl="1" indent="-10668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1665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Metodická příručka CM:</a:t>
            </a: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129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http://www.drogy-info.cz/data/obj_files/1650/347/Case_management_se_zotavujicimi_se_uzivateli_navykovych_latek.pdf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Case manager</a:t>
            </a:r>
            <a:b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4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Case manager = koordinátor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navázání vztahu s klientem (klient je/není sdílen s týmem, dle modelu CM)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pomáhá klientovi vyhledávat a využívat vhodné specializované služby 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7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Koordinace péče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Intenzivní, dlouhodobé doprovázení a podpora klienta v celém systému léčby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Pravidelné udržování kontaktu – vztahu (reparativního vztahu) 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Práce v přirozeném prostředí 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Asistence při jednání s institucemi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Podpora v konkrétních krocích – v reálných situacích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Práce s rodinným prostředím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7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Odkazy: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www.apzp.cz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www.mpsv.cz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www.nrzp.cz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www.iporadna.cz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www.neziskovky.cz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Literatura: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Novosad, L. Poradenství pro osoby se zdravotním a sociálním znevýhodněním. Praha: Portál, 2009.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Úlehla, I. Umění pomáhat. Praha: Sociologické nakladatelství, 2009.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Poradenství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1097279" y="2136678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respekt k potřebám jedince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adresátem je vždy klient jako osobnost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obsah poradenské zakázky musí být jasně formulován</a:t>
            </a: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Cíle poradenství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40266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 pohledu klienta / poradce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krátkodobé / střednědobé / dlouhodobé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Podle obsahu: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rozvojové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preventivní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nápravné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výzkumné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posilovací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kognitivní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fyziologické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psychologické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sociálně politické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7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7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4648200" y="1845733"/>
            <a:ext cx="1333499" cy="4250265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6800850" y="2329664"/>
            <a:ext cx="4354829" cy="35394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Důležité – směřují, organizují poradenský proces, vliv na volbu metod a forem práce poradce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Vzdělávací funkce – pomáhají klientovi identifikovat a získávat nové podněty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Kategorie cílů (Law a Watts, 2003)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0" y="1752600"/>
            <a:ext cx="10058399" cy="451696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DOTS – definuje klienta ve 4 oblastech: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None/>
            </a:pPr>
            <a:endParaRPr sz="185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http://www.nicec.org/nicec_new_dots_contemporary_world.pdf</a:t>
            </a:r>
          </a:p>
        </p:txBody>
      </p:sp>
      <p:grpSp>
        <p:nvGrpSpPr>
          <p:cNvPr id="138" name="Shape 138"/>
          <p:cNvGrpSpPr/>
          <p:nvPr/>
        </p:nvGrpSpPr>
        <p:grpSpPr>
          <a:xfrm>
            <a:off x="4584699" y="1756409"/>
            <a:ext cx="5473700" cy="4000500"/>
            <a:chOff x="0" y="0"/>
            <a:chExt cx="5473700" cy="4000500"/>
          </a:xfrm>
        </p:grpSpPr>
        <p:sp>
          <p:nvSpPr>
            <p:cNvPr id="139" name="Shape 139"/>
            <p:cNvSpPr/>
            <p:nvPr/>
          </p:nvSpPr>
          <p:spPr>
            <a:xfrm rot="-5400000">
              <a:off x="368327" y="-368299"/>
              <a:ext cx="2000250" cy="2736850"/>
            </a:xfrm>
            <a:prstGeom prst="round1Rect">
              <a:avLst>
                <a:gd name="adj" fmla="val 16667"/>
              </a:avLst>
            </a:prstGeom>
            <a:gradFill>
              <a:gsLst>
                <a:gs pos="0">
                  <a:srgbClr val="EF7B00"/>
                </a:gs>
                <a:gs pos="34000">
                  <a:srgbClr val="ED7B00"/>
                </a:gs>
                <a:gs pos="70000">
                  <a:srgbClr val="F67E00"/>
                </a:gs>
                <a:gs pos="100000">
                  <a:srgbClr val="ED8305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0" name="Shape 140"/>
            <p:cNvSpPr txBox="1"/>
            <p:nvPr/>
          </p:nvSpPr>
          <p:spPr>
            <a:xfrm>
              <a:off x="27" y="0"/>
              <a:ext cx="2736850" cy="1500187"/>
            </a:xfrm>
            <a:prstGeom prst="rect">
              <a:avLst/>
            </a:prstGeom>
            <a:noFill/>
            <a:ln>
              <a:noFill/>
            </a:ln>
          </p:spPr>
          <p:txBody>
            <a:bodyPr lIns="184900" tIns="184900" rIns="184900" bIns="184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10"/>
                </a:spcAft>
                <a:buSzPct val="25000"/>
                <a:buNone/>
              </a:pPr>
              <a:r>
                <a:rPr lang="en-US" sz="2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Sebeuvědomění: Kdo jsem?</a:t>
              </a:r>
            </a:p>
          </p:txBody>
        </p:sp>
        <p:sp>
          <p:nvSpPr>
            <p:cNvPr id="141" name="Shape 141"/>
            <p:cNvSpPr/>
            <p:nvPr/>
          </p:nvSpPr>
          <p:spPr>
            <a:xfrm>
              <a:off x="2736850" y="0"/>
              <a:ext cx="2736850" cy="2000250"/>
            </a:xfrm>
            <a:prstGeom prst="round1Rect">
              <a:avLst>
                <a:gd name="adj" fmla="val 16667"/>
              </a:avLst>
            </a:prstGeom>
            <a:gradFill>
              <a:gsLst>
                <a:gs pos="0">
                  <a:srgbClr val="EF7B00"/>
                </a:gs>
                <a:gs pos="34000">
                  <a:srgbClr val="ED7B00"/>
                </a:gs>
                <a:gs pos="70000">
                  <a:srgbClr val="F67E00"/>
                </a:gs>
                <a:gs pos="100000">
                  <a:srgbClr val="ED8305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2736850" y="0"/>
              <a:ext cx="2736850" cy="1500187"/>
            </a:xfrm>
            <a:prstGeom prst="rect">
              <a:avLst/>
            </a:prstGeom>
            <a:noFill/>
            <a:ln>
              <a:noFill/>
            </a:ln>
          </p:spPr>
          <p:txBody>
            <a:bodyPr lIns="184900" tIns="184900" rIns="184900" bIns="184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10"/>
                </a:spcAft>
                <a:buSzPct val="25000"/>
                <a:buNone/>
              </a:pPr>
              <a:r>
                <a:rPr lang="en-US" sz="2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Vnímání příležitostí: Kde jsem?</a:t>
              </a:r>
            </a:p>
          </p:txBody>
        </p:sp>
        <p:sp>
          <p:nvSpPr>
            <p:cNvPr id="143" name="Shape 143"/>
            <p:cNvSpPr/>
            <p:nvPr/>
          </p:nvSpPr>
          <p:spPr>
            <a:xfrm rot="10800000">
              <a:off x="0" y="2000249"/>
              <a:ext cx="2736850" cy="2000250"/>
            </a:xfrm>
            <a:prstGeom prst="round1Rect">
              <a:avLst>
                <a:gd name="adj" fmla="val 16667"/>
              </a:avLst>
            </a:prstGeom>
            <a:gradFill>
              <a:gsLst>
                <a:gs pos="0">
                  <a:srgbClr val="EF7B00"/>
                </a:gs>
                <a:gs pos="34000">
                  <a:srgbClr val="ED7B00"/>
                </a:gs>
                <a:gs pos="70000">
                  <a:srgbClr val="F67E00"/>
                </a:gs>
                <a:gs pos="100000">
                  <a:srgbClr val="ED8305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4" name="Shape 144"/>
            <p:cNvSpPr txBox="1"/>
            <p:nvPr/>
          </p:nvSpPr>
          <p:spPr>
            <a:xfrm>
              <a:off x="0" y="2500311"/>
              <a:ext cx="2736850" cy="1500187"/>
            </a:xfrm>
            <a:prstGeom prst="rect">
              <a:avLst/>
            </a:prstGeom>
            <a:noFill/>
            <a:ln>
              <a:noFill/>
            </a:ln>
          </p:spPr>
          <p:txBody>
            <a:bodyPr lIns="184900" tIns="184900" rIns="184900" bIns="184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10"/>
                </a:spcAft>
                <a:buSzPct val="25000"/>
                <a:buNone/>
              </a:pPr>
              <a:r>
                <a:rPr lang="en-US" sz="2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Rozhodování: Co budu dělat?</a:t>
              </a:r>
            </a:p>
          </p:txBody>
        </p:sp>
        <p:sp>
          <p:nvSpPr>
            <p:cNvPr id="145" name="Shape 145"/>
            <p:cNvSpPr/>
            <p:nvPr/>
          </p:nvSpPr>
          <p:spPr>
            <a:xfrm rot="5400000">
              <a:off x="3105149" y="1631949"/>
              <a:ext cx="2000250" cy="2736850"/>
            </a:xfrm>
            <a:prstGeom prst="round1Rect">
              <a:avLst>
                <a:gd name="adj" fmla="val 16667"/>
              </a:avLst>
            </a:prstGeom>
            <a:gradFill>
              <a:gsLst>
                <a:gs pos="0">
                  <a:srgbClr val="EF7B00"/>
                </a:gs>
                <a:gs pos="34000">
                  <a:srgbClr val="ED7B00"/>
                </a:gs>
                <a:gs pos="70000">
                  <a:srgbClr val="F67E00"/>
                </a:gs>
                <a:gs pos="100000">
                  <a:srgbClr val="ED8305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2736850" y="2500311"/>
              <a:ext cx="2736850" cy="1500187"/>
            </a:xfrm>
            <a:prstGeom prst="rect">
              <a:avLst/>
            </a:prstGeom>
            <a:noFill/>
            <a:ln>
              <a:noFill/>
            </a:ln>
          </p:spPr>
          <p:txBody>
            <a:bodyPr lIns="184900" tIns="184900" rIns="184900" bIns="184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10"/>
                </a:spcAft>
                <a:buSzPct val="25000"/>
                <a:buNone/>
              </a:pPr>
              <a:r>
                <a:rPr lang="en-US" sz="26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Učení se změnám: Jak si s tím poradím?</a:t>
              </a:r>
            </a:p>
          </p:txBody>
        </p:sp>
        <p:sp>
          <p:nvSpPr>
            <p:cNvPr id="147" name="Shape 147"/>
            <p:cNvSpPr/>
            <p:nvPr/>
          </p:nvSpPr>
          <p:spPr>
            <a:xfrm>
              <a:off x="1915793" y="1500187"/>
              <a:ext cx="1642110" cy="100012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E6AF91"/>
                </a:gs>
                <a:gs pos="34000">
                  <a:srgbClr val="E7B193"/>
                </a:gs>
                <a:gs pos="70000">
                  <a:srgbClr val="ECB494"/>
                </a:gs>
                <a:gs pos="100000">
                  <a:srgbClr val="F1BEA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1964616" y="1549008"/>
              <a:ext cx="1544466" cy="902480"/>
            </a:xfrm>
            <a:prstGeom prst="rect">
              <a:avLst/>
            </a:prstGeom>
            <a:noFill/>
            <a:ln>
              <a:noFill/>
            </a:ln>
          </p:spPr>
          <p:txBody>
            <a:bodyPr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10"/>
                </a:spcAft>
                <a:buSzPct val="25000"/>
                <a:buNone/>
              </a:pPr>
              <a:r>
                <a:rPr lang="en-US" sz="2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KLIENT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Komunikace a interakce v poradenském procesu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1097279" y="2190750"/>
            <a:ext cx="10058399" cy="3678343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proces vzájemného dorozumívání a vzájemného působění poradce na klienta (a naopak)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ohraničena časově a prostorově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stanoven cíl a obsah komunikace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při delším trvání se vytváří </a:t>
            </a: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poradenský vztah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základním prostředkem je </a:t>
            </a:r>
            <a:r>
              <a:rPr lang="en-US"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rozhovor</a:t>
            </a: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l" rtl="0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Rozhovor: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097279" y="1965959"/>
            <a:ext cx="10058399" cy="4131734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aktivní a empatické naslouchání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řízené dotazování (předem daná struktura)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reformulace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konfrontování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parafrázování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sondování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sumarizování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kladení otázek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navození kognitivního konfliktu</a:t>
            </a:r>
          </a:p>
          <a:p>
            <a:pPr marL="91440" marR="0" lvl="0" indent="-91440" algn="l" rtl="0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97368"/>
              <a:buFont typeface="Calibri"/>
              <a:buChar char=" "/>
            </a:pPr>
            <a:r>
              <a:rPr lang="en-US" sz="18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vytváření modelových příkladů a situací</a:t>
            </a: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66379" y="2851674"/>
            <a:ext cx="3289299" cy="3246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Oblasti poradenské činnosti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Brainstorming</a:t>
            </a: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3576" y="2532947"/>
            <a:ext cx="4712969" cy="33361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Oblasti poradenské činnosti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097279" y="1932708"/>
            <a:ext cx="10058399" cy="3936384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lékařské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psychologické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pedagogicko-psychologické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speciálněpědagogické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profesně-kariérové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sociálně-právní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technicko-kompenzační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resocializační poradenství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pastorační činnost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 mediace</a:t>
            </a:r>
          </a:p>
          <a:p>
            <a:pPr marL="91440" marR="0" lvl="0" indent="-91440" algn="l" rtl="0">
              <a:lnSpc>
                <a:spcPct val="7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31479" y="2974648"/>
            <a:ext cx="3124199" cy="260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1117</Words>
  <Application>Microsoft Office PowerPoint</Application>
  <PresentationFormat>Širokoúhlá obrazovka</PresentationFormat>
  <Paragraphs>233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Retrospect</vt:lpstr>
      <vt:lpstr>Poradenství pro osoby se zdravotním postižením</vt:lpstr>
      <vt:lpstr>Poradenství</vt:lpstr>
      <vt:lpstr>Poradenství</vt:lpstr>
      <vt:lpstr>Cíle poradenství</vt:lpstr>
      <vt:lpstr>Kategorie cílů (Law a Watts, 2003)</vt:lpstr>
      <vt:lpstr>Komunikace a interakce v poradenském procesu</vt:lpstr>
      <vt:lpstr>Rozhovor:</vt:lpstr>
      <vt:lpstr>Oblasti poradenské činnosti</vt:lpstr>
      <vt:lpstr>Oblasti poradenské činnosti</vt:lpstr>
      <vt:lpstr>Speciální poradenství</vt:lpstr>
      <vt:lpstr>Prevence v poradenství</vt:lpstr>
      <vt:lpstr>Základní podmínky poradenské služby:</vt:lpstr>
      <vt:lpstr>Druhy poskytovaných porad. služeb</vt:lpstr>
      <vt:lpstr>Metodika práce poradce</vt:lpstr>
      <vt:lpstr>Specifika komunikace s lidmi s OZP</vt:lpstr>
      <vt:lpstr>Vybrané poradenské služby</vt:lpstr>
      <vt:lpstr>Sociální poradenství (108/2006 Sb.)</vt:lpstr>
      <vt:lpstr>Poradny při organizacích pro OZP</vt:lpstr>
      <vt:lpstr>Oblast státní správy</vt:lpstr>
      <vt:lpstr>Oblast zdravotnictví</vt:lpstr>
      <vt:lpstr>Neziskový sektor</vt:lpstr>
      <vt:lpstr>Case management</vt:lpstr>
      <vt:lpstr>V ČR</vt:lpstr>
      <vt:lpstr>CM</vt:lpstr>
      <vt:lpstr>Case manager </vt:lpstr>
      <vt:lpstr>Odkazy: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Poradenství pro osoby se zdravotním postižením</dc:title>
  <dc:creator>Vadurova</dc:creator>
  <cp:lastModifiedBy>Vadurova</cp:lastModifiedBy>
  <cp:revision>3</cp:revision>
  <dcterms:modified xsi:type="dcterms:W3CDTF">2015-12-14T17:53:08Z</dcterms:modified>
</cp:coreProperties>
</file>